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jpeg" ContentType="image/jpeg"/>
  <Override PartName="/ppt/media/image2.png" ContentType="image/png"/>
  <Override PartName="/ppt/media/image5.png" ContentType="image/png"/>
  <Override PartName="/ppt/media/image3.jpeg" ContentType="image/jpeg"/>
  <Override PartName="/ppt/media/image4.png" ContentType="image/png"/>
  <Override PartName="/ppt/media/image6.png" ContentType="image/png"/>
  <Override PartName="/ppt/media/image7.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81"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82"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 </a:t>
            </a:r>
            <a:endParaRPr b="0" lang="en-IN" sz="1400" spc="-1" strike="noStrike">
              <a:latin typeface="Times New Roman"/>
            </a:endParaRPr>
          </a:p>
        </p:txBody>
      </p:sp>
      <p:sp>
        <p:nvSpPr>
          <p:cNvPr id="83"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 </a:t>
            </a:r>
            <a:endParaRPr b="0" lang="en-IN" sz="1400" spc="-1" strike="noStrike">
              <a:latin typeface="Times New Roman"/>
            </a:endParaRPr>
          </a:p>
        </p:txBody>
      </p:sp>
      <p:sp>
        <p:nvSpPr>
          <p:cNvPr id="84"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 </a:t>
            </a:r>
            <a:endParaRPr b="0" lang="en-IN" sz="1400" spc="-1" strike="noStrike">
              <a:latin typeface="Times New Roman"/>
            </a:endParaRPr>
          </a:p>
        </p:txBody>
      </p:sp>
      <p:sp>
        <p:nvSpPr>
          <p:cNvPr id="8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81271431-7EA3-47E6-BD68-8B14472AC10A}"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380880" y="685800"/>
            <a:ext cx="6095520" cy="3428640"/>
          </a:xfrm>
          <a:prstGeom prst="rect">
            <a:avLst/>
          </a:prstGeom>
        </p:spPr>
      </p:sp>
      <p:sp>
        <p:nvSpPr>
          <p:cNvPr id="163"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164"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15FBE2F-FC21-4655-8A13-97B71FB38E8F}"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380880" y="685800"/>
            <a:ext cx="6095520" cy="3428640"/>
          </a:xfrm>
          <a:prstGeom prst="rect">
            <a:avLst/>
          </a:prstGeom>
        </p:spPr>
      </p:sp>
      <p:sp>
        <p:nvSpPr>
          <p:cNvPr id="172"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173"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4FEEADA-8A76-4176-A9DE-3294D8492215}" type="slidenum">
              <a:rPr b="0" lang="en-IN" sz="1200" spc="-1" strike="noStrike">
                <a:solidFill>
                  <a:srgbClr val="000000"/>
                </a:solidFill>
                <a:latin typeface="+mn-lt"/>
                <a:ea typeface="+mn-ea"/>
              </a:rPr>
              <a:t>10</a:t>
            </a:fld>
            <a:endParaRPr b="0" lang="en-IN"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380880" y="685800"/>
            <a:ext cx="6095520" cy="3428640"/>
          </a:xfrm>
          <a:prstGeom prst="rect">
            <a:avLst/>
          </a:prstGeom>
        </p:spPr>
      </p:sp>
      <p:sp>
        <p:nvSpPr>
          <p:cNvPr id="175"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17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0FB6FC7-2720-4034-8AEC-72E7E6965BFD}" type="slidenum">
              <a:rPr b="0" lang="en-IN" sz="1200" spc="-1" strike="noStrike">
                <a:solidFill>
                  <a:srgbClr val="000000"/>
                </a:solidFill>
                <a:latin typeface="+mn-lt"/>
                <a:ea typeface="+mn-ea"/>
              </a:rPr>
              <a:t>11</a:t>
            </a:fld>
            <a:endParaRPr b="0" lang="en-IN"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380880" y="685800"/>
            <a:ext cx="6095520" cy="3428640"/>
          </a:xfrm>
          <a:prstGeom prst="rect">
            <a:avLst/>
          </a:prstGeom>
        </p:spPr>
      </p:sp>
      <p:sp>
        <p:nvSpPr>
          <p:cNvPr id="178"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17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4AC02D2-D82C-42F2-893B-B72E88504846}" type="slidenum">
              <a:rPr b="0" lang="en-IN" sz="1200" spc="-1" strike="noStrike">
                <a:solidFill>
                  <a:srgbClr val="000000"/>
                </a:solidFill>
                <a:latin typeface="+mn-lt"/>
                <a:ea typeface="+mn-ea"/>
              </a:rPr>
              <a:t>12</a:t>
            </a:fld>
            <a:endParaRPr b="0" lang="en-IN"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380880" y="685800"/>
            <a:ext cx="6095520" cy="3428640"/>
          </a:xfrm>
          <a:prstGeom prst="rect">
            <a:avLst/>
          </a:prstGeom>
        </p:spPr>
      </p:sp>
      <p:sp>
        <p:nvSpPr>
          <p:cNvPr id="166"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16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9EB2206-73A3-4715-B1B4-2C39EB6271F7}" type="slidenum">
              <a:rPr b="0" lang="en-IN" sz="1200" spc="-1" strike="noStrike">
                <a:solidFill>
                  <a:srgbClr val="000000"/>
                </a:solidFill>
                <a:latin typeface="+mn-lt"/>
                <a:ea typeface="+mn-ea"/>
              </a:rPr>
              <a:t>8</a:t>
            </a:fld>
            <a:endParaRPr b="0" lang="en-IN"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380880" y="685800"/>
            <a:ext cx="6095520" cy="3428640"/>
          </a:xfrm>
          <a:prstGeom prst="rect">
            <a:avLst/>
          </a:prstGeom>
        </p:spPr>
      </p:sp>
      <p:sp>
        <p:nvSpPr>
          <p:cNvPr id="169"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17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942DADF-6723-4056-B76B-E956B7BA1E3F}" type="slidenum">
              <a:rPr b="0" lang="en-IN" sz="1200" spc="-1" strike="noStrike">
                <a:solidFill>
                  <a:srgbClr val="000000"/>
                </a:solidFill>
                <a:latin typeface="+mn-lt"/>
                <a:ea typeface="+mn-ea"/>
              </a:rPr>
              <a:t>9</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837360" cy="547920"/>
          </a:xfrm>
          <a:prstGeom prst="rect">
            <a:avLst/>
          </a:prstGeom>
          <a:ln>
            <a:noFill/>
          </a:ln>
        </p:spPr>
      </p:pic>
      <p:pic>
        <p:nvPicPr>
          <p:cNvPr id="1" name="Picture 7" descr=""/>
          <p:cNvPicPr/>
          <p:nvPr/>
        </p:nvPicPr>
        <p:blipFill>
          <a:blip r:embed="rId3"/>
          <a:stretch/>
        </p:blipFill>
        <p:spPr>
          <a:xfrm>
            <a:off x="11476080" y="18000"/>
            <a:ext cx="692640" cy="693360"/>
          </a:xfrm>
          <a:prstGeom prst="rect">
            <a:avLst/>
          </a:prstGeom>
          <a:ln>
            <a:noFill/>
          </a:ln>
        </p:spPr>
      </p:pic>
      <p:sp>
        <p:nvSpPr>
          <p:cNvPr id="2" name="PlaceHolder 1"/>
          <p:cNvSpPr>
            <a:spLocks noGrp="1"/>
          </p:cNvSpPr>
          <p:nvPr>
            <p:ph type="title"/>
          </p:nvPr>
        </p:nvSpPr>
        <p:spPr>
          <a:xfrm>
            <a:off x="838080" y="139320"/>
            <a:ext cx="10514880" cy="1145160"/>
          </a:xfrm>
          <a:prstGeom prst="rect">
            <a:avLst/>
          </a:prstGeom>
        </p:spPr>
        <p:txBody>
          <a:bodyPr lIns="0" rIns="0" tIns="0" bIns="0" anchor="ctr">
            <a:sp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6" descr=""/>
          <p:cNvPicPr/>
          <p:nvPr/>
        </p:nvPicPr>
        <p:blipFill>
          <a:blip r:embed="rId2"/>
          <a:stretch/>
        </p:blipFill>
        <p:spPr>
          <a:xfrm>
            <a:off x="0" y="0"/>
            <a:ext cx="837360" cy="547920"/>
          </a:xfrm>
          <a:prstGeom prst="rect">
            <a:avLst/>
          </a:prstGeom>
          <a:ln>
            <a:noFill/>
          </a:ln>
        </p:spPr>
      </p:pic>
      <p:pic>
        <p:nvPicPr>
          <p:cNvPr id="41" name="Picture 7" descr=""/>
          <p:cNvPicPr/>
          <p:nvPr/>
        </p:nvPicPr>
        <p:blipFill>
          <a:blip r:embed="rId3"/>
          <a:stretch/>
        </p:blipFill>
        <p:spPr>
          <a:xfrm>
            <a:off x="11476080" y="18000"/>
            <a:ext cx="692640" cy="693360"/>
          </a:xfrm>
          <a:prstGeom prst="rect">
            <a:avLst/>
          </a:prstGeom>
          <a:ln>
            <a:noFill/>
          </a:ln>
        </p:spPr>
      </p:pic>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kaggle.com/anmolkumar/machine-hack-book-price-prediction" TargetMode="External"/><Relationship Id="rId2" Type="http://schemas.openxmlformats.org/officeDocument/2006/relationships/hyperlink" Target="https://www.kaggle.com/anmolkumar/machine-hack-book-price-prediction" TargetMode="External"/><Relationship Id="rId3" Type="http://schemas.openxmlformats.org/officeDocument/2006/relationships/hyperlink" Target="https://www.kaggle.com/anmolkumar/machine-hack-book-price-prediction" TargetMode="External"/><Relationship Id="rId4" Type="http://schemas.openxmlformats.org/officeDocument/2006/relationships/hyperlink" Target="https://www.interviewbit.com/blog/data-science-projects/" TargetMode="External"/><Relationship Id="rId5" Type="http://schemas.openxmlformats.org/officeDocument/2006/relationships/hyperlink" Target="https://www.interviewbit.com/blog/data-science-projects/" TargetMode="External"/><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0" y="2247480"/>
            <a:ext cx="12191400" cy="128520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1" i="1" lang="en-IN" sz="3400" spc="-1" strike="noStrike">
                <a:solidFill>
                  <a:srgbClr val="ff0000"/>
                </a:solidFill>
                <a:latin typeface="Calibri Light"/>
                <a:ea typeface="DejaVu Sans"/>
              </a:rPr>
              <a:t>Predict The Price Of Books  </a:t>
            </a:r>
            <a:br/>
            <a:endParaRPr b="0" lang="en-IN" sz="3400" spc="-1" strike="noStrike">
              <a:latin typeface="Arial"/>
            </a:endParaRPr>
          </a:p>
        </p:txBody>
      </p:sp>
      <p:sp>
        <p:nvSpPr>
          <p:cNvPr id="87" name="CustomShape 2"/>
          <p:cNvSpPr/>
          <p:nvPr/>
        </p:nvSpPr>
        <p:spPr>
          <a:xfrm>
            <a:off x="3867120" y="3426480"/>
            <a:ext cx="4457160" cy="82404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IN" sz="2400" spc="-1" strike="noStrike">
                <a:solidFill>
                  <a:srgbClr val="c00000"/>
                </a:solidFill>
                <a:latin typeface="Times New Roman"/>
                <a:ea typeface="DejaVu Sans"/>
              </a:rPr>
              <a:t>Vaishnavi  S M</a:t>
            </a:r>
            <a:endParaRPr b="0" lang="en-IN" sz="2400" spc="-1" strike="noStrike">
              <a:latin typeface="Arial"/>
            </a:endParaRPr>
          </a:p>
          <a:p>
            <a:pPr algn="ctr">
              <a:lnSpc>
                <a:spcPct val="90000"/>
              </a:lnSpc>
            </a:pPr>
            <a:r>
              <a:rPr b="1" lang="en-IN" sz="2400" spc="-1" strike="noStrike">
                <a:solidFill>
                  <a:srgbClr val="000066"/>
                </a:solidFill>
                <a:latin typeface="Times New Roman"/>
                <a:ea typeface="DejaVu Sans"/>
              </a:rPr>
              <a:t>USN: 1RN18IS115</a:t>
            </a:r>
            <a:endParaRPr b="0" lang="en-IN" sz="2400" spc="-1" strike="noStrike">
              <a:latin typeface="Arial"/>
            </a:endParaRPr>
          </a:p>
        </p:txBody>
      </p:sp>
      <p:sp>
        <p:nvSpPr>
          <p:cNvPr id="88" name="CustomShape 3"/>
          <p:cNvSpPr/>
          <p:nvPr/>
        </p:nvSpPr>
        <p:spPr>
          <a:xfrm>
            <a:off x="0" y="-24840"/>
            <a:ext cx="12191400" cy="1004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600" spc="-1" strike="noStrike">
                <a:solidFill>
                  <a:srgbClr val="000066"/>
                </a:solidFill>
                <a:latin typeface="Times New Roman"/>
                <a:ea typeface="DejaVu Sans"/>
              </a:rPr>
              <a:t>RNS INSTITUTE OF TECHNOLOGY</a:t>
            </a:r>
            <a:endParaRPr b="0" lang="en-IN" sz="3600" spc="-1" strike="noStrike">
              <a:latin typeface="Arial"/>
            </a:endParaRPr>
          </a:p>
          <a:p>
            <a:pPr algn="ctr">
              <a:lnSpc>
                <a:spcPct val="100000"/>
              </a:lnSpc>
            </a:pPr>
            <a:r>
              <a:rPr b="1" lang="en-IN" sz="2400" spc="-1" strike="noStrike" cap="all">
                <a:solidFill>
                  <a:srgbClr val="000066"/>
                </a:solidFill>
                <a:latin typeface="Times New Roman"/>
                <a:ea typeface="DejaVu Sans"/>
              </a:rPr>
              <a:t>BENGALURU - 98</a:t>
            </a:r>
            <a:endParaRPr b="0" lang="en-IN" sz="2400" spc="-1" strike="noStrike">
              <a:latin typeface="Arial"/>
            </a:endParaRPr>
          </a:p>
        </p:txBody>
      </p:sp>
      <p:sp>
        <p:nvSpPr>
          <p:cNvPr id="89" name="CustomShape 4"/>
          <p:cNvSpPr/>
          <p:nvPr/>
        </p:nvSpPr>
        <p:spPr>
          <a:xfrm>
            <a:off x="0" y="983880"/>
            <a:ext cx="12191400" cy="577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c00000"/>
                </a:solidFill>
                <a:latin typeface="Times New Roman"/>
                <a:ea typeface="DejaVu Sans"/>
              </a:rPr>
              <a:t>DEPARTMENT OF INFORMATION SCIENCE &amp; ENGINEERING</a:t>
            </a:r>
            <a:endParaRPr b="0" lang="en-IN" sz="3200" spc="-1" strike="noStrike">
              <a:latin typeface="Arial"/>
            </a:endParaRPr>
          </a:p>
        </p:txBody>
      </p:sp>
      <p:sp>
        <p:nvSpPr>
          <p:cNvPr id="90" name="CustomShape 5"/>
          <p:cNvSpPr/>
          <p:nvPr/>
        </p:nvSpPr>
        <p:spPr>
          <a:xfrm>
            <a:off x="2279520" y="1785960"/>
            <a:ext cx="6768000" cy="455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2400" spc="-1" strike="noStrike">
                <a:solidFill>
                  <a:srgbClr val="002060"/>
                </a:solidFill>
                <a:latin typeface="Times New Roman"/>
                <a:ea typeface="DejaVu Sans"/>
              </a:rPr>
              <a:t>Presentation on Internship</a:t>
            </a:r>
            <a:endParaRPr b="0" lang="en-IN" sz="2400" spc="-1" strike="noStrike">
              <a:latin typeface="Arial"/>
            </a:endParaRPr>
          </a:p>
        </p:txBody>
      </p:sp>
      <p:sp>
        <p:nvSpPr>
          <p:cNvPr id="91" name="CustomShape 6"/>
          <p:cNvSpPr/>
          <p:nvPr/>
        </p:nvSpPr>
        <p:spPr>
          <a:xfrm>
            <a:off x="35640" y="5269320"/>
            <a:ext cx="5128200" cy="943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1800" spc="-1" strike="noStrike">
                <a:solidFill>
                  <a:srgbClr val="262626"/>
                </a:solidFill>
                <a:latin typeface="Times New Roman"/>
                <a:ea typeface="DejaVu Sans"/>
              </a:rPr>
              <a:t> </a:t>
            </a:r>
            <a:r>
              <a:rPr b="1" lang="en-IN" sz="1800" spc="-1" strike="noStrike">
                <a:solidFill>
                  <a:srgbClr val="262626"/>
                </a:solidFill>
                <a:latin typeface="Times New Roman"/>
                <a:ea typeface="DejaVu Sans"/>
              </a:rPr>
              <a:t>Internal Guide</a:t>
            </a:r>
            <a:endParaRPr b="0" lang="en-IN" sz="1800" spc="-1" strike="noStrike">
              <a:latin typeface="Arial"/>
            </a:endParaRPr>
          </a:p>
          <a:p>
            <a:pPr algn="ctr">
              <a:lnSpc>
                <a:spcPct val="100000"/>
              </a:lnSpc>
            </a:pPr>
            <a:r>
              <a:rPr b="1" lang="en-IN" sz="2000" spc="-1" strike="noStrike">
                <a:solidFill>
                  <a:srgbClr val="000066"/>
                </a:solidFill>
                <a:latin typeface="Times New Roman"/>
                <a:ea typeface="DejaVu Sans"/>
              </a:rPr>
              <a:t>Mrs. Shwetha G N</a:t>
            </a:r>
            <a:endParaRPr b="0" lang="en-IN" sz="2000" spc="-1" strike="noStrike">
              <a:latin typeface="Arial"/>
            </a:endParaRPr>
          </a:p>
          <a:p>
            <a:pPr algn="ctr">
              <a:lnSpc>
                <a:spcPct val="100000"/>
              </a:lnSpc>
            </a:pPr>
            <a:r>
              <a:rPr b="0" lang="en-IN" sz="1800" spc="-1" strike="noStrike">
                <a:solidFill>
                  <a:srgbClr val="262626"/>
                </a:solidFill>
                <a:latin typeface="Times New Roman"/>
                <a:ea typeface="Times New Roman"/>
              </a:rPr>
              <a:t>Asst. Prof, Dept of  ISE, RNSIT</a:t>
            </a:r>
            <a:endParaRPr b="0" lang="en-IN" sz="1800" spc="-1" strike="noStrike">
              <a:latin typeface="Arial"/>
            </a:endParaRPr>
          </a:p>
        </p:txBody>
      </p:sp>
      <p:sp>
        <p:nvSpPr>
          <p:cNvPr id="92" name="CustomShape 7"/>
          <p:cNvSpPr/>
          <p:nvPr/>
        </p:nvSpPr>
        <p:spPr>
          <a:xfrm>
            <a:off x="7037280" y="5244120"/>
            <a:ext cx="5128200" cy="13100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2000" spc="-1" strike="noStrike">
                <a:solidFill>
                  <a:srgbClr val="3b3838"/>
                </a:solidFill>
                <a:latin typeface="Times New Roman"/>
                <a:ea typeface="DejaVu Sans"/>
              </a:rPr>
              <a:t>External Guide</a:t>
            </a:r>
            <a:endParaRPr b="0" lang="en-IN" sz="2000" spc="-1" strike="noStrike">
              <a:latin typeface="Arial"/>
            </a:endParaRPr>
          </a:p>
          <a:p>
            <a:pPr algn="ctr">
              <a:lnSpc>
                <a:spcPct val="100000"/>
              </a:lnSpc>
            </a:pPr>
            <a:r>
              <a:rPr b="1" lang="en-IN" sz="2000" spc="-1" strike="noStrike">
                <a:solidFill>
                  <a:srgbClr val="3b3838"/>
                </a:solidFill>
                <a:latin typeface="Times New Roman"/>
                <a:ea typeface="DejaVu Sans"/>
              </a:rPr>
              <a:t> </a:t>
            </a:r>
            <a:r>
              <a:rPr b="1" lang="en-IN" sz="2000" spc="-1" strike="noStrike">
                <a:solidFill>
                  <a:srgbClr val="000066"/>
                </a:solidFill>
                <a:latin typeface="Times New Roman"/>
                <a:ea typeface="DejaVu Sans"/>
              </a:rPr>
              <a:t>Mr. Satyendra Nath ,</a:t>
            </a:r>
            <a:endParaRPr b="0" lang="en-IN" sz="2000" spc="-1" strike="noStrike">
              <a:latin typeface="Arial"/>
            </a:endParaRPr>
          </a:p>
          <a:p>
            <a:pPr algn="ctr">
              <a:lnSpc>
                <a:spcPct val="100000"/>
              </a:lnSpc>
            </a:pPr>
            <a:r>
              <a:rPr b="1" lang="en-IN" sz="2000" spc="-1" strike="noStrike">
                <a:solidFill>
                  <a:srgbClr val="000066"/>
                </a:solidFill>
                <a:latin typeface="Times New Roman"/>
                <a:ea typeface="DejaVu Sans"/>
              </a:rPr>
              <a:t>Data Scientist,</a:t>
            </a:r>
            <a:endParaRPr b="0" lang="en-IN" sz="2000" spc="-1" strike="noStrike">
              <a:latin typeface="Arial"/>
            </a:endParaRPr>
          </a:p>
          <a:p>
            <a:pPr algn="ctr">
              <a:lnSpc>
                <a:spcPct val="100000"/>
              </a:lnSpc>
            </a:pPr>
            <a:r>
              <a:rPr b="1" lang="en-IN" sz="2000" spc="-1" strike="noStrike">
                <a:solidFill>
                  <a:srgbClr val="000066"/>
                </a:solidFill>
                <a:latin typeface="Times New Roman"/>
                <a:ea typeface="DejaVu Sans"/>
              </a:rPr>
              <a:t>LocalHost Technology</a:t>
            </a:r>
            <a:endParaRPr b="0" lang="en-IN" sz="2000" spc="-1" strike="noStrike">
              <a:latin typeface="Arial"/>
            </a:endParaRPr>
          </a:p>
        </p:txBody>
      </p:sp>
      <p:pic>
        <p:nvPicPr>
          <p:cNvPr id="93" name="Picture 16" descr=""/>
          <p:cNvPicPr/>
          <p:nvPr/>
        </p:nvPicPr>
        <p:blipFill>
          <a:blip r:embed="rId1"/>
          <a:stretch/>
        </p:blipFill>
        <p:spPr>
          <a:xfrm>
            <a:off x="9234720" y="3978360"/>
            <a:ext cx="732960" cy="761400"/>
          </a:xfrm>
          <a:prstGeom prst="rect">
            <a:avLst/>
          </a:prstGeom>
          <a:ln>
            <a:noFill/>
          </a:ln>
        </p:spPr>
      </p:pic>
      <p:sp>
        <p:nvSpPr>
          <p:cNvPr id="94" name="CustomShape 8"/>
          <p:cNvSpPr/>
          <p:nvPr/>
        </p:nvSpPr>
        <p:spPr>
          <a:xfrm>
            <a:off x="7777800" y="4787640"/>
            <a:ext cx="3718080" cy="364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1800" spc="-1" strike="noStrike">
                <a:solidFill>
                  <a:srgbClr val="c00000"/>
                </a:solidFill>
                <a:latin typeface="Calibri"/>
                <a:ea typeface="DejaVu Sans"/>
              </a:rPr>
              <a:t>LocalHost Technology Private Limited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8080" y="136440"/>
            <a:ext cx="10514880" cy="69336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IN" sz="3200" spc="-1" strike="noStrike">
                <a:solidFill>
                  <a:srgbClr val="2f5597"/>
                </a:solidFill>
                <a:latin typeface="Times New Roman"/>
                <a:ea typeface="DejaVu Sans"/>
              </a:rPr>
              <a:t>Implementation / Coding</a:t>
            </a:r>
            <a:endParaRPr b="0" lang="en-IN" sz="3200" spc="-1" strike="noStrike">
              <a:latin typeface="Arial"/>
            </a:endParaRPr>
          </a:p>
        </p:txBody>
      </p:sp>
      <p:sp>
        <p:nvSpPr>
          <p:cNvPr id="140" name="CustomShape 2"/>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ea typeface="DejaVu Sans"/>
              </a:rPr>
              <a:t>VIII Semester, Department of ISE, RNSIT</a:t>
            </a:r>
            <a:endParaRPr b="0" lang="en-IN" sz="1200" spc="-1" strike="noStrike">
              <a:latin typeface="Arial"/>
            </a:endParaRPr>
          </a:p>
        </p:txBody>
      </p:sp>
      <p:sp>
        <p:nvSpPr>
          <p:cNvPr id="141"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ea typeface="DejaVu Sans"/>
              </a:rPr>
              <a:t>2021 - 2022</a:t>
            </a:r>
            <a:endParaRPr b="0" lang="en-IN" sz="1200" spc="-1" strike="noStrike">
              <a:latin typeface="Arial"/>
            </a:endParaRPr>
          </a:p>
        </p:txBody>
      </p:sp>
      <p:sp>
        <p:nvSpPr>
          <p:cNvPr id="142" name="CustomShape 4"/>
          <p:cNvSpPr/>
          <p:nvPr/>
        </p:nvSpPr>
        <p:spPr>
          <a:xfrm>
            <a:off x="479520" y="992160"/>
            <a:ext cx="11232360" cy="5172480"/>
          </a:xfrm>
          <a:prstGeom prst="rect">
            <a:avLst/>
          </a:prstGeom>
          <a:noFill/>
          <a:ln>
            <a:noFill/>
          </a:ln>
        </p:spPr>
        <p:style>
          <a:lnRef idx="0"/>
          <a:fillRef idx="0"/>
          <a:effectRef idx="0"/>
          <a:fontRef idx="minor"/>
        </p:style>
        <p:txBody>
          <a:bodyPr lIns="90000" rIns="90000" tIns="45000" bIns="45000">
            <a:normAutofit fontScale="94000"/>
          </a:bodyPr>
          <a:p>
            <a:pPr marL="355680" indent="-354960">
              <a:lnSpc>
                <a:spcPct val="150000"/>
              </a:lnSpc>
              <a:spcBef>
                <a:spcPts val="751"/>
              </a:spcBef>
              <a:buClr>
                <a:srgbClr val="000000"/>
              </a:buClr>
              <a:buFont typeface="Wingdings" charset="2"/>
              <a:buChar char=""/>
            </a:pPr>
            <a:r>
              <a:rPr b="1" lang="en-IN" sz="2100" spc="-1" strike="noStrike">
                <a:solidFill>
                  <a:srgbClr val="000000"/>
                </a:solidFill>
                <a:latin typeface="Times New Roman"/>
                <a:ea typeface="DejaVu Sans"/>
              </a:rPr>
              <a:t>from xgboost import XGBRegressor</a:t>
            </a:r>
            <a:endParaRPr b="0" lang="en-IN" sz="2100" spc="-1" strike="noStrike">
              <a:latin typeface="Arial"/>
            </a:endParaRPr>
          </a:p>
          <a:p>
            <a:pPr>
              <a:lnSpc>
                <a:spcPct val="150000"/>
              </a:lnSpc>
              <a:spcBef>
                <a:spcPts val="751"/>
              </a:spcBef>
            </a:pPr>
            <a:r>
              <a:rPr b="1" lang="en-IN" sz="2100" spc="-1" strike="noStrike">
                <a:solidFill>
                  <a:srgbClr val="000000"/>
                </a:solidFill>
                <a:latin typeface="Times New Roman"/>
                <a:ea typeface="DejaVu Sans"/>
              </a:rPr>
              <a:t>     </a:t>
            </a:r>
            <a:r>
              <a:rPr b="1" lang="en-IN" sz="2100" spc="-1" strike="noStrike">
                <a:solidFill>
                  <a:srgbClr val="000000"/>
                </a:solidFill>
                <a:latin typeface="Times New Roman"/>
                <a:ea typeface="DejaVu Sans"/>
              </a:rPr>
              <a:t>import numpy as np</a:t>
            </a:r>
            <a:endParaRPr b="0" lang="en-IN" sz="2100" spc="-1" strike="noStrike">
              <a:latin typeface="Arial"/>
            </a:endParaRPr>
          </a:p>
          <a:p>
            <a:pPr>
              <a:lnSpc>
                <a:spcPct val="150000"/>
              </a:lnSpc>
              <a:spcBef>
                <a:spcPts val="751"/>
              </a:spcBef>
            </a:pPr>
            <a:r>
              <a:rPr b="1" lang="en-IN" sz="2100" spc="-1" strike="noStrike">
                <a:solidFill>
                  <a:srgbClr val="000000"/>
                </a:solidFill>
                <a:latin typeface="Times New Roman"/>
                <a:ea typeface="DejaVu Sans"/>
              </a:rPr>
              <a:t>     </a:t>
            </a:r>
            <a:r>
              <a:rPr b="1" lang="en-IN" sz="2100" spc="-1" strike="noStrike">
                <a:solidFill>
                  <a:srgbClr val="000000"/>
                </a:solidFill>
                <a:latin typeface="Times New Roman"/>
                <a:ea typeface="DejaVu Sans"/>
              </a:rPr>
              <a:t>xgb=XGBRegressor( objective='reg:squarederror', max_depth=6, learning_rate=0.1, n_estimators=100, booster = 'gbtree', n_jobs = -1,random_state = 1)</a:t>
            </a:r>
            <a:endParaRPr b="0" lang="en-IN" sz="2100" spc="-1" strike="noStrike">
              <a:latin typeface="Arial"/>
            </a:endParaRPr>
          </a:p>
          <a:p>
            <a:pPr>
              <a:lnSpc>
                <a:spcPct val="150000"/>
              </a:lnSpc>
              <a:spcBef>
                <a:spcPts val="751"/>
              </a:spcBef>
            </a:pPr>
            <a:r>
              <a:rPr b="1" lang="en-IN" sz="2100" spc="-1" strike="noStrike">
                <a:solidFill>
                  <a:srgbClr val="000000"/>
                </a:solidFill>
                <a:latin typeface="Times New Roman"/>
                <a:ea typeface="DejaVu Sans"/>
              </a:rPr>
              <a:t>     </a:t>
            </a:r>
            <a:r>
              <a:rPr b="1" lang="en-IN" sz="2100" spc="-1" strike="noStrike">
                <a:solidFill>
                  <a:srgbClr val="000000"/>
                </a:solidFill>
                <a:latin typeface="Times New Roman"/>
                <a:ea typeface="DejaVu Sans"/>
              </a:rPr>
              <a:t>xgb.fit(train_x,train_y)</a:t>
            </a:r>
            <a:endParaRPr b="0" lang="en-IN" sz="2100" spc="-1" strike="noStrike">
              <a:latin typeface="Arial"/>
            </a:endParaRPr>
          </a:p>
          <a:p>
            <a:pPr>
              <a:lnSpc>
                <a:spcPct val="150000"/>
              </a:lnSpc>
              <a:spcBef>
                <a:spcPts val="751"/>
              </a:spcBef>
            </a:pPr>
            <a:r>
              <a:rPr b="1" lang="en-IN" sz="2100" spc="-1" strike="noStrike">
                <a:solidFill>
                  <a:srgbClr val="000000"/>
                </a:solidFill>
                <a:latin typeface="Times New Roman"/>
                <a:ea typeface="DejaVu Sans"/>
              </a:rPr>
              <a:t>     </a:t>
            </a:r>
            <a:r>
              <a:rPr b="1" lang="en-IN" sz="2100" spc="-1" strike="noStrike">
                <a:solidFill>
                  <a:srgbClr val="000000"/>
                </a:solidFill>
                <a:latin typeface="Times New Roman"/>
                <a:ea typeface="DejaVu Sans"/>
              </a:rPr>
              <a:t>y_pred = sc.inverse_transform(xgb.predict(val_x))</a:t>
            </a:r>
            <a:endParaRPr b="0" lang="en-IN" sz="2100" spc="-1" strike="noStrike">
              <a:latin typeface="Arial"/>
            </a:endParaRPr>
          </a:p>
          <a:p>
            <a:pPr>
              <a:lnSpc>
                <a:spcPct val="150000"/>
              </a:lnSpc>
              <a:spcBef>
                <a:spcPts val="751"/>
              </a:spcBef>
            </a:pPr>
            <a:r>
              <a:rPr b="1" lang="en-IN" sz="2100" spc="-1" strike="noStrike">
                <a:solidFill>
                  <a:srgbClr val="000000"/>
                </a:solidFill>
                <a:latin typeface="Times New Roman"/>
                <a:ea typeface="DejaVu Sans"/>
              </a:rPr>
              <a:t>     </a:t>
            </a:r>
            <a:r>
              <a:rPr b="1" lang="en-IN" sz="2100" spc="-1" strike="noStrike">
                <a:solidFill>
                  <a:srgbClr val="000000"/>
                </a:solidFill>
                <a:latin typeface="Times New Roman"/>
                <a:ea typeface="DejaVu Sans"/>
              </a:rPr>
              <a:t>y_true = sc.inverse_transform(val_y)</a:t>
            </a:r>
            <a:endParaRPr b="0" lang="en-IN" sz="2100" spc="-1" strike="noStrike">
              <a:latin typeface="Arial"/>
            </a:endParaRPr>
          </a:p>
          <a:p>
            <a:pPr>
              <a:lnSpc>
                <a:spcPct val="150000"/>
              </a:lnSpc>
              <a:spcBef>
                <a:spcPts val="751"/>
              </a:spcBef>
            </a:pPr>
            <a:r>
              <a:rPr b="1" lang="en-IN" sz="2100" spc="-1" strike="noStrike">
                <a:solidFill>
                  <a:srgbClr val="000000"/>
                </a:solidFill>
                <a:latin typeface="Times New Roman"/>
                <a:ea typeface="DejaVu Sans"/>
              </a:rPr>
              <a:t>     </a:t>
            </a:r>
            <a:r>
              <a:rPr b="1" lang="en-IN" sz="2100" spc="-1" strike="noStrike">
                <a:solidFill>
                  <a:srgbClr val="000000"/>
                </a:solidFill>
                <a:latin typeface="Times New Roman"/>
                <a:ea typeface="DejaVu Sans"/>
              </a:rPr>
              <a:t>error = np.square(np.log10(y_pred +1) - np.log10(y_true +1)).mean() ** 0.5</a:t>
            </a:r>
            <a:endParaRPr b="0" lang="en-IN" sz="2100" spc="-1" strike="noStrike">
              <a:latin typeface="Arial"/>
            </a:endParaRPr>
          </a:p>
          <a:p>
            <a:pPr>
              <a:lnSpc>
                <a:spcPct val="150000"/>
              </a:lnSpc>
              <a:spcBef>
                <a:spcPts val="751"/>
              </a:spcBef>
            </a:pPr>
            <a:r>
              <a:rPr b="1" lang="en-IN" sz="2100" spc="-1" strike="noStrike">
                <a:solidFill>
                  <a:srgbClr val="000000"/>
                </a:solidFill>
                <a:latin typeface="Times New Roman"/>
                <a:ea typeface="DejaVu Sans"/>
              </a:rPr>
              <a:t>     </a:t>
            </a:r>
            <a:r>
              <a:rPr b="1" lang="en-IN" sz="2100" spc="-1" strike="noStrike">
                <a:solidFill>
                  <a:srgbClr val="000000"/>
                </a:solidFill>
                <a:latin typeface="Times New Roman"/>
                <a:ea typeface="DejaVu Sans"/>
              </a:rPr>
              <a:t>score = 1 – error</a:t>
            </a:r>
            <a:endParaRPr b="0" lang="en-IN" sz="2100" spc="-1" strike="noStrike">
              <a:latin typeface="Arial"/>
            </a:endParaRPr>
          </a:p>
          <a:p>
            <a:pPr>
              <a:lnSpc>
                <a:spcPct val="150000"/>
              </a:lnSpc>
              <a:spcBef>
                <a:spcPts val="751"/>
              </a:spcBef>
            </a:pPr>
            <a:r>
              <a:rPr b="1" lang="en-IN" sz="2100" spc="-1" strike="noStrike">
                <a:solidFill>
                  <a:srgbClr val="000000"/>
                </a:solidFill>
                <a:latin typeface="Times New Roman"/>
                <a:ea typeface="DejaVu Sans"/>
              </a:rPr>
              <a:t>     </a:t>
            </a:r>
            <a:r>
              <a:rPr b="1" lang="en-IN" sz="2100" spc="-1" strike="noStrike">
                <a:solidFill>
                  <a:srgbClr val="000000"/>
                </a:solidFill>
                <a:latin typeface="Times New Roman"/>
                <a:ea typeface="DejaVu Sans"/>
              </a:rPr>
              <a:t>print("RMLSE Score = ", score)</a:t>
            </a:r>
            <a:endParaRPr b="0" lang="en-IN" sz="2100" spc="-1" strike="noStrike">
              <a:latin typeface="Arial"/>
            </a:endParaRPr>
          </a:p>
          <a:p>
            <a:pPr>
              <a:lnSpc>
                <a:spcPct val="150000"/>
              </a:lnSpc>
              <a:spcBef>
                <a:spcPts val="751"/>
              </a:spcBef>
            </a:pPr>
            <a:endParaRPr b="0" lang="en-IN" sz="2100" spc="-1" strike="noStrike">
              <a:latin typeface="Arial"/>
            </a:endParaRPr>
          </a:p>
        </p:txBody>
      </p:sp>
      <p:sp>
        <p:nvSpPr>
          <p:cNvPr id="143"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756EDEA-4118-467D-9BF7-C6E353DBB447}" type="slidenum">
              <a:rPr b="1" lang="en-IN" sz="1200" spc="-1" strike="noStrike">
                <a:solidFill>
                  <a:srgbClr val="2b5ff3"/>
                </a:solidFill>
                <a:latin typeface="Calibri"/>
                <a:ea typeface="DejaVu Sans"/>
              </a:rPr>
              <a:t>10</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2063520" y="191520"/>
            <a:ext cx="7466760" cy="71352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3200" spc="-1" strike="noStrike">
                <a:solidFill>
                  <a:srgbClr val="2f5597"/>
                </a:solidFill>
                <a:latin typeface="Times New Roman"/>
                <a:ea typeface="DejaVu Sans"/>
              </a:rPr>
              <a:t>CONCLUSIONS</a:t>
            </a:r>
            <a:endParaRPr b="0" lang="en-IN" sz="3200" spc="-1" strike="noStrike">
              <a:latin typeface="Arial"/>
            </a:endParaRPr>
          </a:p>
        </p:txBody>
      </p:sp>
      <p:sp>
        <p:nvSpPr>
          <p:cNvPr id="145" name="CustomShape 2"/>
          <p:cNvSpPr/>
          <p:nvPr/>
        </p:nvSpPr>
        <p:spPr>
          <a:xfrm>
            <a:off x="551520" y="1428840"/>
            <a:ext cx="11088360" cy="5292000"/>
          </a:xfrm>
          <a:prstGeom prst="rect">
            <a:avLst/>
          </a:prstGeom>
          <a:noFill/>
          <a:ln>
            <a:noFill/>
          </a:ln>
        </p:spPr>
        <p:style>
          <a:lnRef idx="0"/>
          <a:fillRef idx="0"/>
          <a:effectRef idx="0"/>
          <a:fontRef idx="minor"/>
        </p:style>
        <p:txBody>
          <a:bodyPr lIns="90000" rIns="90000" tIns="45000" bIns="45000">
            <a:normAutofit/>
          </a:bodyPr>
          <a:p>
            <a:pPr marL="432000" indent="-323640" algn="just">
              <a:lnSpc>
                <a:spcPct val="100000"/>
              </a:lnSpc>
              <a:spcBef>
                <a:spcPts val="1417"/>
              </a:spcBef>
              <a:buClr>
                <a:srgbClr val="000000"/>
              </a:buClr>
              <a:buSzPct val="45000"/>
              <a:buFont typeface="Wingdings" charset="2"/>
              <a:buChar char=""/>
            </a:pPr>
            <a:r>
              <a:rPr b="0" lang="en-IN" sz="2800" spc="-1" strike="noStrike">
                <a:solidFill>
                  <a:srgbClr val="000000"/>
                </a:solidFill>
                <a:latin typeface="Times New Roman"/>
                <a:ea typeface="DejaVu Sans"/>
              </a:rPr>
              <a:t>XGboost is an optimized distributed gradient boosting library designed to be highly efficient, flexible and portable.</a:t>
            </a:r>
            <a:endParaRPr b="0" lang="en-IN" sz="2800" spc="-1" strike="noStrike">
              <a:latin typeface="Arial"/>
            </a:endParaRPr>
          </a:p>
          <a:p>
            <a:pPr marL="432000" indent="-323640" algn="just">
              <a:lnSpc>
                <a:spcPct val="100000"/>
              </a:lnSpc>
              <a:spcBef>
                <a:spcPts val="1417"/>
              </a:spcBef>
              <a:buClr>
                <a:srgbClr val="000000"/>
              </a:buClr>
              <a:buSzPct val="45000"/>
              <a:buFont typeface="Wingdings" charset="2"/>
              <a:buChar char=""/>
            </a:pPr>
            <a:r>
              <a:rPr b="0" lang="en-IN" sz="2800" spc="-1" strike="noStrike">
                <a:solidFill>
                  <a:srgbClr val="000000"/>
                </a:solidFill>
                <a:latin typeface="Times New Roman"/>
                <a:ea typeface="DejaVu Sans"/>
              </a:rPr>
              <a:t>This project can be used to predict the price of books with the help of XGboost algorithm in the field of Data Science and in the later stages, its accuracy can be increased eventually.</a:t>
            </a:r>
            <a:endParaRPr b="0" lang="en-IN" sz="2800" spc="-1" strike="noStrike">
              <a:latin typeface="Arial"/>
            </a:endParaRPr>
          </a:p>
          <a:p>
            <a:pPr marL="432000" indent="-323640" algn="just">
              <a:lnSpc>
                <a:spcPct val="100000"/>
              </a:lnSpc>
              <a:spcBef>
                <a:spcPts val="1417"/>
              </a:spcBef>
              <a:buClr>
                <a:srgbClr val="000000"/>
              </a:buClr>
              <a:buSzPct val="45000"/>
              <a:buFont typeface="Wingdings" charset="2"/>
              <a:buChar char=""/>
            </a:pPr>
            <a:r>
              <a:rPr b="0" lang="en-IN" sz="2800" spc="-1" strike="noStrike">
                <a:solidFill>
                  <a:srgbClr val="000000"/>
                </a:solidFill>
                <a:latin typeface="Times New Roman"/>
                <a:ea typeface="DejaVu Sans"/>
              </a:rPr>
              <a:t>All in all the project is very helpful and makes use of Machine Learning with Data Science to give us the required outputs.</a:t>
            </a:r>
            <a:endParaRPr b="0" lang="en-IN" sz="2800" spc="-1" strike="noStrike">
              <a:latin typeface="Arial"/>
            </a:endParaRPr>
          </a:p>
          <a:p>
            <a:pPr marL="108000" algn="just">
              <a:lnSpc>
                <a:spcPct val="100000"/>
              </a:lnSpc>
              <a:spcBef>
                <a:spcPts val="1417"/>
              </a:spcBef>
            </a:pPr>
            <a:r>
              <a:rPr b="0" lang="en-IN" sz="2800" spc="-1" strike="noStrike">
                <a:solidFill>
                  <a:srgbClr val="000000"/>
                </a:solidFill>
                <a:latin typeface="Times New Roman"/>
                <a:ea typeface="DejaVu Sans"/>
              </a:rPr>
              <a:t> </a:t>
            </a:r>
            <a:endParaRPr b="0" lang="en-IN" sz="2800" spc="-1" strike="noStrike">
              <a:latin typeface="Arial"/>
            </a:endParaRPr>
          </a:p>
        </p:txBody>
      </p:sp>
      <p:sp>
        <p:nvSpPr>
          <p:cNvPr id="146"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ea typeface="DejaVu Sans"/>
              </a:rPr>
              <a:t>VIII Semester, Department of ISE, RNSIT</a:t>
            </a:r>
            <a:endParaRPr b="0" lang="en-IN" sz="1200" spc="-1" strike="noStrike">
              <a:latin typeface="Arial"/>
            </a:endParaRPr>
          </a:p>
        </p:txBody>
      </p:sp>
      <p:sp>
        <p:nvSpPr>
          <p:cNvPr id="147"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ea typeface="DejaVu Sans"/>
              </a:rPr>
              <a:t>2021 - 2022</a:t>
            </a:r>
            <a:endParaRPr b="0" lang="en-IN" sz="1200" spc="-1" strike="noStrike">
              <a:latin typeface="Arial"/>
            </a:endParaRPr>
          </a:p>
        </p:txBody>
      </p:sp>
      <p:sp>
        <p:nvSpPr>
          <p:cNvPr id="148"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B9BD165-96E1-4A2F-AF95-9FA3A57FBD1D}" type="slidenum">
              <a:rPr b="1" lang="en-IN" sz="1200" spc="-1" strike="noStrike">
                <a:solidFill>
                  <a:srgbClr val="2b5ff3"/>
                </a:solidFill>
                <a:latin typeface="Calibri"/>
                <a:ea typeface="DejaVu Sans"/>
              </a:rPr>
              <a:t>11</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2135520" y="136440"/>
            <a:ext cx="7466760" cy="71352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3200" spc="-1" strike="noStrike">
                <a:solidFill>
                  <a:srgbClr val="2f5597"/>
                </a:solidFill>
                <a:latin typeface="Times New Roman"/>
                <a:ea typeface="DejaVu Sans"/>
              </a:rPr>
              <a:t>Future Enhancements</a:t>
            </a:r>
            <a:endParaRPr b="0" lang="en-IN" sz="3200" spc="-1" strike="noStrike">
              <a:latin typeface="Arial"/>
            </a:endParaRPr>
          </a:p>
        </p:txBody>
      </p:sp>
      <p:sp>
        <p:nvSpPr>
          <p:cNvPr id="150" name="CustomShape 2"/>
          <p:cNvSpPr/>
          <p:nvPr/>
        </p:nvSpPr>
        <p:spPr>
          <a:xfrm>
            <a:off x="437400" y="1565640"/>
            <a:ext cx="11316600" cy="5292000"/>
          </a:xfrm>
          <a:prstGeom prst="rect">
            <a:avLst/>
          </a:prstGeom>
          <a:noFill/>
          <a:ln>
            <a:noFill/>
          </a:ln>
        </p:spPr>
        <p:style>
          <a:lnRef idx="0"/>
          <a:fillRef idx="0"/>
          <a:effectRef idx="0"/>
          <a:fontRef idx="minor"/>
        </p:style>
        <p:txBody>
          <a:bodyPr lIns="90000" rIns="90000" tIns="45000" bIns="45000">
            <a:normAutofit/>
          </a:bodyPr>
          <a:p>
            <a:pPr marL="457200" indent="-456840">
              <a:lnSpc>
                <a:spcPct val="100000"/>
              </a:lnSpc>
              <a:buClr>
                <a:srgbClr val="000000"/>
              </a:buClr>
              <a:buFont typeface="Arial"/>
              <a:buChar char="•"/>
            </a:pPr>
            <a:r>
              <a:rPr b="0" lang="en-IN" sz="4000" spc="-1" strike="noStrike">
                <a:solidFill>
                  <a:srgbClr val="000000"/>
                </a:solidFill>
                <a:latin typeface="Times New Roman"/>
                <a:ea typeface="DejaVu Sans"/>
              </a:rPr>
              <a:t>We can further increase the efficiency of the algorithm.</a:t>
            </a:r>
            <a:endParaRPr b="0" lang="en-IN" sz="4000" spc="-1" strike="noStrike">
              <a:latin typeface="Arial"/>
            </a:endParaRPr>
          </a:p>
          <a:p>
            <a:pPr marL="457200" indent="-456840">
              <a:lnSpc>
                <a:spcPct val="100000"/>
              </a:lnSpc>
              <a:buClr>
                <a:srgbClr val="000000"/>
              </a:buClr>
              <a:buFont typeface="Arial"/>
              <a:buChar char="•"/>
            </a:pPr>
            <a:r>
              <a:rPr b="0" lang="en-IN" sz="4000" spc="-1" strike="noStrike">
                <a:solidFill>
                  <a:srgbClr val="000000"/>
                </a:solidFill>
                <a:latin typeface="Times New Roman"/>
                <a:ea typeface="DejaVu Sans"/>
              </a:rPr>
              <a:t>Improve the accuracy of prediction.</a:t>
            </a:r>
            <a:endParaRPr b="0" lang="en-IN" sz="4000" spc="-1" strike="noStrike">
              <a:latin typeface="Arial"/>
            </a:endParaRPr>
          </a:p>
          <a:p>
            <a:pPr marL="457200" indent="-456840">
              <a:lnSpc>
                <a:spcPct val="100000"/>
              </a:lnSpc>
              <a:buClr>
                <a:srgbClr val="000000"/>
              </a:buClr>
              <a:buFont typeface="Arial"/>
              <a:buChar char="•"/>
            </a:pPr>
            <a:r>
              <a:rPr b="0" lang="en-IN" sz="4000" spc="-1" strike="noStrike">
                <a:solidFill>
                  <a:srgbClr val="000000"/>
                </a:solidFill>
                <a:latin typeface="Times New Roman"/>
                <a:ea typeface="DejaVu Sans"/>
              </a:rPr>
              <a:t>Try to decrease the execution time.</a:t>
            </a:r>
            <a:endParaRPr b="0" lang="en-IN" sz="4000" spc="-1" strike="noStrike">
              <a:latin typeface="Arial"/>
            </a:endParaRPr>
          </a:p>
        </p:txBody>
      </p:sp>
      <p:sp>
        <p:nvSpPr>
          <p:cNvPr id="151"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ea typeface="DejaVu Sans"/>
              </a:rPr>
              <a:t>VII Semester, Department of ISE, RNSIT</a:t>
            </a:r>
            <a:endParaRPr b="0" lang="en-IN" sz="1200" spc="-1" strike="noStrike">
              <a:latin typeface="Arial"/>
            </a:endParaRPr>
          </a:p>
        </p:txBody>
      </p:sp>
      <p:sp>
        <p:nvSpPr>
          <p:cNvPr id="152"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ea typeface="DejaVu Sans"/>
              </a:rPr>
              <a:t>2021 - 2022</a:t>
            </a:r>
            <a:endParaRPr b="0" lang="en-IN" sz="1200" spc="-1" strike="noStrike">
              <a:latin typeface="Arial"/>
            </a:endParaRPr>
          </a:p>
        </p:txBody>
      </p:sp>
      <p:sp>
        <p:nvSpPr>
          <p:cNvPr id="153"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0B3F757-3528-4FB3-8064-0F757B564C68}" type="slidenum">
              <a:rPr b="1" lang="en-IN" sz="1200" spc="-1" strike="noStrike">
                <a:solidFill>
                  <a:srgbClr val="2b5ff3"/>
                </a:solidFill>
                <a:latin typeface="Calibri"/>
                <a:ea typeface="DejaVu Sans"/>
              </a:rPr>
              <a:t>12</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983160" y="638640"/>
            <a:ext cx="10369800" cy="6219000"/>
          </a:xfrm>
          <a:prstGeom prst="rect">
            <a:avLst/>
          </a:prstGeom>
          <a:noFill/>
          <a:ln>
            <a:noFill/>
          </a:ln>
        </p:spPr>
        <p:style>
          <a:lnRef idx="0"/>
          <a:fillRef idx="0"/>
          <a:effectRef idx="0"/>
          <a:fontRef idx="minor"/>
        </p:style>
        <p:txBody>
          <a:bodyPr lIns="90000" rIns="90000" tIns="45000" bIns="45000">
            <a:normAutofit/>
          </a:bodyPr>
          <a:p>
            <a:pPr marL="228600" indent="-227880" algn="ctr">
              <a:lnSpc>
                <a:spcPct val="90000"/>
              </a:lnSpc>
              <a:spcBef>
                <a:spcPts val="1001"/>
              </a:spcBef>
            </a:pPr>
            <a:r>
              <a:rPr b="1" lang="en-IN" sz="3200" spc="-1" strike="noStrike">
                <a:solidFill>
                  <a:srgbClr val="2f5597"/>
                </a:solidFill>
                <a:latin typeface="Times New Roman"/>
                <a:ea typeface="DejaVu Sans"/>
              </a:rPr>
              <a:t>REFERENCES</a:t>
            </a:r>
            <a:endParaRPr b="0" lang="en-IN" sz="3200" spc="-1" strike="noStrike">
              <a:latin typeface="Arial"/>
            </a:endParaRPr>
          </a:p>
          <a:p>
            <a:pPr marL="228600" indent="-227880">
              <a:lnSpc>
                <a:spcPct val="90000"/>
              </a:lnSpc>
              <a:spcBef>
                <a:spcPts val="1001"/>
              </a:spcBef>
            </a:pPr>
            <a:r>
              <a:rPr b="0" lang="en-IN" sz="1800" spc="-1" strike="noStrike">
                <a:solidFill>
                  <a:srgbClr val="404040"/>
                </a:solidFill>
                <a:latin typeface="Calibri"/>
                <a:ea typeface="DejaVu Sans"/>
              </a:rPr>
              <a:t> </a:t>
            </a:r>
            <a:endParaRPr b="0" lang="en-IN" sz="1800" spc="-1" strike="noStrike">
              <a:latin typeface="Arial"/>
            </a:endParaRPr>
          </a:p>
          <a:p>
            <a:pPr marL="228600" indent="-227880">
              <a:lnSpc>
                <a:spcPct val="90000"/>
              </a:lnSpc>
              <a:spcBef>
                <a:spcPts val="1001"/>
              </a:spcBef>
            </a:pPr>
            <a:r>
              <a:rPr b="0" lang="en-IN" sz="1800" spc="-1" strike="noStrike">
                <a:solidFill>
                  <a:srgbClr val="000000"/>
                </a:solidFill>
                <a:latin typeface="Calibri"/>
                <a:ea typeface="DejaVu Sans"/>
              </a:rPr>
              <a:t>[1</a:t>
            </a:r>
            <a:r>
              <a:rPr b="0" lang="en-IN" sz="2500" spc="-1" strike="noStrike">
                <a:solidFill>
                  <a:srgbClr val="000000"/>
                </a:solidFill>
                <a:latin typeface="Times New Roman"/>
                <a:ea typeface="DejaVu Sans"/>
              </a:rPr>
              <a:t>] </a:t>
            </a:r>
            <a:r>
              <a:rPr b="0" lang="en-IN" sz="2800" spc="-1" strike="noStrike">
                <a:solidFill>
                  <a:srgbClr val="000000"/>
                </a:solidFill>
                <a:latin typeface="Times New Roman"/>
                <a:ea typeface="DejaVu Sans"/>
              </a:rPr>
              <a:t>Machine hack website:</a:t>
            </a:r>
            <a:endParaRPr b="0" lang="en-IN" sz="2800" spc="-1" strike="noStrike">
              <a:latin typeface="Arial"/>
            </a:endParaRPr>
          </a:p>
          <a:p>
            <a:pPr marL="228600" indent="-227880">
              <a:lnSpc>
                <a:spcPct val="90000"/>
              </a:lnSpc>
              <a:spcBef>
                <a:spcPts val="1001"/>
              </a:spcBef>
            </a:pPr>
            <a:r>
              <a:rPr b="0" lang="en-IN" sz="2800" spc="-1" strike="noStrike">
                <a:solidFill>
                  <a:srgbClr val="000000"/>
                </a:solidFill>
                <a:latin typeface="Times New Roman"/>
                <a:ea typeface="DejaVu Sans"/>
              </a:rPr>
              <a:t>	</a:t>
            </a:r>
            <a:r>
              <a:rPr b="0" lang="en-IN" sz="2800" spc="-1" strike="noStrike">
                <a:solidFill>
                  <a:srgbClr val="000000"/>
                </a:solidFill>
                <a:latin typeface="Times New Roman"/>
                <a:ea typeface="DejaVu Sans"/>
              </a:rPr>
              <a:t>https://machinehack.com/hackathon/predict_the_price_of_books/overview</a:t>
            </a:r>
            <a:endParaRPr b="0" lang="en-IN" sz="2800" spc="-1" strike="noStrike">
              <a:latin typeface="Arial"/>
            </a:endParaRPr>
          </a:p>
          <a:p>
            <a:pPr marL="228600" indent="-227880">
              <a:lnSpc>
                <a:spcPct val="90000"/>
              </a:lnSpc>
              <a:spcBef>
                <a:spcPts val="1001"/>
              </a:spcBef>
            </a:pPr>
            <a:r>
              <a:rPr b="0" lang="en-IN" sz="2800" spc="-1" strike="noStrike">
                <a:solidFill>
                  <a:srgbClr val="000000"/>
                </a:solidFill>
                <a:latin typeface="Times New Roman"/>
                <a:ea typeface="DejaVu Sans"/>
              </a:rPr>
              <a:t>[2] https://medium.com/analytics-vidhya/books-price-prediction-via-python-31dc358ad8d8</a:t>
            </a:r>
            <a:endParaRPr b="0" lang="en-IN" sz="2800" spc="-1" strike="noStrike">
              <a:latin typeface="Arial"/>
            </a:endParaRPr>
          </a:p>
          <a:p>
            <a:pPr marL="228600" indent="-227880">
              <a:lnSpc>
                <a:spcPct val="90000"/>
              </a:lnSpc>
              <a:spcBef>
                <a:spcPts val="1001"/>
              </a:spcBef>
            </a:pPr>
            <a:r>
              <a:rPr b="0" lang="en-IN" sz="2600" spc="-1" strike="noStrike">
                <a:solidFill>
                  <a:srgbClr val="000000"/>
                </a:solidFill>
                <a:latin typeface="Times New Roman"/>
                <a:ea typeface="DejaVu Sans"/>
              </a:rPr>
              <a:t>[3] Paper on: LITERATURE SURVEY ON MACHINE LEARNING BASED TECHNIQUES IN MEDICAL DATA ANALYSIS by </a:t>
            </a:r>
            <a:r>
              <a:rPr b="0" lang="en-IN" sz="2600" spc="-1" strike="noStrike">
                <a:solidFill>
                  <a:srgbClr val="000000"/>
                </a:solidFill>
                <a:latin typeface="Arial"/>
                <a:ea typeface="DejaVu Sans"/>
              </a:rPr>
              <a:t>Lavanya Vemulapalli and Dr. P. Chandra Sekhar</a:t>
            </a:r>
            <a:endParaRPr b="0" lang="en-IN" sz="2600" spc="-1" strike="noStrike">
              <a:latin typeface="Arial"/>
            </a:endParaRPr>
          </a:p>
        </p:txBody>
      </p:sp>
      <p:sp>
        <p:nvSpPr>
          <p:cNvPr id="155" name="CustomShape 2"/>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ea typeface="DejaVu Sans"/>
              </a:rPr>
              <a:t>VIII Semester, Department of ISE, RNSIT</a:t>
            </a:r>
            <a:endParaRPr b="0" lang="en-IN" sz="1200" spc="-1" strike="noStrike">
              <a:latin typeface="Arial"/>
            </a:endParaRPr>
          </a:p>
        </p:txBody>
      </p:sp>
      <p:sp>
        <p:nvSpPr>
          <p:cNvPr id="156"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ea typeface="DejaVu Sans"/>
              </a:rPr>
              <a:t>2021 - 2022</a:t>
            </a:r>
            <a:endParaRPr b="0" lang="en-IN" sz="1200" spc="-1" strike="noStrike">
              <a:latin typeface="Arial"/>
            </a:endParaRPr>
          </a:p>
        </p:txBody>
      </p:sp>
      <p:sp>
        <p:nvSpPr>
          <p:cNvPr id="157"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E643912-D0ED-4A99-A1FC-C6CFF67E3602}" type="slidenum">
              <a:rPr b="1" lang="en-IN" sz="1200" spc="-1" strike="noStrike">
                <a:solidFill>
                  <a:srgbClr val="2b5ff3"/>
                </a:solidFill>
                <a:latin typeface="Calibri"/>
                <a:ea typeface="DejaVu Sans"/>
              </a:rPr>
              <a:t>13</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639520" y="2458440"/>
            <a:ext cx="6552360" cy="75384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4800" spc="-1" strike="noStrike">
                <a:solidFill>
                  <a:srgbClr val="000060"/>
                </a:solidFill>
                <a:latin typeface="Calibri Light"/>
                <a:ea typeface="DejaVu Sans"/>
              </a:rPr>
              <a:t>THANK YOU</a:t>
            </a:r>
            <a:endParaRPr b="0" lang="en-IN" sz="4800" spc="-1" strike="noStrike">
              <a:latin typeface="Arial"/>
            </a:endParaRPr>
          </a:p>
        </p:txBody>
      </p:sp>
      <p:sp>
        <p:nvSpPr>
          <p:cNvPr id="159" name="CustomShape 2"/>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ea typeface="DejaVu Sans"/>
              </a:rPr>
              <a:t>VIII Semester, Department of ISE, RNSIT</a:t>
            </a:r>
            <a:endParaRPr b="0" lang="en-IN" sz="1200" spc="-1" strike="noStrike">
              <a:latin typeface="Arial"/>
            </a:endParaRPr>
          </a:p>
        </p:txBody>
      </p:sp>
      <p:sp>
        <p:nvSpPr>
          <p:cNvPr id="160"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ea typeface="DejaVu Sans"/>
              </a:rPr>
              <a:t>2021 - 2022</a:t>
            </a:r>
            <a:endParaRPr b="0" lang="en-IN" sz="1200" spc="-1" strike="noStrike">
              <a:latin typeface="Arial"/>
            </a:endParaRPr>
          </a:p>
        </p:txBody>
      </p:sp>
      <p:sp>
        <p:nvSpPr>
          <p:cNvPr id="161"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D8419E9-FAF1-4215-9B36-2FC6215A8B5E}" type="slidenum">
              <a:rPr b="1" lang="en-IN" sz="1200" spc="-1" strike="noStrike">
                <a:solidFill>
                  <a:srgbClr val="2b5ff3"/>
                </a:solidFill>
                <a:latin typeface="Calibri"/>
                <a:ea typeface="DejaVu Sans"/>
              </a:rPr>
              <a:t>14</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2235960" y="342000"/>
            <a:ext cx="7466760" cy="114228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3200" spc="-1" strike="noStrike">
                <a:solidFill>
                  <a:srgbClr val="2f5597"/>
                </a:solidFill>
                <a:latin typeface="Times New Roman"/>
                <a:ea typeface="DejaVu Sans"/>
              </a:rPr>
              <a:t>AGENDA</a:t>
            </a:r>
            <a:endParaRPr b="0" lang="en-IN" sz="3200" spc="-1" strike="noStrike">
              <a:latin typeface="Arial"/>
            </a:endParaRPr>
          </a:p>
        </p:txBody>
      </p:sp>
      <p:sp>
        <p:nvSpPr>
          <p:cNvPr id="96" name="CustomShape 2"/>
          <p:cNvSpPr/>
          <p:nvPr/>
        </p:nvSpPr>
        <p:spPr>
          <a:xfrm>
            <a:off x="2235960" y="1484640"/>
            <a:ext cx="7886160" cy="4691520"/>
          </a:xfrm>
          <a:prstGeom prst="rect">
            <a:avLst/>
          </a:prstGeom>
          <a:noFill/>
          <a:ln>
            <a:noFill/>
          </a:ln>
        </p:spPr>
        <p:style>
          <a:lnRef idx="0"/>
          <a:fillRef idx="0"/>
          <a:effectRef idx="0"/>
          <a:fontRef idx="minor"/>
        </p:style>
        <p:txBody>
          <a:bodyPr lIns="90000" rIns="90000" tIns="45000" bIns="45000">
            <a:normAutofit fontScale="73000"/>
          </a:bodyPr>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ea typeface="DejaVu Sans"/>
              </a:rPr>
              <a:t>Abstract</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ea typeface="DejaVu Sans"/>
              </a:rPr>
              <a:t>About the Company</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ea typeface="DejaVu Sans"/>
              </a:rPr>
              <a:t>Introduction</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ea typeface="DejaVu Sans"/>
              </a:rPr>
              <a:t>Literature Survey</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ea typeface="DejaVu Sans"/>
              </a:rPr>
              <a:t>Requirements</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ea typeface="DejaVu Sans"/>
              </a:rPr>
              <a:t>System Design</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ea typeface="DejaVu Sans"/>
              </a:rPr>
              <a:t>Detailed Design</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ea typeface="DejaVu Sans"/>
              </a:rPr>
              <a:t>Implementation</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ea typeface="DejaVu Sans"/>
              </a:rPr>
              <a:t>Testing</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ea typeface="DejaVu Sans"/>
              </a:rPr>
              <a:t>Conclusion and Future Enhancements</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ea typeface="DejaVu Sans"/>
              </a:rPr>
              <a:t>References</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ea typeface="DejaVu Sans"/>
              </a:rPr>
              <a:t>Q &amp; A</a:t>
            </a:r>
            <a:endParaRPr b="0" lang="en-IN" sz="2800" spc="-1" strike="noStrike">
              <a:latin typeface="Arial"/>
            </a:endParaRPr>
          </a:p>
          <a:p>
            <a:pPr>
              <a:lnSpc>
                <a:spcPct val="90000"/>
              </a:lnSpc>
              <a:spcBef>
                <a:spcPts val="1001"/>
              </a:spcBef>
            </a:pPr>
            <a:endParaRPr b="0" lang="en-IN" sz="2800" spc="-1" strike="noStrike">
              <a:latin typeface="Arial"/>
            </a:endParaRPr>
          </a:p>
        </p:txBody>
      </p:sp>
      <p:sp>
        <p:nvSpPr>
          <p:cNvPr id="97"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ea typeface="DejaVu Sans"/>
              </a:rPr>
              <a:t>VII Semester, Department of ISE, RNSIT</a:t>
            </a:r>
            <a:endParaRPr b="0" lang="en-IN" sz="1200" spc="-1" strike="noStrike">
              <a:latin typeface="Arial"/>
            </a:endParaRPr>
          </a:p>
        </p:txBody>
      </p:sp>
      <p:sp>
        <p:nvSpPr>
          <p:cNvPr id="98"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ea typeface="DejaVu Sans"/>
              </a:rPr>
              <a:t>2021 - 2022</a:t>
            </a:r>
            <a:endParaRPr b="0" lang="en-IN" sz="1200" spc="-1" strike="noStrike">
              <a:latin typeface="Arial"/>
            </a:endParaRPr>
          </a:p>
        </p:txBody>
      </p:sp>
      <p:sp>
        <p:nvSpPr>
          <p:cNvPr id="99"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7815C1C-3776-43C4-8108-D02CD052A6B8}" type="slidenum">
              <a:rPr b="1" lang="en-IN" sz="1200" spc="-1" strike="noStrike">
                <a:solidFill>
                  <a:srgbClr val="2b5ff3"/>
                </a:solidFill>
                <a:latin typeface="Calibri"/>
                <a:ea typeface="DejaVu Sans"/>
              </a:rPr>
              <a:t>2</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423520" y="332640"/>
            <a:ext cx="7466760" cy="129528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IN" sz="3200" spc="-1" strike="noStrike">
                <a:solidFill>
                  <a:srgbClr val="2f5597"/>
                </a:solidFill>
                <a:latin typeface="Times New Roman"/>
                <a:ea typeface="DejaVu Sans"/>
              </a:rPr>
              <a:t>ABSTRACT</a:t>
            </a:r>
            <a:br/>
            <a:endParaRPr b="0" lang="en-IN" sz="3200" spc="-1" strike="noStrike">
              <a:latin typeface="Arial"/>
            </a:endParaRPr>
          </a:p>
        </p:txBody>
      </p:sp>
      <p:sp>
        <p:nvSpPr>
          <p:cNvPr id="101" name="CustomShape 2"/>
          <p:cNvSpPr/>
          <p:nvPr/>
        </p:nvSpPr>
        <p:spPr>
          <a:xfrm>
            <a:off x="1710720" y="1094040"/>
            <a:ext cx="8571960" cy="45914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r>
              <a:rPr b="0" lang="en-IN" sz="2400" spc="-1" strike="noStrike">
                <a:solidFill>
                  <a:srgbClr val="000000"/>
                </a:solidFill>
                <a:latin typeface="Times New Roman"/>
                <a:ea typeface="DejaVu Sans"/>
              </a:rPr>
              <a:t>The so-called paradoxes of an author, to which a reader takes exception, often exist not in the author’s book at all, but rather in the reader’s head.</a:t>
            </a:r>
            <a:endParaRPr b="0" lang="en-IN" sz="2400" spc="-1" strike="noStrike">
              <a:latin typeface="Arial"/>
            </a:endParaRPr>
          </a:p>
          <a:p>
            <a:pPr>
              <a:lnSpc>
                <a:spcPct val="100000"/>
              </a:lnSpc>
            </a:pPr>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 – </a:t>
            </a:r>
            <a:r>
              <a:rPr b="0" lang="en-IN" sz="2400" spc="-1" strike="noStrike">
                <a:solidFill>
                  <a:srgbClr val="000000"/>
                </a:solidFill>
                <a:latin typeface="Times New Roman"/>
                <a:ea typeface="DejaVu Sans"/>
              </a:rPr>
              <a:t>Friedrich Nietzsche</a:t>
            </a:r>
            <a:endParaRPr b="0" lang="en-IN" sz="2400" spc="-1" strike="noStrike">
              <a:latin typeface="Arial"/>
            </a:endParaRPr>
          </a:p>
          <a:p>
            <a:pPr>
              <a:lnSpc>
                <a:spcPct val="100000"/>
              </a:lnSpc>
            </a:pPr>
            <a:r>
              <a:rPr b="0" lang="en-IN" sz="2400" spc="-1" strike="noStrike">
                <a:solidFill>
                  <a:srgbClr val="000000"/>
                </a:solidFill>
                <a:latin typeface="Times New Roman"/>
                <a:ea typeface="DejaVu Sans"/>
              </a:rPr>
              <a:t>Books are open doors to an unimagined world which is unique to every person. It is more than just a hobby for many. There are many among us who prefer to spend more time with books than anything else.</a:t>
            </a:r>
            <a:endParaRPr b="0" lang="en-IN" sz="2400" spc="-1" strike="noStrike">
              <a:latin typeface="Arial"/>
            </a:endParaRPr>
          </a:p>
          <a:p>
            <a:pPr>
              <a:lnSpc>
                <a:spcPct val="100000"/>
              </a:lnSpc>
            </a:pPr>
            <a:r>
              <a:rPr b="0" lang="en-IN" sz="2400" spc="-1" strike="noStrike">
                <a:solidFill>
                  <a:srgbClr val="000000"/>
                </a:solidFill>
                <a:latin typeface="Times New Roman"/>
                <a:ea typeface="DejaVu Sans"/>
              </a:rPr>
              <a:t>Here we explore a big database of books. Books of different genres, from thousands of authors. In this project, we were required to use the dataset to build a Machine Learning model to predict the price of books based on a given set of features.</a:t>
            </a:r>
            <a:endParaRPr b="0" lang="en-IN" sz="2400" spc="-1" strike="noStrike">
              <a:latin typeface="Arial"/>
            </a:endParaRPr>
          </a:p>
          <a:p>
            <a:pPr algn="just">
              <a:lnSpc>
                <a:spcPct val="90000"/>
              </a:lnSpc>
              <a:spcBef>
                <a:spcPts val="1001"/>
              </a:spcBef>
            </a:pPr>
            <a:endParaRPr b="0" lang="en-IN" sz="2400" spc="-1" strike="noStrike">
              <a:latin typeface="Arial"/>
            </a:endParaRPr>
          </a:p>
        </p:txBody>
      </p:sp>
      <p:sp>
        <p:nvSpPr>
          <p:cNvPr id="102"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ea typeface="DejaVu Sans"/>
              </a:rPr>
              <a:t>VII Semester, Department of ISE, RNSIT</a:t>
            </a:r>
            <a:endParaRPr b="0" lang="en-IN" sz="1200" spc="-1" strike="noStrike">
              <a:latin typeface="Arial"/>
            </a:endParaRPr>
          </a:p>
        </p:txBody>
      </p:sp>
      <p:sp>
        <p:nvSpPr>
          <p:cNvPr id="103"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ea typeface="DejaVu Sans"/>
              </a:rPr>
              <a:t>2021 - 2022</a:t>
            </a:r>
            <a:endParaRPr b="0" lang="en-IN" sz="1200" spc="-1" strike="noStrike">
              <a:latin typeface="Arial"/>
            </a:endParaRPr>
          </a:p>
        </p:txBody>
      </p:sp>
      <p:sp>
        <p:nvSpPr>
          <p:cNvPr id="104"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E66657C-DAAD-43EE-B890-FECC7F242BAA}" type="slidenum">
              <a:rPr b="1" lang="en-IN" sz="1200" spc="-1" strike="noStrike">
                <a:solidFill>
                  <a:srgbClr val="2b5ff3"/>
                </a:solidFill>
                <a:latin typeface="Calibri"/>
                <a:ea typeface="DejaVu Sans"/>
              </a:rPr>
              <a:t>2</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981080" y="116640"/>
            <a:ext cx="7466760" cy="100728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3200" spc="-1" strike="noStrike">
                <a:solidFill>
                  <a:srgbClr val="2f5597"/>
                </a:solidFill>
                <a:latin typeface="Times New Roman"/>
                <a:ea typeface="DejaVu Sans"/>
              </a:rPr>
              <a:t>About the Company</a:t>
            </a:r>
            <a:endParaRPr b="0" lang="en-IN" sz="3200" spc="-1" strike="noStrike">
              <a:latin typeface="Arial"/>
            </a:endParaRPr>
          </a:p>
        </p:txBody>
      </p:sp>
      <p:sp>
        <p:nvSpPr>
          <p:cNvPr id="106" name="CustomShape 2"/>
          <p:cNvSpPr/>
          <p:nvPr/>
        </p:nvSpPr>
        <p:spPr>
          <a:xfrm>
            <a:off x="838080" y="1124280"/>
            <a:ext cx="10656360" cy="5322240"/>
          </a:xfrm>
          <a:prstGeom prst="rect">
            <a:avLst/>
          </a:prstGeom>
          <a:noFill/>
          <a:ln>
            <a:noFill/>
          </a:ln>
        </p:spPr>
        <p:style>
          <a:lnRef idx="0"/>
          <a:fillRef idx="0"/>
          <a:effectRef idx="0"/>
          <a:fontRef idx="minor"/>
        </p:style>
        <p:txBody>
          <a:bodyPr lIns="90000" rIns="90000" tIns="45000" bIns="45000">
            <a:normAutofit/>
          </a:bodyPr>
          <a:p>
            <a:pPr marL="457200" indent="-456840" algn="just">
              <a:lnSpc>
                <a:spcPct val="90000"/>
              </a:lnSpc>
              <a:spcBef>
                <a:spcPts val="1001"/>
              </a:spcBef>
              <a:buClr>
                <a:srgbClr val="000000"/>
              </a:buClr>
              <a:buFont typeface="Arial"/>
              <a:buChar char="•"/>
            </a:pPr>
            <a:r>
              <a:rPr b="0" lang="en-IN" sz="3000" spc="-1" strike="noStrike">
                <a:solidFill>
                  <a:srgbClr val="000000"/>
                </a:solidFill>
                <a:latin typeface="Times New Roman"/>
                <a:ea typeface="DejaVu Sans"/>
              </a:rPr>
              <a:t>Localhost Technology Private Limited is an unlisted private company incorporated on 16 October, 2018. It is classified as a private limited company and is located in Patna, Bihar. It's authorized share capital is INR 1.00 lac and the total paid-up capital is INR 1.00 lac.</a:t>
            </a:r>
            <a:endParaRPr b="0" lang="en-IN" sz="3000" spc="-1" strike="noStrike">
              <a:latin typeface="Arial"/>
            </a:endParaRPr>
          </a:p>
          <a:p>
            <a:pPr marL="457200" indent="-456840" algn="just">
              <a:lnSpc>
                <a:spcPct val="90000"/>
              </a:lnSpc>
              <a:spcBef>
                <a:spcPts val="1001"/>
              </a:spcBef>
              <a:buClr>
                <a:srgbClr val="000000"/>
              </a:buClr>
              <a:buFont typeface="Arial"/>
              <a:buChar char="•"/>
            </a:pPr>
            <a:endParaRPr b="0" lang="en-IN" sz="3000" spc="-1" strike="noStrike">
              <a:latin typeface="Arial"/>
            </a:endParaRPr>
          </a:p>
          <a:p>
            <a:pPr marL="457200" indent="-456840" algn="just">
              <a:lnSpc>
                <a:spcPct val="90000"/>
              </a:lnSpc>
              <a:spcBef>
                <a:spcPts val="1001"/>
              </a:spcBef>
              <a:buClr>
                <a:srgbClr val="000000"/>
              </a:buClr>
              <a:buFont typeface="Arial"/>
              <a:buChar char="•"/>
            </a:pPr>
            <a:r>
              <a:rPr b="0" lang="en-IN" sz="3000" spc="-1" strike="noStrike">
                <a:solidFill>
                  <a:srgbClr val="000000"/>
                </a:solidFill>
                <a:latin typeface="Times New Roman"/>
                <a:ea typeface="DejaVu Sans"/>
              </a:rPr>
              <a:t>The last reported AGM (Annual General Meeting) of Localhost Technology Private Limited, per our records, was held on 30 September, 2019. Also, as per our records, its last balance sheet was prepared for the period ending on 31 March, 2019.</a:t>
            </a:r>
            <a:endParaRPr b="0" lang="en-IN" sz="3000" spc="-1" strike="noStrike">
              <a:latin typeface="Arial"/>
            </a:endParaRPr>
          </a:p>
          <a:p>
            <a:pPr algn="just">
              <a:lnSpc>
                <a:spcPct val="90000"/>
              </a:lnSpc>
              <a:spcBef>
                <a:spcPts val="1001"/>
              </a:spcBef>
            </a:pPr>
            <a:endParaRPr b="0" lang="en-IN" sz="3000" spc="-1" strike="noStrike">
              <a:latin typeface="Arial"/>
            </a:endParaRPr>
          </a:p>
          <a:p>
            <a:pPr algn="just">
              <a:lnSpc>
                <a:spcPct val="90000"/>
              </a:lnSpc>
              <a:spcBef>
                <a:spcPts val="1001"/>
              </a:spcBef>
            </a:pPr>
            <a:endParaRPr b="0" lang="en-IN" sz="3000" spc="-1" strike="noStrike">
              <a:latin typeface="Arial"/>
            </a:endParaRPr>
          </a:p>
        </p:txBody>
      </p:sp>
      <p:sp>
        <p:nvSpPr>
          <p:cNvPr id="107"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ea typeface="DejaVu Sans"/>
              </a:rPr>
              <a:t>VII Semester, Department of ISE, RNSIT</a:t>
            </a:r>
            <a:endParaRPr b="0" lang="en-IN" sz="1200" spc="-1" strike="noStrike">
              <a:latin typeface="Arial"/>
            </a:endParaRPr>
          </a:p>
        </p:txBody>
      </p:sp>
      <p:sp>
        <p:nvSpPr>
          <p:cNvPr id="108"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ea typeface="DejaVu Sans"/>
              </a:rPr>
              <a:t>2021 - 2022</a:t>
            </a:r>
            <a:endParaRPr b="0" lang="en-IN" sz="1200" spc="-1" strike="noStrike">
              <a:latin typeface="Arial"/>
            </a:endParaRPr>
          </a:p>
        </p:txBody>
      </p:sp>
      <p:sp>
        <p:nvSpPr>
          <p:cNvPr id="109"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DB38441-E5C0-4E2F-9848-FE553B13D5F0}" type="slidenum">
              <a:rPr b="1" lang="en-IN" sz="1200" spc="-1" strike="noStrike">
                <a:solidFill>
                  <a:srgbClr val="2b5ff3"/>
                </a:solidFill>
                <a:latin typeface="Calibri"/>
                <a:ea typeface="DejaVu Sans"/>
              </a:rPr>
              <a:t>4</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981080" y="116640"/>
            <a:ext cx="7466760" cy="107928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3200" spc="-1" strike="noStrike">
                <a:solidFill>
                  <a:srgbClr val="2f5597"/>
                </a:solidFill>
                <a:latin typeface="Times New Roman"/>
                <a:ea typeface="DejaVu Sans"/>
              </a:rPr>
              <a:t>INTRODUCTION</a:t>
            </a:r>
            <a:br/>
            <a:endParaRPr b="0" lang="en-IN" sz="3200" spc="-1" strike="noStrike">
              <a:latin typeface="Arial"/>
            </a:endParaRPr>
          </a:p>
        </p:txBody>
      </p:sp>
      <p:sp>
        <p:nvSpPr>
          <p:cNvPr id="111" name="CustomShape 2"/>
          <p:cNvSpPr/>
          <p:nvPr/>
        </p:nvSpPr>
        <p:spPr>
          <a:xfrm>
            <a:off x="229320" y="787680"/>
            <a:ext cx="11732040" cy="5322240"/>
          </a:xfrm>
          <a:prstGeom prst="rect">
            <a:avLst/>
          </a:prstGeom>
          <a:noFill/>
          <a:ln>
            <a:noFill/>
          </a:ln>
        </p:spPr>
        <p:style>
          <a:lnRef idx="0"/>
          <a:fillRef idx="0"/>
          <a:effectRef idx="0"/>
          <a:fontRef idx="minor"/>
        </p:style>
        <p:txBody>
          <a:bodyPr lIns="90000" rIns="90000" tIns="45000" bIns="45000">
            <a:noAutofit/>
          </a:bodyPr>
          <a:p>
            <a:pPr marL="228600" indent="-227880" algn="just">
              <a:lnSpc>
                <a:spcPct val="120000"/>
              </a:lnSpc>
              <a:spcBef>
                <a:spcPts val="1001"/>
              </a:spcBef>
              <a:buClr>
                <a:srgbClr val="000000"/>
              </a:buClr>
              <a:buFont typeface="Wingdings" charset="2"/>
              <a:buChar char=""/>
            </a:pPr>
            <a:r>
              <a:rPr b="0" lang="en-IN" sz="2000" spc="-1" strike="noStrike">
                <a:solidFill>
                  <a:srgbClr val="000000"/>
                </a:solidFill>
                <a:latin typeface="Times New Roman"/>
                <a:ea typeface="DejaVu Sans"/>
              </a:rPr>
              <a:t>Data science is the field of data analytics and data visualization in which raw data or the unstructured data is cleaned and made ready for the analysis purpose.</a:t>
            </a:r>
            <a:r>
              <a:rPr b="1" lang="en-IN" sz="2000" spc="-1" strike="noStrike">
                <a:solidFill>
                  <a:srgbClr val="000000"/>
                </a:solidFill>
                <a:latin typeface="Times New Roman"/>
                <a:ea typeface="DejaVu Sans"/>
              </a:rPr>
              <a:t> </a:t>
            </a:r>
            <a:endParaRPr b="0" lang="en-IN" sz="2000" spc="-1" strike="noStrike">
              <a:latin typeface="Arial"/>
            </a:endParaRPr>
          </a:p>
          <a:p>
            <a:pPr marL="228600" indent="-227880" algn="just">
              <a:lnSpc>
                <a:spcPct val="120000"/>
              </a:lnSpc>
              <a:spcBef>
                <a:spcPts val="1001"/>
              </a:spcBef>
              <a:buClr>
                <a:srgbClr val="000000"/>
              </a:buClr>
              <a:buFont typeface="Wingdings" charset="2"/>
              <a:buChar char=""/>
            </a:pPr>
            <a:r>
              <a:rPr b="0" lang="en-IN" sz="2000" spc="-1" strike="noStrike">
                <a:solidFill>
                  <a:srgbClr val="000000"/>
                </a:solidFill>
                <a:latin typeface="Times New Roman"/>
                <a:ea typeface="DejaVu Sans"/>
              </a:rPr>
              <a:t>In this project we use the given data set to predict the price of books based on certain features like:</a:t>
            </a:r>
            <a:endParaRPr b="0" lang="en-IN" sz="2000" spc="-1" strike="noStrike">
              <a:latin typeface="Arial"/>
            </a:endParaRPr>
          </a:p>
          <a:p>
            <a:pPr algn="just">
              <a:lnSpc>
                <a:spcPct val="120000"/>
              </a:lnSpc>
              <a:spcBef>
                <a:spcPts val="1001"/>
              </a:spcBef>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Title: The title of the book</a:t>
            </a:r>
            <a:endParaRPr b="0" lang="en-IN" sz="2000" spc="-1" strike="noStrike">
              <a:latin typeface="Arial"/>
            </a:endParaRPr>
          </a:p>
          <a:p>
            <a:pPr algn="just">
              <a:lnSpc>
                <a:spcPct val="120000"/>
              </a:lnSpc>
              <a:spcBef>
                <a:spcPts val="1001"/>
              </a:spcBef>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Author: The author(s) of the book.</a:t>
            </a:r>
            <a:endParaRPr b="0" lang="en-IN" sz="2000" spc="-1" strike="noStrike">
              <a:latin typeface="Arial"/>
            </a:endParaRPr>
          </a:p>
          <a:p>
            <a:pPr algn="just">
              <a:lnSpc>
                <a:spcPct val="120000"/>
              </a:lnSpc>
              <a:spcBef>
                <a:spcPts val="1001"/>
              </a:spcBef>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Edition: The edition of the book</a:t>
            </a:r>
            <a:endParaRPr b="0" lang="en-IN" sz="2000" spc="-1" strike="noStrike">
              <a:latin typeface="Arial"/>
            </a:endParaRPr>
          </a:p>
          <a:p>
            <a:pPr algn="just">
              <a:lnSpc>
                <a:spcPct val="120000"/>
              </a:lnSpc>
              <a:spcBef>
                <a:spcPts val="1001"/>
              </a:spcBef>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Reviews: The customer reviews about the book</a:t>
            </a:r>
            <a:endParaRPr b="0" lang="en-IN" sz="2000" spc="-1" strike="noStrike">
              <a:latin typeface="Arial"/>
            </a:endParaRPr>
          </a:p>
          <a:p>
            <a:pPr algn="just">
              <a:lnSpc>
                <a:spcPct val="120000"/>
              </a:lnSpc>
              <a:spcBef>
                <a:spcPts val="1001"/>
              </a:spcBef>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Ratings: The customer ratings of the book</a:t>
            </a:r>
            <a:endParaRPr b="0" lang="en-IN" sz="2000" spc="-1" strike="noStrike">
              <a:latin typeface="Arial"/>
            </a:endParaRPr>
          </a:p>
          <a:p>
            <a:pPr algn="just">
              <a:lnSpc>
                <a:spcPct val="120000"/>
              </a:lnSpc>
              <a:spcBef>
                <a:spcPts val="1001"/>
              </a:spcBef>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Synopsis: The synopsis of the book</a:t>
            </a:r>
            <a:endParaRPr b="0" lang="en-IN" sz="2000" spc="-1" strike="noStrike">
              <a:latin typeface="Arial"/>
            </a:endParaRPr>
          </a:p>
          <a:p>
            <a:pPr algn="just">
              <a:lnSpc>
                <a:spcPct val="120000"/>
              </a:lnSpc>
              <a:spcBef>
                <a:spcPts val="1001"/>
              </a:spcBef>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Genre: The genre the book belongs to</a:t>
            </a:r>
            <a:endParaRPr b="0" lang="en-IN" sz="2000" spc="-1" strike="noStrike">
              <a:latin typeface="Arial"/>
            </a:endParaRPr>
          </a:p>
          <a:p>
            <a:pPr algn="just">
              <a:lnSpc>
                <a:spcPct val="120000"/>
              </a:lnSpc>
              <a:spcBef>
                <a:spcPts val="1001"/>
              </a:spcBef>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Book Category: The department the book is usually available at.</a:t>
            </a:r>
            <a:endParaRPr b="0" lang="en-IN" sz="2000" spc="-1" strike="noStrike">
              <a:latin typeface="Arial"/>
            </a:endParaRPr>
          </a:p>
          <a:p>
            <a:pPr algn="just">
              <a:lnSpc>
                <a:spcPct val="120000"/>
              </a:lnSpc>
              <a:spcBef>
                <a:spcPts val="1001"/>
              </a:spcBef>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Price: The price of the book (Target variable)</a:t>
            </a:r>
            <a:endParaRPr b="0" lang="en-IN" sz="2000" spc="-1" strike="noStrike">
              <a:latin typeface="Arial"/>
            </a:endParaRPr>
          </a:p>
        </p:txBody>
      </p:sp>
      <p:sp>
        <p:nvSpPr>
          <p:cNvPr id="112"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ea typeface="DejaVu Sans"/>
              </a:rPr>
              <a:t>VII Semester, Department of ISE, RNSIT</a:t>
            </a:r>
            <a:endParaRPr b="0" lang="en-IN" sz="1200" spc="-1" strike="noStrike">
              <a:latin typeface="Arial"/>
            </a:endParaRPr>
          </a:p>
        </p:txBody>
      </p:sp>
      <p:sp>
        <p:nvSpPr>
          <p:cNvPr id="113"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ea typeface="DejaVu Sans"/>
              </a:rPr>
              <a:t>2021 - 2022</a:t>
            </a:r>
            <a:endParaRPr b="0" lang="en-IN" sz="1200" spc="-1" strike="noStrike">
              <a:latin typeface="Arial"/>
            </a:endParaRPr>
          </a:p>
        </p:txBody>
      </p:sp>
      <p:sp>
        <p:nvSpPr>
          <p:cNvPr id="114"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C903326-9CE6-4FE1-BEE7-FA610F7E6E8B}" type="slidenum">
              <a:rPr b="1" lang="en-IN" sz="1200" spc="-1" strike="noStrike">
                <a:solidFill>
                  <a:srgbClr val="2b5ff3"/>
                </a:solidFill>
                <a:latin typeface="Calibri"/>
                <a:ea typeface="DejaVu Sans"/>
              </a:rPr>
              <a:t>5</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35160" y="1498680"/>
            <a:ext cx="11520720" cy="5040000"/>
          </a:xfrm>
          <a:prstGeom prst="rect">
            <a:avLst/>
          </a:prstGeom>
          <a:noFill/>
          <a:ln>
            <a:noFill/>
          </a:ln>
        </p:spPr>
        <p:style>
          <a:lnRef idx="0"/>
          <a:fillRef idx="0"/>
          <a:effectRef idx="0"/>
          <a:fontRef idx="minor"/>
        </p:style>
        <p:txBody>
          <a:bodyPr lIns="90000" rIns="90000" tIns="45000" bIns="45000">
            <a:noAutofit/>
          </a:bodyPr>
          <a:p>
            <a:pPr marL="343440" indent="-342720" algn="just">
              <a:lnSpc>
                <a:spcPct val="90000"/>
              </a:lnSpc>
              <a:spcBef>
                <a:spcPts val="1001"/>
              </a:spcBef>
              <a:buClr>
                <a:srgbClr val="000000"/>
              </a:buClr>
              <a:buFont typeface="Arial"/>
              <a:buChar char="•"/>
            </a:pPr>
            <a:r>
              <a:rPr b="0" lang="en-IN" sz="2600" spc="-1" strike="noStrike">
                <a:solidFill>
                  <a:srgbClr val="000000"/>
                </a:solidFill>
                <a:latin typeface="Times New Roman"/>
                <a:ea typeface="DejaVu Sans"/>
              </a:rPr>
              <a:t>A literature review is an overview of the previously published works on a specific topic. The term can refer to a full scholarly paper or a section of a scholarly work such as a book, or an article.</a:t>
            </a:r>
            <a:endParaRPr b="0" lang="en-IN" sz="2600" spc="-1" strike="noStrike">
              <a:latin typeface="Arial"/>
            </a:endParaRPr>
          </a:p>
          <a:p>
            <a:pPr marL="228600" indent="-227880" algn="just">
              <a:lnSpc>
                <a:spcPct val="90000"/>
              </a:lnSpc>
              <a:spcBef>
                <a:spcPts val="1001"/>
              </a:spcBef>
              <a:buClr>
                <a:srgbClr val="000000"/>
              </a:buClr>
              <a:buFont typeface="Arial"/>
              <a:buChar char="•"/>
            </a:pPr>
            <a:r>
              <a:rPr b="0" lang="en-IN" sz="2600" spc="-1" strike="noStrike">
                <a:solidFill>
                  <a:srgbClr val="000000"/>
                </a:solidFill>
                <a:latin typeface="Times New Roman"/>
                <a:ea typeface="DejaVu Sans"/>
              </a:rPr>
              <a:t>  </a:t>
            </a:r>
            <a:r>
              <a:rPr b="0" lang="en-IN" sz="2600" spc="-1" strike="noStrike">
                <a:solidFill>
                  <a:srgbClr val="000000"/>
                </a:solidFill>
                <a:latin typeface="Times New Roman"/>
                <a:ea typeface="DejaVu Sans"/>
              </a:rPr>
              <a:t>MACHINE LEARNING BASED TECHNIQUES IN MEDICAL DATA ANALYSIS by Lavanya Vemulapalli and Dr. P. Chandra Sekhar.</a:t>
            </a:r>
            <a:endParaRPr b="0" lang="en-IN" sz="2600" spc="-1" strike="noStrike">
              <a:latin typeface="Arial"/>
            </a:endParaRPr>
          </a:p>
          <a:p>
            <a:pPr marL="343440" indent="-342720" algn="just">
              <a:lnSpc>
                <a:spcPct val="90000"/>
              </a:lnSpc>
              <a:spcBef>
                <a:spcPts val="1001"/>
              </a:spcBef>
              <a:buClr>
                <a:srgbClr val="000000"/>
              </a:buClr>
              <a:buFont typeface="Arial"/>
              <a:buChar char="•"/>
            </a:pPr>
            <a:r>
              <a:rPr b="0" lang="en-IN" sz="2600" spc="-1" strike="noStrike">
                <a:solidFill>
                  <a:srgbClr val="000000"/>
                </a:solidFill>
                <a:latin typeface="Times New Roman"/>
                <a:ea typeface="DejaVu Sans"/>
              </a:rPr>
              <a:t>Machine hack website:</a:t>
            </a:r>
            <a:endParaRPr b="0" lang="en-IN" sz="2600" spc="-1" strike="noStrike">
              <a:latin typeface="Arial"/>
            </a:endParaRPr>
          </a:p>
          <a:p>
            <a:pPr marL="360" algn="just">
              <a:lnSpc>
                <a:spcPct val="90000"/>
              </a:lnSpc>
              <a:spcBef>
                <a:spcPts val="1001"/>
              </a:spcBef>
            </a:pPr>
            <a:r>
              <a:rPr b="0" lang="en-IN" sz="2600" spc="-1" strike="noStrike">
                <a:solidFill>
                  <a:srgbClr val="000000"/>
                </a:solidFill>
                <a:latin typeface="Times New Roman"/>
                <a:ea typeface="DejaVu Sans"/>
              </a:rPr>
              <a:t>   </a:t>
            </a:r>
            <a:r>
              <a:rPr b="0" lang="en-IN" sz="2600" spc="-1" strike="noStrike" u="sng">
                <a:solidFill>
                  <a:srgbClr val="0563c1"/>
                </a:solidFill>
                <a:uFillTx/>
                <a:latin typeface="Times New Roman"/>
                <a:ea typeface="DejaVu Sans"/>
                <a:hlinkClick r:id="rId1"/>
              </a:rPr>
              <a:t>https</a:t>
            </a:r>
            <a:r>
              <a:rPr b="0" lang="en-IN" sz="2600" spc="-1" strike="noStrike" u="sng">
                <a:solidFill>
                  <a:srgbClr val="0563c1"/>
                </a:solidFill>
                <a:uFillTx/>
                <a:latin typeface="Times New Roman"/>
                <a:ea typeface="DejaVu Sans"/>
                <a:hlinkClick r:id="rId2"/>
              </a:rPr>
              <a:t>://</a:t>
            </a:r>
            <a:r>
              <a:rPr b="0" lang="en-IN" sz="2600" spc="-1" strike="noStrike" u="sng">
                <a:solidFill>
                  <a:srgbClr val="0563c1"/>
                </a:solidFill>
                <a:uFillTx/>
                <a:latin typeface="Times New Roman"/>
                <a:ea typeface="DejaVu Sans"/>
                <a:hlinkClick r:id="rId3"/>
              </a:rPr>
              <a:t>www.kaggle.com/anmolkumar/machine-hack-book-price-prediction</a:t>
            </a:r>
            <a:endParaRPr b="0" lang="en-IN" sz="2600" spc="-1" strike="noStrike">
              <a:latin typeface="Arial"/>
            </a:endParaRPr>
          </a:p>
          <a:p>
            <a:pPr marL="343440" indent="-342720" algn="just">
              <a:lnSpc>
                <a:spcPct val="90000"/>
              </a:lnSpc>
              <a:spcBef>
                <a:spcPts val="1001"/>
              </a:spcBef>
              <a:buClr>
                <a:srgbClr val="000000"/>
              </a:buClr>
              <a:buFont typeface="Arial"/>
              <a:buChar char="•"/>
            </a:pPr>
            <a:r>
              <a:rPr b="0" lang="en-IN" sz="2600" spc="-1" strike="noStrike">
                <a:solidFill>
                  <a:srgbClr val="000000"/>
                </a:solidFill>
                <a:latin typeface="Times New Roman"/>
                <a:ea typeface="DejaVu Sans"/>
              </a:rPr>
              <a:t>Basic Data Science projects from:</a:t>
            </a:r>
            <a:endParaRPr b="0" lang="en-IN" sz="2600" spc="-1" strike="noStrike">
              <a:latin typeface="Arial"/>
            </a:endParaRPr>
          </a:p>
          <a:p>
            <a:pPr marL="360" algn="just">
              <a:lnSpc>
                <a:spcPct val="90000"/>
              </a:lnSpc>
              <a:spcBef>
                <a:spcPts val="1001"/>
              </a:spcBef>
            </a:pPr>
            <a:r>
              <a:rPr b="0" lang="en-IN" sz="2600" spc="-1" strike="noStrike">
                <a:solidFill>
                  <a:srgbClr val="000000"/>
                </a:solidFill>
                <a:latin typeface="Times New Roman"/>
                <a:ea typeface="DejaVu Sans"/>
              </a:rPr>
              <a:t>   </a:t>
            </a:r>
            <a:r>
              <a:rPr b="0" lang="en-IN" sz="2600" spc="-1" strike="noStrike" u="sng">
                <a:solidFill>
                  <a:srgbClr val="0563c1"/>
                </a:solidFill>
                <a:uFillTx/>
                <a:latin typeface="Times New Roman"/>
                <a:ea typeface="DejaVu Sans"/>
                <a:hlinkClick r:id="rId4"/>
              </a:rPr>
              <a:t>https</a:t>
            </a:r>
            <a:r>
              <a:rPr b="0" lang="en-IN" sz="2600" spc="-1" strike="noStrike" u="sng">
                <a:solidFill>
                  <a:srgbClr val="0563c1"/>
                </a:solidFill>
                <a:uFillTx/>
                <a:latin typeface="Times New Roman"/>
                <a:ea typeface="DejaVu Sans"/>
                <a:hlinkClick r:id="rId5"/>
              </a:rPr>
              <a:t>://www.interviewbit.com/blog/data-science-projects/</a:t>
            </a:r>
            <a:endParaRPr b="0" lang="en-IN" sz="2600" spc="-1" strike="noStrike">
              <a:latin typeface="Arial"/>
            </a:endParaRPr>
          </a:p>
          <a:p>
            <a:pPr marL="360" algn="just">
              <a:lnSpc>
                <a:spcPct val="90000"/>
              </a:lnSpc>
              <a:spcBef>
                <a:spcPts val="1001"/>
              </a:spcBef>
            </a:pPr>
            <a:endParaRPr b="0" lang="en-IN" sz="2600" spc="-1" strike="noStrike">
              <a:latin typeface="Arial"/>
            </a:endParaRPr>
          </a:p>
          <a:p>
            <a:pPr algn="just">
              <a:lnSpc>
                <a:spcPct val="90000"/>
              </a:lnSpc>
              <a:spcBef>
                <a:spcPts val="1001"/>
              </a:spcBef>
            </a:pPr>
            <a:endParaRPr b="0" lang="en-IN" sz="2600" spc="-1" strike="noStrike">
              <a:latin typeface="Arial"/>
            </a:endParaRPr>
          </a:p>
        </p:txBody>
      </p:sp>
      <p:sp>
        <p:nvSpPr>
          <p:cNvPr id="116" name="CustomShape 2"/>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ea typeface="DejaVu Sans"/>
              </a:rPr>
              <a:t>VIII Semester, Department of ISE, RNSIT</a:t>
            </a:r>
            <a:endParaRPr b="0" lang="en-IN" sz="1200" spc="-1" strike="noStrike">
              <a:latin typeface="Arial"/>
            </a:endParaRPr>
          </a:p>
        </p:txBody>
      </p:sp>
      <p:sp>
        <p:nvSpPr>
          <p:cNvPr id="117"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ea typeface="DejaVu Sans"/>
              </a:rPr>
              <a:t>2021 - 2022</a:t>
            </a:r>
            <a:endParaRPr b="0" lang="en-IN" sz="1200" spc="-1" strike="noStrike">
              <a:latin typeface="Arial"/>
            </a:endParaRPr>
          </a:p>
        </p:txBody>
      </p:sp>
      <p:sp>
        <p:nvSpPr>
          <p:cNvPr id="118" name="CustomShape 4"/>
          <p:cNvSpPr/>
          <p:nvPr/>
        </p:nvSpPr>
        <p:spPr>
          <a:xfrm>
            <a:off x="1981080" y="152280"/>
            <a:ext cx="8228880" cy="68364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1" lang="en-IN" sz="3000" spc="-1" strike="noStrike" cap="small">
                <a:solidFill>
                  <a:srgbClr val="2f5597"/>
                </a:solidFill>
                <a:latin typeface="Times New Roman"/>
                <a:ea typeface="DejaVu Sans"/>
              </a:rPr>
              <a:t>LITERATURE</a:t>
            </a:r>
            <a:r>
              <a:rPr b="1" lang="en-IN" sz="3000" spc="-1" strike="noStrike" cap="small">
                <a:solidFill>
                  <a:srgbClr val="4472c4"/>
                </a:solidFill>
                <a:latin typeface="Times New Roman"/>
                <a:ea typeface="DejaVu Sans"/>
              </a:rPr>
              <a:t> </a:t>
            </a:r>
            <a:r>
              <a:rPr b="1" lang="en-IN" sz="3000" spc="-1" strike="noStrike" cap="small">
                <a:solidFill>
                  <a:srgbClr val="2f5597"/>
                </a:solidFill>
                <a:latin typeface="Times New Roman"/>
                <a:ea typeface="DejaVu Sans"/>
              </a:rPr>
              <a:t>SURVEY</a:t>
            </a:r>
            <a:endParaRPr b="0" lang="en-IN" sz="3000" spc="-1" strike="noStrike">
              <a:latin typeface="Arial"/>
            </a:endParaRPr>
          </a:p>
        </p:txBody>
      </p:sp>
      <p:sp>
        <p:nvSpPr>
          <p:cNvPr id="119"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D7D1633-85E9-4FA1-8254-67D6B2BBC2FE}" type="slidenum">
              <a:rPr b="1" lang="en-IN" sz="1200" spc="-1" strike="noStrike">
                <a:solidFill>
                  <a:srgbClr val="2b5ff3"/>
                </a:solidFill>
                <a:latin typeface="Calibri"/>
                <a:ea typeface="DejaVu Sans"/>
              </a:rPr>
              <a:t>6</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2135520" y="146160"/>
            <a:ext cx="7466760" cy="78588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3200" spc="-1" strike="noStrike">
                <a:solidFill>
                  <a:srgbClr val="2f5597"/>
                </a:solidFill>
                <a:latin typeface="Times New Roman"/>
                <a:ea typeface="DejaVu Sans"/>
              </a:rPr>
              <a:t>REQUIREMENTS</a:t>
            </a:r>
            <a:endParaRPr b="0" lang="en-IN" sz="3200" spc="-1" strike="noStrike">
              <a:latin typeface="Arial"/>
            </a:endParaRPr>
          </a:p>
        </p:txBody>
      </p:sp>
      <p:sp>
        <p:nvSpPr>
          <p:cNvPr id="121" name="CustomShape 2"/>
          <p:cNvSpPr/>
          <p:nvPr/>
        </p:nvSpPr>
        <p:spPr>
          <a:xfrm>
            <a:off x="359280" y="992160"/>
            <a:ext cx="11352600" cy="5244480"/>
          </a:xfrm>
          <a:prstGeom prst="rect">
            <a:avLst/>
          </a:prstGeom>
          <a:noFill/>
          <a:ln>
            <a:noFill/>
          </a:ln>
        </p:spPr>
        <p:style>
          <a:lnRef idx="0"/>
          <a:fillRef idx="0"/>
          <a:effectRef idx="0"/>
          <a:fontRef idx="minor"/>
        </p:style>
        <p:txBody>
          <a:bodyPr lIns="90000" rIns="90000" tIns="45000" bIns="45000">
            <a:normAutofit/>
          </a:bodyPr>
          <a:p>
            <a:pPr marL="355680" indent="-354960">
              <a:lnSpc>
                <a:spcPct val="150000"/>
              </a:lnSpc>
              <a:spcBef>
                <a:spcPts val="1001"/>
              </a:spcBef>
              <a:buClr>
                <a:srgbClr val="000000"/>
              </a:buClr>
              <a:buFont typeface="Wingdings" charset="2"/>
              <a:buChar char=""/>
            </a:pPr>
            <a:r>
              <a:rPr b="1" lang="en-IN" sz="2800" spc="-1" strike="noStrike">
                <a:solidFill>
                  <a:srgbClr val="000000"/>
                </a:solidFill>
                <a:latin typeface="Times New Roman"/>
                <a:ea typeface="DejaVu Sans"/>
              </a:rPr>
              <a:t>Anaconda Navigator</a:t>
            </a:r>
            <a:endParaRPr b="0" lang="en-IN" sz="2800" spc="-1" strike="noStrike">
              <a:latin typeface="Arial"/>
            </a:endParaRPr>
          </a:p>
          <a:p>
            <a:pPr marL="355680" indent="-354960">
              <a:lnSpc>
                <a:spcPct val="150000"/>
              </a:lnSpc>
              <a:spcBef>
                <a:spcPts val="1001"/>
              </a:spcBef>
              <a:buClr>
                <a:srgbClr val="000000"/>
              </a:buClr>
              <a:buFont typeface="Wingdings" charset="2"/>
              <a:buChar char=""/>
            </a:pPr>
            <a:r>
              <a:rPr b="1" lang="en-IN" sz="2800" spc="-1" strike="noStrike">
                <a:solidFill>
                  <a:srgbClr val="000000"/>
                </a:solidFill>
                <a:latin typeface="Times New Roman"/>
                <a:ea typeface="DejaVu Sans"/>
              </a:rPr>
              <a:t>Jupyter Notebook</a:t>
            </a:r>
            <a:endParaRPr b="0" lang="en-IN" sz="2800" spc="-1" strike="noStrike">
              <a:latin typeface="Arial"/>
            </a:endParaRPr>
          </a:p>
          <a:p>
            <a:pPr marL="355680" indent="-354960">
              <a:lnSpc>
                <a:spcPct val="150000"/>
              </a:lnSpc>
              <a:spcBef>
                <a:spcPts val="1001"/>
              </a:spcBef>
              <a:buClr>
                <a:srgbClr val="000000"/>
              </a:buClr>
              <a:buFont typeface="Wingdings" charset="2"/>
              <a:buChar char=""/>
            </a:pPr>
            <a:r>
              <a:rPr b="1" lang="en-IN" sz="2800" spc="-1" strike="noStrike">
                <a:solidFill>
                  <a:srgbClr val="000000"/>
                </a:solidFill>
                <a:latin typeface="Times New Roman"/>
                <a:ea typeface="DejaVu Sans"/>
              </a:rPr>
              <a:t>Data Set(TEST and TRAIN DATA)</a:t>
            </a:r>
            <a:endParaRPr b="0" lang="en-IN" sz="2800" spc="-1" strike="noStrike">
              <a:latin typeface="Arial"/>
            </a:endParaRPr>
          </a:p>
        </p:txBody>
      </p:sp>
      <p:sp>
        <p:nvSpPr>
          <p:cNvPr id="122"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ea typeface="DejaVu Sans"/>
              </a:rPr>
              <a:t>VIII Semester, Department of ISE, RNSIT</a:t>
            </a:r>
            <a:endParaRPr b="0" lang="en-IN" sz="1200" spc="-1" strike="noStrike">
              <a:latin typeface="Arial"/>
            </a:endParaRPr>
          </a:p>
        </p:txBody>
      </p:sp>
      <p:sp>
        <p:nvSpPr>
          <p:cNvPr id="123"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ea typeface="DejaVu Sans"/>
              </a:rPr>
              <a:t>2021 - 2022</a:t>
            </a:r>
            <a:endParaRPr b="0" lang="en-IN" sz="1200" spc="-1" strike="noStrike">
              <a:latin typeface="Arial"/>
            </a:endParaRPr>
          </a:p>
        </p:txBody>
      </p:sp>
      <p:sp>
        <p:nvSpPr>
          <p:cNvPr id="124"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442E6B5-2893-4014-8B32-D966CCC941D9}" type="slidenum">
              <a:rPr b="1" lang="en-IN" sz="1200" spc="-1" strike="noStrike">
                <a:solidFill>
                  <a:srgbClr val="2b5ff3"/>
                </a:solidFill>
                <a:latin typeface="Calibri"/>
                <a:ea typeface="DejaVu Sans"/>
              </a:rPr>
              <a:t>7</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136440"/>
            <a:ext cx="10514880" cy="69336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IN" sz="3200" spc="-1" strike="noStrike">
                <a:solidFill>
                  <a:srgbClr val="2f5597"/>
                </a:solidFill>
                <a:latin typeface="Times New Roman"/>
                <a:ea typeface="DejaVu Sans"/>
              </a:rPr>
              <a:t>SYSTEM DESIGN</a:t>
            </a:r>
            <a:br/>
            <a:endParaRPr b="0" lang="en-IN" sz="3200" spc="-1" strike="noStrike">
              <a:latin typeface="Arial"/>
            </a:endParaRPr>
          </a:p>
        </p:txBody>
      </p:sp>
      <p:sp>
        <p:nvSpPr>
          <p:cNvPr id="126" name="CustomShape 2"/>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ea typeface="DejaVu Sans"/>
              </a:rPr>
              <a:t>VII Semester, Department of ISE, RNSIT</a:t>
            </a:r>
            <a:endParaRPr b="0" lang="en-IN" sz="1200" spc="-1" strike="noStrike">
              <a:latin typeface="Arial"/>
            </a:endParaRPr>
          </a:p>
        </p:txBody>
      </p:sp>
      <p:sp>
        <p:nvSpPr>
          <p:cNvPr id="127"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ea typeface="DejaVu Sans"/>
              </a:rPr>
              <a:t>2021 - 2022</a:t>
            </a:r>
            <a:endParaRPr b="0" lang="en-IN" sz="1200" spc="-1" strike="noStrike">
              <a:latin typeface="Arial"/>
            </a:endParaRPr>
          </a:p>
        </p:txBody>
      </p:sp>
      <p:sp>
        <p:nvSpPr>
          <p:cNvPr id="128" name="CustomShape 4"/>
          <p:cNvSpPr/>
          <p:nvPr/>
        </p:nvSpPr>
        <p:spPr>
          <a:xfrm>
            <a:off x="515520" y="992160"/>
            <a:ext cx="11160360" cy="5172480"/>
          </a:xfrm>
          <a:prstGeom prst="rect">
            <a:avLst/>
          </a:prstGeom>
          <a:noFill/>
          <a:ln>
            <a:noFill/>
          </a:ln>
        </p:spPr>
        <p:style>
          <a:lnRef idx="0"/>
          <a:fillRef idx="0"/>
          <a:effectRef idx="0"/>
          <a:fontRef idx="minor"/>
        </p:style>
      </p:sp>
      <p:sp>
        <p:nvSpPr>
          <p:cNvPr id="129"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AA6E878-AC90-4CCD-B6B0-35CF7C00494C}" type="slidenum">
              <a:rPr b="1" lang="en-IN" sz="1200" spc="-1" strike="noStrike">
                <a:solidFill>
                  <a:srgbClr val="2b5ff3"/>
                </a:solidFill>
                <a:latin typeface="Calibri"/>
                <a:ea typeface="DejaVu Sans"/>
              </a:rPr>
              <a:t>7</a:t>
            </a:fld>
            <a:endParaRPr b="0" lang="en-IN" sz="1200" spc="-1" strike="noStrike">
              <a:latin typeface="Arial"/>
            </a:endParaRPr>
          </a:p>
        </p:txBody>
      </p:sp>
      <p:pic>
        <p:nvPicPr>
          <p:cNvPr id="130" name="Picture 135" descr=""/>
          <p:cNvPicPr/>
          <p:nvPr/>
        </p:nvPicPr>
        <p:blipFill>
          <a:blip r:embed="rId1"/>
          <a:stretch/>
        </p:blipFill>
        <p:spPr>
          <a:xfrm>
            <a:off x="2907720" y="1685880"/>
            <a:ext cx="6476400" cy="3527280"/>
          </a:xfrm>
          <a:prstGeom prst="rect">
            <a:avLst/>
          </a:prstGeom>
          <a:ln>
            <a:noFill/>
          </a:ln>
        </p:spPr>
      </p:pic>
      <p:sp>
        <p:nvSpPr>
          <p:cNvPr id="131" name="CustomShape 6"/>
          <p:cNvSpPr/>
          <p:nvPr/>
        </p:nvSpPr>
        <p:spPr>
          <a:xfrm>
            <a:off x="2293200" y="5359680"/>
            <a:ext cx="762444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IN" sz="2000" spc="-1" strike="noStrike">
                <a:solidFill>
                  <a:srgbClr val="000000"/>
                </a:solidFill>
                <a:latin typeface="Times New Roman"/>
                <a:ea typeface="DejaVu Sans"/>
              </a:rPr>
              <a:t>	</a:t>
            </a:r>
            <a:r>
              <a:rPr b="1" i="1" lang="en-IN" sz="2000" spc="-1" strike="noStrike">
                <a:solidFill>
                  <a:srgbClr val="000000"/>
                </a:solidFill>
                <a:latin typeface="Times New Roman"/>
                <a:ea typeface="DejaVu Sans"/>
              </a:rPr>
              <a:t>	</a:t>
            </a:r>
            <a:r>
              <a:rPr b="1" i="1" lang="en-IN" sz="2000" spc="-1" strike="noStrike">
                <a:solidFill>
                  <a:srgbClr val="000000"/>
                </a:solidFill>
                <a:latin typeface="Times New Roman"/>
                <a:ea typeface="DejaVu Sans"/>
              </a:rPr>
              <a:t>The flowchart of the Xgboost algorithm</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838080" y="136440"/>
            <a:ext cx="10514880" cy="69336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IN" sz="3200" spc="-1" strike="noStrike">
                <a:solidFill>
                  <a:srgbClr val="2f5597"/>
                </a:solidFill>
                <a:latin typeface="Times New Roman"/>
                <a:ea typeface="DejaVu Sans"/>
              </a:rPr>
              <a:t>DETAILED DESIGN</a:t>
            </a:r>
            <a:br/>
            <a:endParaRPr b="0" lang="en-IN" sz="3200" spc="-1" strike="noStrike">
              <a:latin typeface="Arial"/>
            </a:endParaRPr>
          </a:p>
        </p:txBody>
      </p:sp>
      <p:sp>
        <p:nvSpPr>
          <p:cNvPr id="133" name="CustomShape 2"/>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ea typeface="DejaVu Sans"/>
              </a:rPr>
              <a:t>VIII Semester, Department of ISE, RNSIT</a:t>
            </a:r>
            <a:endParaRPr b="0" lang="en-IN" sz="1200" spc="-1" strike="noStrike">
              <a:latin typeface="Arial"/>
            </a:endParaRPr>
          </a:p>
        </p:txBody>
      </p:sp>
      <p:sp>
        <p:nvSpPr>
          <p:cNvPr id="134"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ea typeface="DejaVu Sans"/>
              </a:rPr>
              <a:t>2021 - 2022</a:t>
            </a:r>
            <a:endParaRPr b="0" lang="en-IN" sz="1200" spc="-1" strike="noStrike">
              <a:latin typeface="Arial"/>
            </a:endParaRPr>
          </a:p>
        </p:txBody>
      </p:sp>
      <p:sp>
        <p:nvSpPr>
          <p:cNvPr id="135" name="CustomShape 4"/>
          <p:cNvSpPr/>
          <p:nvPr/>
        </p:nvSpPr>
        <p:spPr>
          <a:xfrm>
            <a:off x="335880" y="992160"/>
            <a:ext cx="11304000" cy="5172480"/>
          </a:xfrm>
          <a:prstGeom prst="rect">
            <a:avLst/>
          </a:prstGeom>
          <a:noFill/>
          <a:ln>
            <a:noFill/>
          </a:ln>
        </p:spPr>
        <p:style>
          <a:lnRef idx="0"/>
          <a:fillRef idx="0"/>
          <a:effectRef idx="0"/>
          <a:fontRef idx="minor"/>
        </p:style>
        <p:txBody>
          <a:bodyPr lIns="90000" rIns="90000" tIns="45000" bIns="45000">
            <a:normAutofit/>
          </a:bodyPr>
          <a:p>
            <a:pPr>
              <a:lnSpc>
                <a:spcPct val="150000"/>
              </a:lnSpc>
              <a:spcBef>
                <a:spcPts val="751"/>
              </a:spcBef>
            </a:pPr>
            <a:endParaRPr b="0" lang="en-IN" sz="1800" spc="-1" strike="noStrike">
              <a:latin typeface="Arial"/>
            </a:endParaRPr>
          </a:p>
          <a:p>
            <a:pPr>
              <a:lnSpc>
                <a:spcPct val="150000"/>
              </a:lnSpc>
              <a:spcBef>
                <a:spcPts val="751"/>
              </a:spcBef>
            </a:pPr>
            <a:endParaRPr b="0" lang="en-IN" sz="1800" spc="-1" strike="noStrike">
              <a:latin typeface="Arial"/>
            </a:endParaRPr>
          </a:p>
        </p:txBody>
      </p:sp>
      <p:sp>
        <p:nvSpPr>
          <p:cNvPr id="136"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9FD2436-F820-49DB-BCC7-462929450FEF}" type="slidenum">
              <a:rPr b="1" lang="en-IN" sz="1200" spc="-1" strike="noStrike">
                <a:solidFill>
                  <a:srgbClr val="2b5ff3"/>
                </a:solidFill>
                <a:latin typeface="Calibri"/>
                <a:ea typeface="DejaVu Sans"/>
              </a:rPr>
              <a:t>9</a:t>
            </a:fld>
            <a:endParaRPr b="0" lang="en-IN" sz="1200" spc="-1" strike="noStrike">
              <a:latin typeface="Arial"/>
            </a:endParaRPr>
          </a:p>
        </p:txBody>
      </p:sp>
      <p:pic>
        <p:nvPicPr>
          <p:cNvPr id="137" name="Picture 141" descr=""/>
          <p:cNvPicPr/>
          <p:nvPr/>
        </p:nvPicPr>
        <p:blipFill>
          <a:blip r:embed="rId1"/>
          <a:stretch/>
        </p:blipFill>
        <p:spPr>
          <a:xfrm>
            <a:off x="2907720" y="1849680"/>
            <a:ext cx="6476400" cy="3199680"/>
          </a:xfrm>
          <a:prstGeom prst="rect">
            <a:avLst/>
          </a:prstGeom>
          <a:ln>
            <a:noFill/>
          </a:ln>
        </p:spPr>
      </p:pic>
      <p:sp>
        <p:nvSpPr>
          <p:cNvPr id="138" name="CustomShape 6"/>
          <p:cNvSpPr/>
          <p:nvPr/>
        </p:nvSpPr>
        <p:spPr>
          <a:xfrm>
            <a:off x="2461680" y="5528520"/>
            <a:ext cx="651312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IN" sz="2000" spc="-1" strike="noStrike">
                <a:solidFill>
                  <a:srgbClr val="000000"/>
                </a:solidFill>
                <a:latin typeface="Times New Roman"/>
                <a:ea typeface="DejaVu Sans"/>
              </a:rPr>
              <a:t>        </a:t>
            </a:r>
            <a:r>
              <a:rPr b="1" i="1" lang="en-IN" sz="2000" spc="-1" strike="noStrike">
                <a:solidFill>
                  <a:srgbClr val="000000"/>
                </a:solidFill>
                <a:latin typeface="Times New Roman"/>
                <a:ea typeface="DejaVu Sans"/>
              </a:rPr>
              <a:t>This figure shows the basic XGboost algorithm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3010</TotalTime>
  <Application>Neat_Office/6.2.8.2$Windows_x86 LibreOffice_project/</Application>
  <Words>787</Words>
  <Paragraphs>138</Paragraphs>
  <Company>DARSHAN SATHYA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2015-10-29T14:36:38Z</dcterms:created>
  <dc:creator>DARSHAN SATHYA</dc:creator>
  <dc:description/>
  <dc:language>en-IN</dc:language>
  <cp:lastModifiedBy/>
  <dcterms:modified xsi:type="dcterms:W3CDTF">2022-01-13T13:33:43Z</dcterms:modified>
  <cp:revision>295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DARSHAN SATHYA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6</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14</vt:i4>
  </property>
</Properties>
</file>