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299" r:id="rId6"/>
    <p:sldId id="311" r:id="rId7"/>
    <p:sldId id="309" r:id="rId8"/>
    <p:sldId id="313" r:id="rId9"/>
    <p:sldId id="312" r:id="rId10"/>
    <p:sldId id="314" r:id="rId11"/>
    <p:sldId id="316" r:id="rId12"/>
    <p:sldId id="31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65D9"/>
    <a:srgbClr val="3333CC"/>
    <a:srgbClr val="C2C2F0"/>
    <a:srgbClr val="8A8AE2"/>
    <a:srgbClr val="8080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87" autoAdjust="0"/>
    <p:restoredTop sz="94619" autoAdjust="0"/>
  </p:normalViewPr>
  <p:slideViewPr>
    <p:cSldViewPr snapToGrid="0">
      <p:cViewPr varScale="1">
        <p:scale>
          <a:sx n="86" d="100"/>
          <a:sy n="86" d="100"/>
        </p:scale>
        <p:origin x="538"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5/31/2021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mc:AlternateContent xmlns:mc="http://schemas.openxmlformats.org/markup-compatibility/2006" xmlns:p14="http://schemas.microsoft.com/office/powerpoint/2010/main">
    <mc:Choice Requires="p14">
      <p:transition spd="slow" advTm="10000">
        <p14:warp dir="in"/>
        <p:sndAc>
          <p:stSnd>
            <p:snd r:embed="rId1" name="click.wav"/>
          </p:stSnd>
        </p:sndAc>
      </p:transition>
    </mc:Choice>
    <mc:Fallback xmlns="">
      <p:transition spd="slow" advTm="10000">
        <p:fade/>
        <p:sndAc>
          <p:stSnd>
            <p:snd r:embed="rId3" name="click.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5/31/2021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mc:AlternateContent xmlns:mc="http://schemas.openxmlformats.org/markup-compatibility/2006" xmlns:p14="http://schemas.microsoft.com/office/powerpoint/2010/main">
    <mc:Choice Requires="p14">
      <p:transition spd="slow" advTm="10000">
        <p14:warp dir="in"/>
        <p:sndAc>
          <p:stSnd>
            <p:snd r:embed="rId1" name="click.wav"/>
          </p:stSnd>
        </p:sndAc>
      </p:transition>
    </mc:Choice>
    <mc:Fallback xmlns="">
      <p:transition spd="slow" advTm="10000">
        <p:fade/>
        <p:sndAc>
          <p:stSnd>
            <p:snd r:embed="rId3" name="click.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5/31/2021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mc:AlternateContent xmlns:mc="http://schemas.openxmlformats.org/markup-compatibility/2006" xmlns:p14="http://schemas.microsoft.com/office/powerpoint/2010/main">
    <mc:Choice Requires="p14">
      <p:transition spd="slow" advTm="10000">
        <p14:warp dir="in"/>
        <p:sndAc>
          <p:stSnd>
            <p:snd r:embed="rId1" name="click.wav"/>
          </p:stSnd>
        </p:sndAc>
      </p:transition>
    </mc:Choice>
    <mc:Fallback xmlns="">
      <p:transition spd="slow" advTm="10000">
        <p:fade/>
        <p:sndAc>
          <p:stSnd>
            <p:snd r:embed="rId3" name="click.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5/31/2021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mc:AlternateContent xmlns:mc="http://schemas.openxmlformats.org/markup-compatibility/2006" xmlns:p14="http://schemas.microsoft.com/office/powerpoint/2010/main">
    <mc:Choice Requires="p14">
      <p:transition spd="slow" advTm="10000">
        <p14:warp dir="in"/>
        <p:sndAc>
          <p:stSnd>
            <p:snd r:embed="rId1" name="click.wav"/>
          </p:stSnd>
        </p:sndAc>
      </p:transition>
    </mc:Choice>
    <mc:Fallback xmlns="">
      <p:transition spd="slow" advTm="10000">
        <p:fade/>
        <p:sndAc>
          <p:stSnd>
            <p:snd r:embed="rId3" name="click.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5/31/2021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mc:AlternateContent xmlns:mc="http://schemas.openxmlformats.org/markup-compatibility/2006" xmlns:p14="http://schemas.microsoft.com/office/powerpoint/2010/main">
    <mc:Choice Requires="p14">
      <p:transition spd="slow" advTm="10000">
        <p14:warp dir="in"/>
        <p:sndAc>
          <p:stSnd>
            <p:snd r:embed="rId1" name="click.wav"/>
          </p:stSnd>
        </p:sndAc>
      </p:transition>
    </mc:Choice>
    <mc:Fallback xmlns="">
      <p:transition spd="slow" advTm="10000">
        <p:fade/>
        <p:sndAc>
          <p:stSnd>
            <p:snd r:embed="rId3" name="click.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5/31/2021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mc:AlternateContent xmlns:mc="http://schemas.openxmlformats.org/markup-compatibility/2006" xmlns:p14="http://schemas.microsoft.com/office/powerpoint/2010/main">
    <mc:Choice Requires="p14">
      <p:transition spd="slow" advTm="10000">
        <p14:warp dir="in"/>
        <p:sndAc>
          <p:stSnd>
            <p:snd r:embed="rId1" name="click.wav"/>
          </p:stSnd>
        </p:sndAc>
      </p:transition>
    </mc:Choice>
    <mc:Fallback xmlns="">
      <p:transition spd="slow" advTm="10000">
        <p:fade/>
        <p:sndAc>
          <p:stSnd>
            <p:snd r:embed="rId3" name="click.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5/31/2021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mc:AlternateContent xmlns:mc="http://schemas.openxmlformats.org/markup-compatibility/2006" xmlns:p14="http://schemas.microsoft.com/office/powerpoint/2010/main">
    <mc:Choice Requires="p14">
      <p:transition spd="slow" advTm="10000">
        <p14:warp dir="in"/>
        <p:sndAc>
          <p:stSnd>
            <p:snd r:embed="rId1" name="click.wav"/>
          </p:stSnd>
        </p:sndAc>
      </p:transition>
    </mc:Choice>
    <mc:Fallback xmlns="">
      <p:transition spd="slow" advTm="10000">
        <p:fade/>
        <p:sndAc>
          <p:stSnd>
            <p:snd r:embed="rId3" name="click.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5/31/2021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mc:AlternateContent xmlns:mc="http://schemas.openxmlformats.org/markup-compatibility/2006" xmlns:p14="http://schemas.microsoft.com/office/powerpoint/2010/main">
    <mc:Choice Requires="p14">
      <p:transition spd="slow" advTm="10000">
        <p14:warp dir="in"/>
        <p:sndAc>
          <p:stSnd>
            <p:snd r:embed="rId1" name="click.wav"/>
          </p:stSnd>
        </p:sndAc>
      </p:transition>
    </mc:Choice>
    <mc:Fallback xmlns="">
      <p:transition spd="slow" advTm="10000">
        <p:fade/>
        <p:sndAc>
          <p:stSnd>
            <p:snd r:embed="rId3" name="click.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5/31/2021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mc:AlternateContent xmlns:mc="http://schemas.openxmlformats.org/markup-compatibility/2006" xmlns:p14="http://schemas.microsoft.com/office/powerpoint/2010/main">
    <mc:Choice Requires="p14">
      <p:transition spd="slow" advTm="10000">
        <p14:warp dir="in"/>
        <p:sndAc>
          <p:stSnd>
            <p:snd r:embed="rId1" name="click.wav"/>
          </p:stSnd>
        </p:sndAc>
      </p:transition>
    </mc:Choice>
    <mc:Fallback xmlns="">
      <p:transition spd="slow" advTm="10000">
        <p:fade/>
        <p:sndAc>
          <p:stSnd>
            <p:snd r:embed="rId3" name="click.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audio" Target="../media/audio1.wav"/><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5/31/2021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mc:AlternateContent xmlns:mc="http://schemas.openxmlformats.org/markup-compatibility/2006" xmlns:p14="http://schemas.microsoft.com/office/powerpoint/2010/main">
    <mc:Choice Requires="p14">
      <p:transition spd="slow" advTm="10000">
        <p14:warp dir="in"/>
        <p:sndAc>
          <p:stSnd>
            <p:snd r:embed="rId11" name="click.wav"/>
          </p:stSnd>
        </p:sndAc>
      </p:transition>
    </mc:Choice>
    <mc:Fallback xmlns="">
      <p:transition spd="slow" advTm="10000">
        <p:fade/>
        <p:sndAc>
          <p:stSnd>
            <p:snd r:embed="rId12" name="click.wav"/>
          </p:stSnd>
        </p:sndAc>
      </p:transition>
    </mc:Fallback>
  </mc:AlternateConten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audio" Target="../media/audio1.wav"/><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0"/>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803472" y="1475234"/>
            <a:ext cx="3941685" cy="2750538"/>
          </a:xfrm>
        </p:spPr>
        <p:txBody>
          <a:bodyPr anchor="b">
            <a:normAutofit/>
          </a:bodyPr>
          <a:lstStyle/>
          <a:p>
            <a:r>
              <a:rPr lang="en-US" sz="4400" dirty="0">
                <a:solidFill>
                  <a:schemeClr val="tx1"/>
                </a:solidFill>
              </a:rPr>
              <a:t>Programming languages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Power of coding</a:t>
            </a:r>
          </a:p>
          <a:p>
            <a:pPr>
              <a:lnSpc>
                <a:spcPct val="100000"/>
              </a:lnSpc>
            </a:pP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advTm="10000">
        <p14:warp dir="in"/>
        <p:sndAc>
          <p:stSnd>
            <p:snd r:embed="rId3" name="click.wav"/>
          </p:stSnd>
        </p:sndAc>
      </p:transition>
    </mc:Choice>
    <mc:Fallback xmlns="">
      <p:transition spd="slow" advTm="10000">
        <p:fade/>
        <p:sndAc>
          <p:stSnd>
            <p:snd r:embed="rId5" name="click.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9694-BA95-4F60-95BD-87782E056F02}"/>
              </a:ext>
            </a:extLst>
          </p:cNvPr>
          <p:cNvSpPr>
            <a:spLocks noGrp="1"/>
          </p:cNvSpPr>
          <p:nvPr>
            <p:ph type="title"/>
          </p:nvPr>
        </p:nvSpPr>
        <p:spPr/>
        <p:txBody>
          <a:bodyPr>
            <a:normAutofit/>
          </a:bodyPr>
          <a:lstStyle/>
          <a:p>
            <a:pPr algn="ctr"/>
            <a:r>
              <a:rPr lang="en-US" i="0" dirty="0">
                <a:solidFill>
                  <a:srgbClr val="FF0000"/>
                </a:solidFill>
                <a:effectLst/>
                <a:latin typeface="Times New Roman" panose="02020603050405020304" pitchFamily="18" charset="0"/>
                <a:cs typeface="Times New Roman" panose="02020603050405020304" pitchFamily="18" charset="0"/>
              </a:rPr>
              <a:t>Factors to Consider When Choosing Which Language to Learn</a:t>
            </a:r>
          </a:p>
        </p:txBody>
      </p:sp>
      <p:sp>
        <p:nvSpPr>
          <p:cNvPr id="3" name="Content Placeholder 2">
            <a:extLst>
              <a:ext uri="{FF2B5EF4-FFF2-40B4-BE49-F238E27FC236}">
                <a16:creationId xmlns:a16="http://schemas.microsoft.com/office/drawing/2014/main" id="{7D0A454A-051C-4A16-8C06-73CA5F1DFFEA}"/>
              </a:ext>
            </a:extLst>
          </p:cNvPr>
          <p:cNvSpPr>
            <a:spLocks noGrp="1"/>
          </p:cNvSpPr>
          <p:nvPr>
            <p:ph idx="1"/>
          </p:nvPr>
        </p:nvSpPr>
        <p:spPr/>
        <p:txBody>
          <a:bodyPr>
            <a:noAutofit/>
          </a:bodyPr>
          <a:lstStyle/>
          <a:p>
            <a:pPr algn="just" fontAlgn="base">
              <a:lnSpc>
                <a:spcPct val="150000"/>
              </a:lnSpc>
              <a:buFont typeface="Wingdings" panose="05000000000000000000" pitchFamily="2" charset="2"/>
              <a:buChar char="Ø"/>
            </a:pPr>
            <a:r>
              <a:rPr lang="en-US" sz="1700" dirty="0">
                <a:solidFill>
                  <a:schemeClr val="tx1"/>
                </a:solidFill>
                <a:latin typeface="Times New Roman" panose="02020603050405020304" pitchFamily="18" charset="0"/>
                <a:cs typeface="Times New Roman" panose="02020603050405020304" pitchFamily="18" charset="0"/>
              </a:rPr>
              <a:t>As we studied about programming language in the previous presentation. We have 700 programming languages in the world. And we listed 20 languages, now it is the time to select the best language among all.</a:t>
            </a:r>
          </a:p>
          <a:p>
            <a:pPr algn="just" fontAlgn="base">
              <a:lnSpc>
                <a:spcPct val="150000"/>
              </a:lnSpc>
              <a:buFont typeface="Wingdings" panose="05000000000000000000" pitchFamily="2" charset="2"/>
              <a:buChar char="Ø"/>
            </a:pPr>
            <a:r>
              <a:rPr lang="en-US" sz="1700" dirty="0">
                <a:solidFill>
                  <a:schemeClr val="tx1"/>
                </a:solidFill>
                <a:latin typeface="Times New Roman" panose="02020603050405020304" pitchFamily="18" charset="0"/>
                <a:cs typeface="Times New Roman" panose="02020603050405020304" pitchFamily="18" charset="0"/>
              </a:rPr>
              <a:t>So here we have few tips to follow while selecting the programming language</a:t>
            </a:r>
          </a:p>
          <a:p>
            <a:pPr marL="457200" indent="-457200" algn="just" fontAlgn="base">
              <a:lnSpc>
                <a:spcPct val="150000"/>
              </a:lnSpc>
              <a:buFont typeface="+mj-lt"/>
              <a:buAutoNum type="arabicPeriod"/>
            </a:pPr>
            <a:r>
              <a:rPr lang="en-US" sz="1700" dirty="0">
                <a:latin typeface="Times New Roman" panose="02020603050405020304" pitchFamily="18" charset="0"/>
                <a:cs typeface="Times New Roman" panose="02020603050405020304" pitchFamily="18" charset="0"/>
              </a:rPr>
              <a:t>How Much Time Do You Have to Study?</a:t>
            </a:r>
          </a:p>
          <a:p>
            <a:pPr marL="457200" indent="-457200" algn="just" fontAlgn="base">
              <a:lnSpc>
                <a:spcPct val="150000"/>
              </a:lnSpc>
              <a:buFont typeface="+mj-lt"/>
              <a:buAutoNum type="arabicPeriod"/>
            </a:pPr>
            <a:r>
              <a:rPr lang="en-US" sz="1700" dirty="0">
                <a:latin typeface="Times New Roman" panose="02020603050405020304" pitchFamily="18" charset="0"/>
                <a:cs typeface="Times New Roman" panose="02020603050405020304" pitchFamily="18" charset="0"/>
              </a:rPr>
              <a:t>What Employment Opportunities Are There?</a:t>
            </a:r>
          </a:p>
          <a:p>
            <a:pPr marL="457200" indent="-457200" algn="just" fontAlgn="base">
              <a:lnSpc>
                <a:spcPct val="150000"/>
              </a:lnSpc>
              <a:buFont typeface="+mj-lt"/>
              <a:buAutoNum type="arabicPeriod"/>
            </a:pPr>
            <a:r>
              <a:rPr lang="en-US" sz="1700" dirty="0">
                <a:latin typeface="Times New Roman" panose="02020603050405020304" pitchFamily="18" charset="0"/>
                <a:cs typeface="Times New Roman" panose="02020603050405020304" pitchFamily="18" charset="0"/>
              </a:rPr>
              <a:t>Availability of Suitable Learning Resources</a:t>
            </a:r>
          </a:p>
          <a:p>
            <a:pPr marL="457200" indent="-457200" algn="just" fontAlgn="base">
              <a:lnSpc>
                <a:spcPct val="150000"/>
              </a:lnSpc>
              <a:buFont typeface="+mj-lt"/>
              <a:buAutoNum type="arabicPeriod"/>
            </a:pPr>
            <a:r>
              <a:rPr lang="en-IN" sz="1700" dirty="0">
                <a:latin typeface="Times New Roman" panose="02020603050405020304" pitchFamily="18" charset="0"/>
                <a:cs typeface="Times New Roman" panose="02020603050405020304" pitchFamily="18" charset="0"/>
              </a:rPr>
              <a:t>Personal Interest</a:t>
            </a:r>
          </a:p>
          <a:p>
            <a:pPr marL="0" indent="0" algn="just" fontAlgn="base">
              <a:lnSpc>
                <a:spcPct val="150000"/>
              </a:lnSpc>
              <a:buNone/>
            </a:pPr>
            <a:endParaRPr lang="en-US" sz="1700" dirty="0">
              <a:latin typeface="Times New Roman" panose="02020603050405020304" pitchFamily="18" charset="0"/>
              <a:cs typeface="Times New Roman" panose="02020603050405020304" pitchFamily="18" charset="0"/>
            </a:endParaRPr>
          </a:p>
          <a:p>
            <a:pPr algn="just" fontAlgn="base">
              <a:lnSpc>
                <a:spcPct val="150000"/>
              </a:lnSpc>
              <a:buFont typeface="Wingdings" panose="05000000000000000000" pitchFamily="2" charset="2"/>
              <a:buChar char="Ø"/>
            </a:pPr>
            <a:endParaRPr lang="en-US" dirty="0"/>
          </a:p>
          <a:p>
            <a:pPr algn="just" fontAlgn="base">
              <a:lnSpc>
                <a:spcPct val="150000"/>
              </a:lnSpc>
              <a:buFont typeface="Wingdings" panose="05000000000000000000" pitchFamily="2" charset="2"/>
              <a:buChar char="Ø"/>
            </a:pPr>
            <a:endParaRPr lang="en-US" dirty="0"/>
          </a:p>
          <a:p>
            <a:pPr algn="just" fontAlgn="base">
              <a:lnSpc>
                <a:spcPct val="150000"/>
              </a:lnSpc>
              <a:buFont typeface="Wingdings" panose="05000000000000000000" pitchFamily="2" charset="2"/>
              <a:buChar char="Ø"/>
            </a:pPr>
            <a:endParaRPr lang="en-US" sz="170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4625443"/>
      </p:ext>
    </p:extLst>
  </p:cSld>
  <p:clrMapOvr>
    <a:masterClrMapping/>
  </p:clrMapOvr>
  <mc:AlternateContent xmlns:mc="http://schemas.openxmlformats.org/markup-compatibility/2006" xmlns:p14="http://schemas.microsoft.com/office/powerpoint/2010/main">
    <mc:Choice Requires="p14">
      <p:transition spd="slow" advTm="10000">
        <p14:warp dir="in"/>
        <p:sndAc>
          <p:stSnd>
            <p:snd r:embed="rId2" name="click.wav"/>
          </p:stSnd>
        </p:sndAc>
      </p:transition>
    </mc:Choice>
    <mc:Fallback xmlns="">
      <p:transition spd="slow" advTm="10000">
        <p:fade/>
        <p:sndAc>
          <p:stSnd>
            <p:snd r:embed="rId3" name="click.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9694-BA95-4F60-95BD-87782E056F02}"/>
              </a:ext>
            </a:extLst>
          </p:cNvPr>
          <p:cNvSpPr>
            <a:spLocks noGrp="1"/>
          </p:cNvSpPr>
          <p:nvPr>
            <p:ph type="title"/>
          </p:nvPr>
        </p:nvSpPr>
        <p:spPr>
          <a:xfrm>
            <a:off x="921434" y="380387"/>
            <a:ext cx="10058400" cy="1307735"/>
          </a:xfrm>
        </p:spPr>
        <p:txBody>
          <a:bodyPr>
            <a:normAutofit fontScale="90000"/>
          </a:bodyPr>
          <a:lstStyle/>
          <a:p>
            <a:pPr algn="ctr"/>
            <a:r>
              <a:rPr lang="en-US" sz="4800" dirty="0">
                <a:solidFill>
                  <a:srgbClr val="FF0000"/>
                </a:solidFill>
                <a:latin typeface="Times New Roman" panose="02020603050405020304" pitchFamily="18" charset="0"/>
                <a:cs typeface="Times New Roman" panose="02020603050405020304" pitchFamily="18" charset="0"/>
              </a:rPr>
              <a:t>Factors to Consider When Choosing Which Language to Learn</a:t>
            </a:r>
            <a:endParaRPr lang="en-US" i="0" dirty="0">
              <a:solidFill>
                <a:srgbClr val="FF0000"/>
              </a:solidFill>
              <a:effectLst/>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149A415-66E9-4501-82D9-34ED90AE2854}"/>
              </a:ext>
            </a:extLst>
          </p:cNvPr>
          <p:cNvPicPr>
            <a:picLocks noGrp="1" noChangeAspect="1"/>
          </p:cNvPicPr>
          <p:nvPr>
            <p:ph idx="1"/>
          </p:nvPr>
        </p:nvPicPr>
        <p:blipFill>
          <a:blip r:embed="rId3"/>
          <a:stretch>
            <a:fillRect/>
          </a:stretch>
        </p:blipFill>
        <p:spPr>
          <a:xfrm>
            <a:off x="6856412" y="2010716"/>
            <a:ext cx="4004629" cy="3760788"/>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A090EDDC-13E0-43CF-B8D0-6367CDC16104}"/>
              </a:ext>
            </a:extLst>
          </p:cNvPr>
          <p:cNvSpPr txBox="1"/>
          <p:nvPr/>
        </p:nvSpPr>
        <p:spPr>
          <a:xfrm>
            <a:off x="5868140" y="2028301"/>
            <a:ext cx="4447712" cy="646331"/>
          </a:xfrm>
          <a:prstGeom prst="rect">
            <a:avLst/>
          </a:prstGeom>
          <a:noFill/>
        </p:spPr>
        <p:txBody>
          <a:bodyPr wrap="square" rtlCol="0">
            <a:spAutoFit/>
          </a:bodyPr>
          <a:lstStyle/>
          <a:p>
            <a:endParaRPr lang="en-US" dirty="0"/>
          </a:p>
          <a:p>
            <a:r>
              <a:rPr lang="en-US" dirty="0"/>
              <a:t> </a:t>
            </a:r>
            <a:endParaRPr lang="en-IN" dirty="0"/>
          </a:p>
        </p:txBody>
      </p:sp>
      <p:pic>
        <p:nvPicPr>
          <p:cNvPr id="8" name="Picture 7">
            <a:extLst>
              <a:ext uri="{FF2B5EF4-FFF2-40B4-BE49-F238E27FC236}">
                <a16:creationId xmlns:a16="http://schemas.microsoft.com/office/drawing/2014/main" id="{13FDB39B-C152-4AA4-9FAC-B89A61FD7C4C}"/>
              </a:ext>
            </a:extLst>
          </p:cNvPr>
          <p:cNvPicPr>
            <a:picLocks noChangeAspect="1"/>
          </p:cNvPicPr>
          <p:nvPr/>
        </p:nvPicPr>
        <p:blipFill>
          <a:blip r:embed="rId4"/>
          <a:stretch>
            <a:fillRect/>
          </a:stretch>
        </p:blipFill>
        <p:spPr>
          <a:xfrm>
            <a:off x="1350764" y="1948010"/>
            <a:ext cx="3895725" cy="3886200"/>
          </a:xfrm>
          <a:prstGeom prst="rect">
            <a:avLst/>
          </a:prstGeom>
        </p:spPr>
      </p:pic>
      <p:sp>
        <p:nvSpPr>
          <p:cNvPr id="10" name="TextBox 9">
            <a:extLst>
              <a:ext uri="{FF2B5EF4-FFF2-40B4-BE49-F238E27FC236}">
                <a16:creationId xmlns:a16="http://schemas.microsoft.com/office/drawing/2014/main" id="{E18CE2BF-1E68-4430-B35C-2E98D5F4035E}"/>
              </a:ext>
            </a:extLst>
          </p:cNvPr>
          <p:cNvSpPr txBox="1"/>
          <p:nvPr/>
        </p:nvSpPr>
        <p:spPr>
          <a:xfrm>
            <a:off x="1216241" y="5868469"/>
            <a:ext cx="9939439" cy="461665"/>
          </a:xfrm>
          <a:prstGeom prst="rect">
            <a:avLst/>
          </a:prstGeom>
          <a:noFill/>
        </p:spPr>
        <p:txBody>
          <a:bodyPr wrap="square" rtlCol="0">
            <a:spAutoFit/>
          </a:bodyPr>
          <a:lstStyle/>
          <a:p>
            <a:pPr marL="285750" indent="-285750">
              <a:buClr>
                <a:srgbClr val="FF0000"/>
              </a:buClr>
              <a:buFont typeface="Webdings" pitchFamily="18" charset="2"/>
              <a:buChar char=""/>
            </a:pPr>
            <a:r>
              <a:rPr lang="en-US" sz="2000" dirty="0">
                <a:latin typeface="Times New Roman" panose="02020603050405020304" pitchFamily="18" charset="0"/>
                <a:cs typeface="Times New Roman" panose="02020603050405020304" pitchFamily="18" charset="0"/>
              </a:rPr>
              <a:t>According to the above tips we are choosing and learning </a:t>
            </a:r>
            <a:r>
              <a:rPr lang="en-US" sz="2400" b="1" dirty="0">
                <a:solidFill>
                  <a:srgbClr val="00B0F0"/>
                </a:solidFill>
                <a:latin typeface="Times New Roman" panose="02020603050405020304" pitchFamily="18" charset="0"/>
                <a:cs typeface="Times New Roman" panose="02020603050405020304" pitchFamily="18" charset="0"/>
              </a:rPr>
              <a:t>Python</a:t>
            </a:r>
            <a:endParaRPr lang="en-IN" sz="2000" b="1" dirty="0">
              <a:solidFill>
                <a:srgbClr val="00B0F0"/>
              </a:solidFill>
            </a:endParaRPr>
          </a:p>
        </p:txBody>
      </p:sp>
    </p:spTree>
    <p:extLst>
      <p:ext uri="{BB962C8B-B14F-4D97-AF65-F5344CB8AC3E}">
        <p14:creationId xmlns:p14="http://schemas.microsoft.com/office/powerpoint/2010/main" val="2617276657"/>
      </p:ext>
    </p:extLst>
  </p:cSld>
  <p:clrMapOvr>
    <a:masterClrMapping/>
  </p:clrMapOvr>
  <mc:AlternateContent xmlns:mc="http://schemas.openxmlformats.org/markup-compatibility/2006" xmlns:p14="http://schemas.microsoft.com/office/powerpoint/2010/main">
    <mc:Choice Requires="p14">
      <p:transition spd="slow" advTm="10000">
        <p14:warp dir="in"/>
        <p:sndAc>
          <p:stSnd>
            <p:snd r:embed="rId2" name="click.wav"/>
          </p:stSnd>
        </p:sndAc>
      </p:transition>
    </mc:Choice>
    <mc:Fallback xmlns="">
      <p:transition spd="slow" advTm="10000">
        <p:fade/>
        <p:sndAc>
          <p:stSnd>
            <p:snd r:embed="rId5" name="click.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9694-BA95-4F60-95BD-87782E056F02}"/>
              </a:ext>
            </a:extLst>
          </p:cNvPr>
          <p:cNvSpPr>
            <a:spLocks noGrp="1"/>
          </p:cNvSpPr>
          <p:nvPr>
            <p:ph type="title"/>
          </p:nvPr>
        </p:nvSpPr>
        <p:spPr/>
        <p:txBody>
          <a:bodyPr>
            <a:normAutofit/>
          </a:bodyPr>
          <a:lstStyle/>
          <a:p>
            <a:pPr algn="ctr"/>
            <a:r>
              <a:rPr lang="en-US" dirty="0">
                <a:solidFill>
                  <a:srgbClr val="FF0000"/>
                </a:solidFill>
                <a:latin typeface="Times New Roman" panose="02020603050405020304" pitchFamily="18" charset="0"/>
                <a:cs typeface="Times New Roman" panose="02020603050405020304" pitchFamily="18" charset="0"/>
              </a:rPr>
              <a:t>WHY PYTHON?</a:t>
            </a:r>
            <a:endParaRPr lang="en-US" i="0" dirty="0">
              <a:solidFill>
                <a:srgbClr val="FF0000"/>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0A454A-051C-4A16-8C06-73CA5F1DFFEA}"/>
              </a:ext>
            </a:extLst>
          </p:cNvPr>
          <p:cNvSpPr>
            <a:spLocks noGrp="1"/>
          </p:cNvSpPr>
          <p:nvPr>
            <p:ph idx="1"/>
          </p:nvPr>
        </p:nvSpPr>
        <p:spPr/>
        <p:txBody>
          <a:bodyPr>
            <a:noAutofit/>
          </a:bodyPr>
          <a:lstStyle/>
          <a:p>
            <a:pPr algn="just" fontAlgn="base">
              <a:lnSpc>
                <a:spcPct val="150000"/>
              </a:lnSpc>
              <a:buFont typeface="Wingdings" panose="05000000000000000000" pitchFamily="2" charset="2"/>
              <a:buChar char="Ø"/>
            </a:pPr>
            <a:endParaRPr lang="en-US" dirty="0"/>
          </a:p>
          <a:p>
            <a:pPr algn="just" fontAlgn="base">
              <a:lnSpc>
                <a:spcPct val="150000"/>
              </a:lnSpc>
              <a:buFont typeface="Wingdings" panose="05000000000000000000" pitchFamily="2" charset="2"/>
              <a:buChar char="Ø"/>
            </a:pPr>
            <a:endParaRPr lang="en-US" dirty="0"/>
          </a:p>
          <a:p>
            <a:pPr algn="just" fontAlgn="base">
              <a:lnSpc>
                <a:spcPct val="150000"/>
              </a:lnSpc>
              <a:buFont typeface="Wingdings" panose="05000000000000000000" pitchFamily="2" charset="2"/>
              <a:buChar char="Ø"/>
            </a:pPr>
            <a:endParaRPr lang="en-US" sz="1700" i="0" dirty="0">
              <a:solidFill>
                <a:schemeClr val="tx1"/>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771FAD9-21CE-46A1-BB5C-19AAA03AF52B}"/>
              </a:ext>
            </a:extLst>
          </p:cNvPr>
          <p:cNvSpPr txBox="1"/>
          <p:nvPr/>
        </p:nvSpPr>
        <p:spPr>
          <a:xfrm>
            <a:off x="1233995" y="1932355"/>
            <a:ext cx="10262587" cy="3831818"/>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Five reasons to learn Python</a:t>
            </a:r>
            <a:endParaRPr lang="en-US" b="1" dirty="0">
              <a:latin typeface="Times New Roman" panose="02020603050405020304" pitchFamily="18" charset="0"/>
              <a:cs typeface="Times New Roman" panose="02020603050405020304" pitchFamily="18" charset="0"/>
            </a:endParaRPr>
          </a:p>
          <a:p>
            <a:endParaRPr lang="en-US" dirty="0"/>
          </a:p>
          <a:p>
            <a:r>
              <a:rPr lang="en-US" b="1" dirty="0">
                <a:solidFill>
                  <a:srgbClr val="00B050"/>
                </a:solidFill>
              </a:rPr>
              <a:t>1</a:t>
            </a:r>
            <a:r>
              <a:rPr lang="en-US" dirty="0"/>
              <a:t>.</a:t>
            </a:r>
            <a:r>
              <a:rPr lang="en-US" sz="1700" b="1" dirty="0">
                <a:solidFill>
                  <a:srgbClr val="00B050"/>
                </a:solidFill>
              </a:rPr>
              <a:t>Easy to learn 		</a:t>
            </a:r>
            <a:r>
              <a:rPr lang="en-US" sz="1700" dirty="0"/>
              <a:t>–      Simple syntaxes makes python easy to learn.</a:t>
            </a:r>
          </a:p>
          <a:p>
            <a:r>
              <a:rPr lang="en-US" sz="1700" b="1" dirty="0">
                <a:solidFill>
                  <a:srgbClr val="00B050"/>
                </a:solidFill>
              </a:rPr>
              <a:t>2.Popularity and demand 	</a:t>
            </a:r>
            <a:r>
              <a:rPr lang="en-US" sz="1700" dirty="0"/>
              <a:t>–      Very popular language in current times, because of multiple uses it is in 						high demand.</a:t>
            </a:r>
          </a:p>
          <a:p>
            <a:r>
              <a:rPr lang="en-US" sz="1700" b="1" dirty="0">
                <a:solidFill>
                  <a:srgbClr val="00B050"/>
                </a:solidFill>
              </a:rPr>
              <a:t>3.Libraries and frameworks 	</a:t>
            </a:r>
            <a:r>
              <a:rPr lang="en-US" sz="1700" dirty="0"/>
              <a:t>–       Extensive support of libraries and frameworks for various applications.</a:t>
            </a:r>
          </a:p>
          <a:p>
            <a:r>
              <a:rPr lang="en-US" sz="1700" b="1" dirty="0">
                <a:solidFill>
                  <a:srgbClr val="00B050"/>
                </a:solidFill>
              </a:rPr>
              <a:t>4.Large community group 	</a:t>
            </a:r>
            <a:r>
              <a:rPr lang="en-US" sz="1700" dirty="0"/>
              <a:t>–       Large online community of python users and experts to help new python 					programmers.</a:t>
            </a:r>
          </a:p>
          <a:p>
            <a:r>
              <a:rPr lang="en-US" sz="1700" b="1" dirty="0">
                <a:solidFill>
                  <a:srgbClr val="00B050"/>
                </a:solidFill>
              </a:rPr>
              <a:t>5.Scripting and automation</a:t>
            </a:r>
            <a:r>
              <a:rPr lang="en-US" sz="1700" dirty="0"/>
              <a:t>	–       Python can be used as well as to automate different tasks.</a:t>
            </a:r>
          </a:p>
          <a:p>
            <a:endParaRPr lang="en-US" sz="1700" dirty="0"/>
          </a:p>
          <a:p>
            <a:pPr marL="285750" indent="-285750">
              <a:buClr>
                <a:srgbClr val="FF0000"/>
              </a:buClr>
              <a:buFont typeface="Webdings" pitchFamily="18" charset="2"/>
              <a:buChar char="8"/>
            </a:pPr>
            <a:r>
              <a:rPr lang="en-US" sz="1700" dirty="0"/>
              <a:t>Also we have the list of top companies using Python like </a:t>
            </a:r>
            <a:r>
              <a:rPr lang="en-US" sz="1700" dirty="0">
                <a:solidFill>
                  <a:srgbClr val="3333CC"/>
                </a:solidFill>
              </a:rPr>
              <a:t>– NOKIA, NASA, Dropbox, Amazon, Reddit, Facebook, YAHOO! Maps, Twitter, IBM, QUORA and Walt Disney(FEATURE ANIMATION)</a:t>
            </a:r>
          </a:p>
          <a:p>
            <a:endParaRPr lang="en-IN" dirty="0"/>
          </a:p>
        </p:txBody>
      </p:sp>
    </p:spTree>
    <p:extLst>
      <p:ext uri="{BB962C8B-B14F-4D97-AF65-F5344CB8AC3E}">
        <p14:creationId xmlns:p14="http://schemas.microsoft.com/office/powerpoint/2010/main" val="3717934070"/>
      </p:ext>
    </p:extLst>
  </p:cSld>
  <p:clrMapOvr>
    <a:masterClrMapping/>
  </p:clrMapOvr>
  <mc:AlternateContent xmlns:mc="http://schemas.openxmlformats.org/markup-compatibility/2006" xmlns:p14="http://schemas.microsoft.com/office/powerpoint/2010/main">
    <mc:Choice Requires="p14">
      <p:transition spd="slow" advTm="10000">
        <p14:warp dir="in"/>
        <p:sndAc>
          <p:stSnd>
            <p:snd r:embed="rId2" name="click.wav"/>
          </p:stSnd>
        </p:sndAc>
      </p:transition>
    </mc:Choice>
    <mc:Fallback xmlns="">
      <p:transition spd="slow" advTm="10000">
        <p:fade/>
        <p:sndAc>
          <p:stSnd>
            <p:snd r:embed="rId3" name="click.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9694-BA95-4F60-95BD-87782E056F02}"/>
              </a:ext>
            </a:extLst>
          </p:cNvPr>
          <p:cNvSpPr>
            <a:spLocks noGrp="1"/>
          </p:cNvSpPr>
          <p:nvPr>
            <p:ph type="title"/>
          </p:nvPr>
        </p:nvSpPr>
        <p:spPr/>
        <p:txBody>
          <a:bodyPr>
            <a:normAutofit/>
          </a:bodyPr>
          <a:lstStyle/>
          <a:p>
            <a:pPr algn="ctr"/>
            <a:r>
              <a:rPr lang="en-US" dirty="0">
                <a:solidFill>
                  <a:srgbClr val="FF0000"/>
                </a:solidFill>
                <a:latin typeface="Times New Roman" panose="02020603050405020304" pitchFamily="18" charset="0"/>
                <a:cs typeface="Times New Roman" panose="02020603050405020304" pitchFamily="18" charset="0"/>
              </a:rPr>
              <a:t> WHAT CAN PYTHON DO?</a:t>
            </a:r>
            <a:endParaRPr lang="en-US" i="0" dirty="0">
              <a:solidFill>
                <a:srgbClr val="FF0000"/>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0A454A-051C-4A16-8C06-73CA5F1DFFEA}"/>
              </a:ext>
            </a:extLst>
          </p:cNvPr>
          <p:cNvSpPr>
            <a:spLocks noGrp="1"/>
          </p:cNvSpPr>
          <p:nvPr>
            <p:ph idx="1"/>
          </p:nvPr>
        </p:nvSpPr>
        <p:spPr/>
        <p:txBody>
          <a:bodyPr>
            <a:noAutofit/>
          </a:bodyPr>
          <a:lstStyle/>
          <a:p>
            <a:pPr algn="just" fontAlgn="base">
              <a:lnSpc>
                <a:spcPct val="150000"/>
              </a:lnSpc>
              <a:buFont typeface="Wingdings" panose="05000000000000000000" pitchFamily="2" charset="2"/>
              <a:buChar char="Ø"/>
            </a:pPr>
            <a:r>
              <a:rPr lang="en-US" dirty="0"/>
              <a:t> </a:t>
            </a:r>
            <a:r>
              <a:rPr lang="en-US" sz="2000" dirty="0">
                <a:latin typeface="Times New Roman" panose="02020603050405020304" pitchFamily="18" charset="0"/>
                <a:cs typeface="Times New Roman" panose="02020603050405020304" pitchFamily="18" charset="0"/>
              </a:rPr>
              <a:t>Here we have the list to know what can Python really do?</a:t>
            </a:r>
            <a:endParaRPr lang="en-US" sz="1700" dirty="0">
              <a:latin typeface="Times New Roman" panose="02020603050405020304" pitchFamily="18" charset="0"/>
              <a:cs typeface="Times New Roman" panose="02020603050405020304" pitchFamily="18" charset="0"/>
            </a:endParaRPr>
          </a:p>
          <a:p>
            <a:pPr algn="just" fontAlgn="base">
              <a:lnSpc>
                <a:spcPct val="100000"/>
              </a:lnSpc>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Web Development </a:t>
            </a:r>
          </a:p>
          <a:p>
            <a:pPr algn="just" fontAlgn="base">
              <a:lnSpc>
                <a:spcPct val="100000"/>
              </a:lnSpc>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Game development</a:t>
            </a:r>
          </a:p>
          <a:p>
            <a:pPr algn="just" fontAlgn="base">
              <a:lnSpc>
                <a:spcPct val="100000"/>
              </a:lnSpc>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Machine learning</a:t>
            </a:r>
          </a:p>
          <a:p>
            <a:pPr algn="just" fontAlgn="base">
              <a:lnSpc>
                <a:spcPct val="100000"/>
              </a:lnSpc>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Artificial intelligence</a:t>
            </a:r>
          </a:p>
          <a:p>
            <a:pPr algn="just" fontAlgn="base">
              <a:lnSpc>
                <a:spcPct val="100000"/>
              </a:lnSpc>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Data science</a:t>
            </a:r>
          </a:p>
          <a:p>
            <a:pPr algn="just" fontAlgn="base">
              <a:lnSpc>
                <a:spcPct val="100000"/>
              </a:lnSpc>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Data visualization</a:t>
            </a:r>
          </a:p>
          <a:p>
            <a:pPr algn="just" fontAlgn="base">
              <a:lnSpc>
                <a:spcPct val="100000"/>
              </a:lnSpc>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Desktop GUI </a:t>
            </a:r>
          </a:p>
          <a:p>
            <a:pPr algn="just" fontAlgn="base">
              <a:lnSpc>
                <a:spcPct val="100000"/>
              </a:lnSpc>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Web scraping application </a:t>
            </a:r>
          </a:p>
          <a:p>
            <a:pPr algn="just" fontAlgn="base">
              <a:lnSpc>
                <a:spcPct val="150000"/>
              </a:lnSpc>
              <a:buFont typeface="Wingdings" panose="05000000000000000000" pitchFamily="2" charset="2"/>
              <a:buChar char="Ø"/>
            </a:pPr>
            <a:endParaRPr lang="en-US" dirty="0"/>
          </a:p>
          <a:p>
            <a:pPr algn="just" fontAlgn="base">
              <a:lnSpc>
                <a:spcPct val="150000"/>
              </a:lnSpc>
              <a:buFont typeface="Wingdings" panose="05000000000000000000" pitchFamily="2" charset="2"/>
              <a:buChar char="Ø"/>
            </a:pPr>
            <a:endParaRPr lang="en-US" dirty="0"/>
          </a:p>
          <a:p>
            <a:pPr algn="just" fontAlgn="base">
              <a:lnSpc>
                <a:spcPct val="150000"/>
              </a:lnSpc>
              <a:buFont typeface="Wingdings" panose="05000000000000000000" pitchFamily="2" charset="2"/>
              <a:buChar char="Ø"/>
            </a:pPr>
            <a:endParaRPr lang="en-US" sz="1700" i="0" dirty="0">
              <a:solidFill>
                <a:schemeClr val="tx1"/>
              </a:solidFill>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EF1AFAE-B889-47FF-8470-F133732D4283}"/>
              </a:ext>
            </a:extLst>
          </p:cNvPr>
          <p:cNvPicPr>
            <a:picLocks noChangeAspect="1"/>
          </p:cNvPicPr>
          <p:nvPr/>
        </p:nvPicPr>
        <p:blipFill>
          <a:blip r:embed="rId3"/>
          <a:stretch>
            <a:fillRect/>
          </a:stretch>
        </p:blipFill>
        <p:spPr>
          <a:xfrm>
            <a:off x="7305675" y="2108201"/>
            <a:ext cx="4190908" cy="407377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192839175"/>
      </p:ext>
    </p:extLst>
  </p:cSld>
  <p:clrMapOvr>
    <a:masterClrMapping/>
  </p:clrMapOvr>
  <mc:AlternateContent xmlns:mc="http://schemas.openxmlformats.org/markup-compatibility/2006" xmlns:p14="http://schemas.microsoft.com/office/powerpoint/2010/main">
    <mc:Choice Requires="p14">
      <p:transition spd="slow" advTm="10000">
        <p14:warp dir="in"/>
        <p:sndAc>
          <p:stSnd>
            <p:snd r:embed="rId2" name="click.wav"/>
          </p:stSnd>
        </p:sndAc>
      </p:transition>
    </mc:Choice>
    <mc:Fallback xmlns="">
      <p:transition spd="slow" advTm="10000">
        <p:fade/>
        <p:sndAc>
          <p:stSnd>
            <p:snd r:embed="rId4" name="click.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9694-BA95-4F60-95BD-87782E056F02}"/>
              </a:ext>
            </a:extLst>
          </p:cNvPr>
          <p:cNvSpPr>
            <a:spLocks noGrp="1"/>
          </p:cNvSpPr>
          <p:nvPr>
            <p:ph type="title"/>
          </p:nvPr>
        </p:nvSpPr>
        <p:spPr/>
        <p:txBody>
          <a:bodyPr>
            <a:normAutofit/>
          </a:bodyPr>
          <a:lstStyle/>
          <a:p>
            <a:pPr algn="ctr"/>
            <a:r>
              <a:rPr lang="en-US" dirty="0">
                <a:solidFill>
                  <a:srgbClr val="FF0000"/>
                </a:solidFill>
                <a:latin typeface="Times New Roman" panose="02020603050405020304" pitchFamily="18" charset="0"/>
                <a:cs typeface="Times New Roman" panose="02020603050405020304" pitchFamily="18" charset="0"/>
              </a:rPr>
              <a:t>Why PYTHON?</a:t>
            </a:r>
            <a:endParaRPr lang="en-US" i="0" dirty="0">
              <a:solidFill>
                <a:srgbClr val="FF0000"/>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0A454A-051C-4A16-8C06-73CA5F1DFFEA}"/>
              </a:ext>
            </a:extLst>
          </p:cNvPr>
          <p:cNvSpPr>
            <a:spLocks noGrp="1"/>
          </p:cNvSpPr>
          <p:nvPr>
            <p:ph idx="1"/>
          </p:nvPr>
        </p:nvSpPr>
        <p:spPr/>
        <p:txBody>
          <a:bodyPr>
            <a:noAutofit/>
          </a:bodyPr>
          <a:lstStyle/>
          <a:p>
            <a:pPr algn="just" fontAlgn="base">
              <a:lnSpc>
                <a:spcPct val="150000"/>
              </a:lnSpc>
              <a:buFont typeface="Wingdings" panose="05000000000000000000" pitchFamily="2" charset="2"/>
              <a:buChar char="Ø"/>
            </a:pPr>
            <a:endParaRPr lang="en-US" dirty="0"/>
          </a:p>
          <a:p>
            <a:pPr algn="just" fontAlgn="base">
              <a:lnSpc>
                <a:spcPct val="150000"/>
              </a:lnSpc>
              <a:buFont typeface="Wingdings" panose="05000000000000000000" pitchFamily="2" charset="2"/>
              <a:buChar char="Ø"/>
            </a:pPr>
            <a:endParaRPr lang="en-US" dirty="0"/>
          </a:p>
          <a:p>
            <a:pPr algn="just" fontAlgn="base">
              <a:lnSpc>
                <a:spcPct val="150000"/>
              </a:lnSpc>
              <a:buFont typeface="Wingdings" panose="05000000000000000000" pitchFamily="2" charset="2"/>
              <a:buChar char="Ø"/>
            </a:pPr>
            <a:endParaRPr lang="en-US" sz="1700" i="0" dirty="0">
              <a:solidFill>
                <a:schemeClr val="tx1"/>
              </a:solidFill>
              <a:effectLst/>
              <a:latin typeface="Times New Roman" panose="02020603050405020304" pitchFamily="18" charset="0"/>
              <a:cs typeface="Times New Roman" panose="02020603050405020304" pitchFamily="18" charset="0"/>
            </a:endParaRPr>
          </a:p>
        </p:txBody>
      </p:sp>
      <p:graphicFrame>
        <p:nvGraphicFramePr>
          <p:cNvPr id="13" name="Table 13">
            <a:extLst>
              <a:ext uri="{FF2B5EF4-FFF2-40B4-BE49-F238E27FC236}">
                <a16:creationId xmlns:a16="http://schemas.microsoft.com/office/drawing/2014/main" id="{EB73F031-9E2E-4594-812A-20D568463533}"/>
              </a:ext>
            </a:extLst>
          </p:cNvPr>
          <p:cNvGraphicFramePr>
            <a:graphicFrameLocks noGrp="1"/>
          </p:cNvGraphicFramePr>
          <p:nvPr>
            <p:extLst>
              <p:ext uri="{D42A27DB-BD31-4B8C-83A1-F6EECF244321}">
                <p14:modId xmlns:p14="http://schemas.microsoft.com/office/powerpoint/2010/main" val="209713984"/>
              </p:ext>
            </p:extLst>
          </p:nvPr>
        </p:nvGraphicFramePr>
        <p:xfrm>
          <a:off x="335511" y="857034"/>
          <a:ext cx="11375976" cy="1828800"/>
        </p:xfrm>
        <a:graphic>
          <a:graphicData uri="http://schemas.openxmlformats.org/drawingml/2006/table">
            <a:tbl>
              <a:tblPr firstRow="1" bandRow="1">
                <a:tableStyleId>{5C22544A-7EE6-4342-B048-85BDC9FD1C3A}</a:tableStyleId>
              </a:tblPr>
              <a:tblGrid>
                <a:gridCol w="5352555">
                  <a:extLst>
                    <a:ext uri="{9D8B030D-6E8A-4147-A177-3AD203B41FA5}">
                      <a16:colId xmlns:a16="http://schemas.microsoft.com/office/drawing/2014/main" val="1025515012"/>
                    </a:ext>
                  </a:extLst>
                </a:gridCol>
                <a:gridCol w="6023421">
                  <a:extLst>
                    <a:ext uri="{9D8B030D-6E8A-4147-A177-3AD203B41FA5}">
                      <a16:colId xmlns:a16="http://schemas.microsoft.com/office/drawing/2014/main" val="1656273489"/>
                    </a:ext>
                  </a:extLst>
                </a:gridCol>
              </a:tblGrid>
              <a:tr h="360000">
                <a:tc>
                  <a:txBody>
                    <a:bodyPr/>
                    <a:lstStyle/>
                    <a:p>
                      <a:pPr algn="ctr"/>
                      <a:r>
                        <a:rPr lang="en-US" dirty="0"/>
                        <a:t>PYTHON</a:t>
                      </a:r>
                      <a:endParaRPr lang="en-IN" dirty="0"/>
                    </a:p>
                  </a:txBody>
                  <a:tcPr/>
                </a:tc>
                <a:tc>
                  <a:txBody>
                    <a:bodyPr/>
                    <a:lstStyle/>
                    <a:p>
                      <a:pPr algn="ctr"/>
                      <a:r>
                        <a:rPr lang="en-US" dirty="0"/>
                        <a:t>C</a:t>
                      </a:r>
                      <a:endParaRPr lang="en-IN" dirty="0"/>
                    </a:p>
                  </a:txBody>
                  <a:tcPr>
                    <a:solidFill>
                      <a:srgbClr val="3333CC"/>
                    </a:solidFill>
                  </a:tcPr>
                </a:tc>
                <a:extLst>
                  <a:ext uri="{0D108BD9-81ED-4DB2-BD59-A6C34878D82A}">
                    <a16:rowId xmlns:a16="http://schemas.microsoft.com/office/drawing/2014/main" val="1881091354"/>
                  </a:ext>
                </a:extLst>
              </a:tr>
              <a:tr h="360000">
                <a:tc>
                  <a:txBody>
                    <a:bodyPr/>
                    <a:lstStyle/>
                    <a:p>
                      <a:r>
                        <a:rPr lang="en-US" dirty="0"/>
                        <a:t>Python is general purpose programming language.</a:t>
                      </a:r>
                      <a:endParaRPr lang="en-IN" dirty="0"/>
                    </a:p>
                  </a:txBody>
                  <a:tcPr/>
                </a:tc>
                <a:tc>
                  <a:txBody>
                    <a:bodyPr/>
                    <a:lstStyle/>
                    <a:p>
                      <a:r>
                        <a:rPr lang="en-US" dirty="0"/>
                        <a:t>C is mainly used for hardware related applications.</a:t>
                      </a:r>
                      <a:endParaRPr lang="en-IN" dirty="0"/>
                    </a:p>
                  </a:txBody>
                  <a:tcPr>
                    <a:solidFill>
                      <a:srgbClr val="8A8AE2"/>
                    </a:solidFill>
                  </a:tcPr>
                </a:tc>
                <a:extLst>
                  <a:ext uri="{0D108BD9-81ED-4DB2-BD59-A6C34878D82A}">
                    <a16:rowId xmlns:a16="http://schemas.microsoft.com/office/drawing/2014/main" val="2527617534"/>
                  </a:ext>
                </a:extLst>
              </a:tr>
              <a:tr h="360000">
                <a:tc>
                  <a:txBody>
                    <a:bodyPr/>
                    <a:lstStyle/>
                    <a:p>
                      <a:r>
                        <a:rPr lang="en-US" dirty="0"/>
                        <a:t>Python is interpreted.</a:t>
                      </a:r>
                      <a:endParaRPr lang="en-IN" dirty="0"/>
                    </a:p>
                  </a:txBody>
                  <a:tcPr/>
                </a:tc>
                <a:tc>
                  <a:txBody>
                    <a:bodyPr/>
                    <a:lstStyle/>
                    <a:p>
                      <a:r>
                        <a:rPr lang="en-US" dirty="0"/>
                        <a:t>C is compiled.</a:t>
                      </a:r>
                      <a:endParaRPr lang="en-IN" dirty="0"/>
                    </a:p>
                  </a:txBody>
                  <a:tcPr>
                    <a:solidFill>
                      <a:srgbClr val="C2C2F0"/>
                    </a:solidFill>
                  </a:tcPr>
                </a:tc>
                <a:extLst>
                  <a:ext uri="{0D108BD9-81ED-4DB2-BD59-A6C34878D82A}">
                    <a16:rowId xmlns:a16="http://schemas.microsoft.com/office/drawing/2014/main" val="645558948"/>
                  </a:ext>
                </a:extLst>
              </a:tr>
              <a:tr h="360000">
                <a:tc>
                  <a:txBody>
                    <a:bodyPr/>
                    <a:lstStyle/>
                    <a:p>
                      <a:r>
                        <a:rPr lang="en-US" dirty="0"/>
                        <a:t>No need to declare a type of variable.</a:t>
                      </a:r>
                      <a:endParaRPr lang="en-IN" dirty="0"/>
                    </a:p>
                  </a:txBody>
                  <a:tcPr/>
                </a:tc>
                <a:tc>
                  <a:txBody>
                    <a:bodyPr/>
                    <a:lstStyle/>
                    <a:p>
                      <a:r>
                        <a:rPr lang="en-US" dirty="0"/>
                        <a:t>It is compulsory to declare the variable in C.</a:t>
                      </a:r>
                      <a:endParaRPr lang="en-IN" dirty="0"/>
                    </a:p>
                  </a:txBody>
                  <a:tcPr>
                    <a:solidFill>
                      <a:srgbClr val="8A8AE2"/>
                    </a:solidFill>
                  </a:tcPr>
                </a:tc>
                <a:extLst>
                  <a:ext uri="{0D108BD9-81ED-4DB2-BD59-A6C34878D82A}">
                    <a16:rowId xmlns:a16="http://schemas.microsoft.com/office/drawing/2014/main" val="372658843"/>
                  </a:ext>
                </a:extLst>
              </a:tr>
              <a:tr h="360000">
                <a:tc>
                  <a:txBody>
                    <a:bodyPr/>
                    <a:lstStyle/>
                    <a:p>
                      <a:r>
                        <a:rPr lang="en-US" dirty="0"/>
                        <a:t>Python programs are easier to learn, write and read.</a:t>
                      </a:r>
                      <a:endParaRPr lang="en-IN" dirty="0"/>
                    </a:p>
                  </a:txBody>
                  <a:tcPr/>
                </a:tc>
                <a:tc>
                  <a:txBody>
                    <a:bodyPr/>
                    <a:lstStyle/>
                    <a:p>
                      <a:r>
                        <a:rPr lang="en-US" dirty="0"/>
                        <a:t>C program syntax is harder than python.</a:t>
                      </a:r>
                      <a:endParaRPr lang="en-IN" dirty="0"/>
                    </a:p>
                  </a:txBody>
                  <a:tcPr>
                    <a:solidFill>
                      <a:srgbClr val="C2C2F0"/>
                    </a:solidFill>
                  </a:tcPr>
                </a:tc>
                <a:extLst>
                  <a:ext uri="{0D108BD9-81ED-4DB2-BD59-A6C34878D82A}">
                    <a16:rowId xmlns:a16="http://schemas.microsoft.com/office/drawing/2014/main" val="2937554167"/>
                  </a:ext>
                </a:extLst>
              </a:tr>
            </a:tbl>
          </a:graphicData>
        </a:graphic>
      </p:graphicFrame>
      <p:graphicFrame>
        <p:nvGraphicFramePr>
          <p:cNvPr id="14" name="Table 14">
            <a:extLst>
              <a:ext uri="{FF2B5EF4-FFF2-40B4-BE49-F238E27FC236}">
                <a16:creationId xmlns:a16="http://schemas.microsoft.com/office/drawing/2014/main" id="{5EE191EE-A193-42A1-9C4C-722398EE3161}"/>
              </a:ext>
            </a:extLst>
          </p:cNvPr>
          <p:cNvGraphicFramePr>
            <a:graphicFrameLocks noGrp="1"/>
          </p:cNvGraphicFramePr>
          <p:nvPr>
            <p:extLst>
              <p:ext uri="{D42A27DB-BD31-4B8C-83A1-F6EECF244321}">
                <p14:modId xmlns:p14="http://schemas.microsoft.com/office/powerpoint/2010/main" val="3167790818"/>
              </p:ext>
            </p:extLst>
          </p:nvPr>
        </p:nvGraphicFramePr>
        <p:xfrm>
          <a:off x="308499" y="3020941"/>
          <a:ext cx="11429999" cy="3291840"/>
        </p:xfrm>
        <a:graphic>
          <a:graphicData uri="http://schemas.openxmlformats.org/drawingml/2006/table">
            <a:tbl>
              <a:tblPr firstRow="1" bandRow="1">
                <a:tableStyleId>{5C22544A-7EE6-4342-B048-85BDC9FD1C3A}</a:tableStyleId>
              </a:tblPr>
              <a:tblGrid>
                <a:gridCol w="5369170">
                  <a:extLst>
                    <a:ext uri="{9D8B030D-6E8A-4147-A177-3AD203B41FA5}">
                      <a16:colId xmlns:a16="http://schemas.microsoft.com/office/drawing/2014/main" val="2030879831"/>
                    </a:ext>
                  </a:extLst>
                </a:gridCol>
                <a:gridCol w="6060829">
                  <a:extLst>
                    <a:ext uri="{9D8B030D-6E8A-4147-A177-3AD203B41FA5}">
                      <a16:colId xmlns:a16="http://schemas.microsoft.com/office/drawing/2014/main" val="3190085560"/>
                    </a:ext>
                  </a:extLst>
                </a:gridCol>
              </a:tblGrid>
              <a:tr h="364000">
                <a:tc>
                  <a:txBody>
                    <a:bodyPr/>
                    <a:lstStyle/>
                    <a:p>
                      <a:pPr algn="ctr"/>
                      <a:r>
                        <a:rPr lang="en-US" dirty="0"/>
                        <a:t>PYTHON</a:t>
                      </a:r>
                      <a:endParaRPr lang="en-IN" dirty="0"/>
                    </a:p>
                  </a:txBody>
                  <a:tcPr/>
                </a:tc>
                <a:tc>
                  <a:txBody>
                    <a:bodyPr/>
                    <a:lstStyle/>
                    <a:p>
                      <a:pPr algn="ctr"/>
                      <a:r>
                        <a:rPr lang="en-US" dirty="0"/>
                        <a:t>JAVA</a:t>
                      </a:r>
                      <a:endParaRPr lang="en-IN" dirty="0"/>
                    </a:p>
                  </a:txBody>
                  <a:tcPr>
                    <a:solidFill>
                      <a:srgbClr val="3333CC"/>
                    </a:solidFill>
                  </a:tcPr>
                </a:tc>
                <a:extLst>
                  <a:ext uri="{0D108BD9-81ED-4DB2-BD59-A6C34878D82A}">
                    <a16:rowId xmlns:a16="http://schemas.microsoft.com/office/drawing/2014/main" val="452186457"/>
                  </a:ext>
                </a:extLst>
              </a:tr>
              <a:tr h="637000">
                <a:tc>
                  <a:txBody>
                    <a:bodyPr/>
                    <a:lstStyle/>
                    <a:p>
                      <a:r>
                        <a:rPr lang="en-US" dirty="0"/>
                        <a:t>Python is free and open source for all use cases.</a:t>
                      </a:r>
                      <a:endParaRPr lang="en-IN" dirty="0"/>
                    </a:p>
                  </a:txBody>
                  <a:tcPr/>
                </a:tc>
                <a:tc>
                  <a:txBody>
                    <a:bodyPr/>
                    <a:lstStyle/>
                    <a:p>
                      <a:r>
                        <a:rPr lang="en-US" dirty="0"/>
                        <a:t>Java is free and (mostly) open source except for corporate use.</a:t>
                      </a:r>
                      <a:endParaRPr lang="en-IN" dirty="0"/>
                    </a:p>
                  </a:txBody>
                  <a:tcPr>
                    <a:solidFill>
                      <a:srgbClr val="8A8AE2"/>
                    </a:solidFill>
                  </a:tcPr>
                </a:tc>
                <a:extLst>
                  <a:ext uri="{0D108BD9-81ED-4DB2-BD59-A6C34878D82A}">
                    <a16:rowId xmlns:a16="http://schemas.microsoft.com/office/drawing/2014/main" val="973823313"/>
                  </a:ext>
                </a:extLst>
              </a:tr>
              <a:tr h="364000">
                <a:tc>
                  <a:txBody>
                    <a:bodyPr/>
                    <a:lstStyle/>
                    <a:p>
                      <a:r>
                        <a:rPr lang="en-US" dirty="0"/>
                        <a:t>Python is an interpreted language.</a:t>
                      </a:r>
                      <a:endParaRPr lang="en-IN" dirty="0"/>
                    </a:p>
                  </a:txBody>
                  <a:tcPr/>
                </a:tc>
                <a:tc>
                  <a:txBody>
                    <a:bodyPr/>
                    <a:lstStyle/>
                    <a:p>
                      <a:r>
                        <a:rPr lang="en-US" dirty="0"/>
                        <a:t>Java is a compiled language.</a:t>
                      </a:r>
                      <a:endParaRPr lang="en-IN" dirty="0"/>
                    </a:p>
                  </a:txBody>
                  <a:tcPr>
                    <a:solidFill>
                      <a:srgbClr val="C2C2F0"/>
                    </a:solidFill>
                  </a:tcPr>
                </a:tc>
                <a:extLst>
                  <a:ext uri="{0D108BD9-81ED-4DB2-BD59-A6C34878D82A}">
                    <a16:rowId xmlns:a16="http://schemas.microsoft.com/office/drawing/2014/main" val="2567821237"/>
                  </a:ext>
                </a:extLst>
              </a:tr>
              <a:tr h="637000">
                <a:tc>
                  <a:txBody>
                    <a:bodyPr/>
                    <a:lstStyle/>
                    <a:p>
                      <a:r>
                        <a:rPr lang="en-US" dirty="0"/>
                        <a:t>Python has 1 error type: traceback</a:t>
                      </a:r>
                    </a:p>
                    <a:p>
                      <a:r>
                        <a:rPr lang="en-US" dirty="0"/>
                        <a:t>(or runtime) error.</a:t>
                      </a:r>
                      <a:endParaRPr lang="en-IN" dirty="0"/>
                    </a:p>
                  </a:txBody>
                  <a:tcPr/>
                </a:tc>
                <a:tc>
                  <a:txBody>
                    <a:bodyPr/>
                    <a:lstStyle/>
                    <a:p>
                      <a:r>
                        <a:rPr lang="en-US" dirty="0"/>
                        <a:t>Java has 2 types of errors: compile and runtime errors.</a:t>
                      </a:r>
                      <a:endParaRPr lang="en-IN" dirty="0"/>
                    </a:p>
                  </a:txBody>
                  <a:tcPr>
                    <a:solidFill>
                      <a:srgbClr val="8A8AE2"/>
                    </a:solidFill>
                  </a:tcPr>
                </a:tc>
                <a:extLst>
                  <a:ext uri="{0D108BD9-81ED-4DB2-BD59-A6C34878D82A}">
                    <a16:rowId xmlns:a16="http://schemas.microsoft.com/office/drawing/2014/main" val="746845566"/>
                  </a:ext>
                </a:extLst>
              </a:tr>
              <a:tr h="637000">
                <a:tc>
                  <a:txBody>
                    <a:bodyPr/>
                    <a:lstStyle/>
                    <a:p>
                      <a:r>
                        <a:rPr lang="en-US" dirty="0"/>
                        <a:t>Any number of classes can exist in a single file in python.</a:t>
                      </a:r>
                      <a:endParaRPr lang="en-IN" dirty="0"/>
                    </a:p>
                  </a:txBody>
                  <a:tcPr/>
                </a:tc>
                <a:tc>
                  <a:txBody>
                    <a:bodyPr/>
                    <a:lstStyle/>
                    <a:p>
                      <a:r>
                        <a:rPr lang="en-US" dirty="0"/>
                        <a:t>Only one public top-level class can exist in a single file in java</a:t>
                      </a:r>
                      <a:endParaRPr lang="en-IN" dirty="0"/>
                    </a:p>
                  </a:txBody>
                  <a:tcPr>
                    <a:solidFill>
                      <a:srgbClr val="C2C2F0"/>
                    </a:solidFill>
                  </a:tcPr>
                </a:tc>
                <a:extLst>
                  <a:ext uri="{0D108BD9-81ED-4DB2-BD59-A6C34878D82A}">
                    <a16:rowId xmlns:a16="http://schemas.microsoft.com/office/drawing/2014/main" val="2856370580"/>
                  </a:ext>
                </a:extLst>
              </a:tr>
              <a:tr h="637000">
                <a:tc>
                  <a:txBody>
                    <a:bodyPr/>
                    <a:lstStyle/>
                    <a:p>
                      <a:r>
                        <a:rPr lang="en-US" dirty="0"/>
                        <a:t>Python involves writing fewer lines of code compared to java.</a:t>
                      </a:r>
                      <a:endParaRPr lang="en-IN" dirty="0"/>
                    </a:p>
                  </a:txBody>
                  <a:tcPr/>
                </a:tc>
                <a:tc>
                  <a:txBody>
                    <a:bodyPr/>
                    <a:lstStyle/>
                    <a:p>
                      <a:r>
                        <a:rPr lang="en-US" dirty="0"/>
                        <a:t>Java generally involves writing more lines of code compared to Python.</a:t>
                      </a:r>
                      <a:endParaRPr lang="en-IN" dirty="0"/>
                    </a:p>
                  </a:txBody>
                  <a:tcPr>
                    <a:solidFill>
                      <a:srgbClr val="8A8AE2"/>
                    </a:solidFill>
                  </a:tcPr>
                </a:tc>
                <a:extLst>
                  <a:ext uri="{0D108BD9-81ED-4DB2-BD59-A6C34878D82A}">
                    <a16:rowId xmlns:a16="http://schemas.microsoft.com/office/drawing/2014/main" val="1679541075"/>
                  </a:ext>
                </a:extLst>
              </a:tr>
            </a:tbl>
          </a:graphicData>
        </a:graphic>
      </p:graphicFrame>
      <p:sp>
        <p:nvSpPr>
          <p:cNvPr id="15" name="TextBox 14">
            <a:extLst>
              <a:ext uri="{FF2B5EF4-FFF2-40B4-BE49-F238E27FC236}">
                <a16:creationId xmlns:a16="http://schemas.microsoft.com/office/drawing/2014/main" id="{38875D40-3BDC-4058-9857-28F6A885F0B1}"/>
              </a:ext>
            </a:extLst>
          </p:cNvPr>
          <p:cNvSpPr txBox="1"/>
          <p:nvPr/>
        </p:nvSpPr>
        <p:spPr>
          <a:xfrm>
            <a:off x="150920" y="124287"/>
            <a:ext cx="11745158"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r>
              <a:rPr lang="en-US" dirty="0"/>
              <a:t>Let us compare  </a:t>
            </a:r>
            <a:r>
              <a:rPr lang="en-US" dirty="0">
                <a:solidFill>
                  <a:schemeClr val="accent1"/>
                </a:solidFill>
              </a:rPr>
              <a:t>Python </a:t>
            </a:r>
            <a:r>
              <a:rPr lang="en-US" dirty="0"/>
              <a:t>with other languages like </a:t>
            </a:r>
            <a:r>
              <a:rPr lang="en-US" dirty="0">
                <a:solidFill>
                  <a:srgbClr val="3333CC"/>
                </a:solidFill>
              </a:rPr>
              <a:t>C, JAVA, C#, Ruby, Go and PHP.</a:t>
            </a:r>
            <a:endParaRPr lang="en-IN" dirty="0">
              <a:solidFill>
                <a:srgbClr val="3333CC"/>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8281" y="518313"/>
            <a:ext cx="179070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2543" y="2732943"/>
            <a:ext cx="2162175"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271809"/>
      </p:ext>
    </p:extLst>
  </p:cSld>
  <p:clrMapOvr>
    <a:masterClrMapping/>
  </p:clrMapOvr>
  <mc:AlternateContent xmlns:mc="http://schemas.openxmlformats.org/markup-compatibility/2006" xmlns:p14="http://schemas.microsoft.com/office/powerpoint/2010/main">
    <mc:Choice Requires="p14">
      <p:transition spd="slow" advTm="10000">
        <p14:warp dir="in"/>
        <p:sndAc>
          <p:stSnd>
            <p:snd r:embed="rId2" name="click.wav"/>
          </p:stSnd>
        </p:sndAc>
      </p:transition>
    </mc:Choice>
    <mc:Fallback xmlns="">
      <p:transition spd="slow" advTm="10000">
        <p:fade/>
        <p:sndAc>
          <p:stSnd>
            <p:snd r:embed="rId5" name="click.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9694-BA95-4F60-95BD-87782E056F02}"/>
              </a:ext>
            </a:extLst>
          </p:cNvPr>
          <p:cNvSpPr>
            <a:spLocks noGrp="1"/>
          </p:cNvSpPr>
          <p:nvPr>
            <p:ph type="title"/>
          </p:nvPr>
        </p:nvSpPr>
        <p:spPr/>
        <p:txBody>
          <a:bodyPr>
            <a:normAutofit/>
          </a:bodyPr>
          <a:lstStyle/>
          <a:p>
            <a:pPr algn="ctr"/>
            <a:r>
              <a:rPr lang="en-US" dirty="0">
                <a:solidFill>
                  <a:srgbClr val="FF0000"/>
                </a:solidFill>
                <a:latin typeface="Times New Roman" panose="02020603050405020304" pitchFamily="18" charset="0"/>
                <a:cs typeface="Times New Roman" panose="02020603050405020304" pitchFamily="18" charset="0"/>
              </a:rPr>
              <a:t>Why PYTHON?</a:t>
            </a:r>
            <a:endParaRPr lang="en-US" i="0" dirty="0">
              <a:solidFill>
                <a:srgbClr val="FF0000"/>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0A454A-051C-4A16-8C06-73CA5F1DFFEA}"/>
              </a:ext>
            </a:extLst>
          </p:cNvPr>
          <p:cNvSpPr>
            <a:spLocks noGrp="1"/>
          </p:cNvSpPr>
          <p:nvPr>
            <p:ph idx="1"/>
          </p:nvPr>
        </p:nvSpPr>
        <p:spPr/>
        <p:txBody>
          <a:bodyPr>
            <a:noAutofit/>
          </a:bodyPr>
          <a:lstStyle/>
          <a:p>
            <a:pPr algn="just" fontAlgn="base">
              <a:lnSpc>
                <a:spcPct val="150000"/>
              </a:lnSpc>
              <a:buFont typeface="Wingdings" panose="05000000000000000000" pitchFamily="2" charset="2"/>
              <a:buChar char="Ø"/>
            </a:pPr>
            <a:endParaRPr lang="en-US" dirty="0"/>
          </a:p>
          <a:p>
            <a:pPr algn="just" fontAlgn="base">
              <a:lnSpc>
                <a:spcPct val="150000"/>
              </a:lnSpc>
              <a:buFont typeface="Wingdings" panose="05000000000000000000" pitchFamily="2" charset="2"/>
              <a:buChar char="Ø"/>
            </a:pPr>
            <a:endParaRPr lang="en-US" dirty="0"/>
          </a:p>
          <a:p>
            <a:pPr algn="just" fontAlgn="base">
              <a:lnSpc>
                <a:spcPct val="150000"/>
              </a:lnSpc>
              <a:buFont typeface="Wingdings" panose="05000000000000000000" pitchFamily="2" charset="2"/>
              <a:buChar char="Ø"/>
            </a:pPr>
            <a:endParaRPr lang="en-US" sz="1700" i="0" dirty="0">
              <a:solidFill>
                <a:schemeClr val="tx1"/>
              </a:solidFill>
              <a:effectLst/>
              <a:latin typeface="Times New Roman" panose="02020603050405020304" pitchFamily="18" charset="0"/>
              <a:cs typeface="Times New Roman" panose="02020603050405020304" pitchFamily="18" charset="0"/>
            </a:endParaRPr>
          </a:p>
        </p:txBody>
      </p:sp>
      <p:graphicFrame>
        <p:nvGraphicFramePr>
          <p:cNvPr id="13" name="Table 13">
            <a:extLst>
              <a:ext uri="{FF2B5EF4-FFF2-40B4-BE49-F238E27FC236}">
                <a16:creationId xmlns:a16="http://schemas.microsoft.com/office/drawing/2014/main" id="{EB73F031-9E2E-4594-812A-20D568463533}"/>
              </a:ext>
            </a:extLst>
          </p:cNvPr>
          <p:cNvGraphicFramePr>
            <a:graphicFrameLocks noGrp="1"/>
          </p:cNvGraphicFramePr>
          <p:nvPr>
            <p:extLst>
              <p:ext uri="{D42A27DB-BD31-4B8C-83A1-F6EECF244321}">
                <p14:modId xmlns:p14="http://schemas.microsoft.com/office/powerpoint/2010/main" val="2327099357"/>
              </p:ext>
            </p:extLst>
          </p:nvPr>
        </p:nvGraphicFramePr>
        <p:xfrm>
          <a:off x="386861" y="464713"/>
          <a:ext cx="11488616" cy="2846832"/>
        </p:xfrm>
        <a:graphic>
          <a:graphicData uri="http://schemas.openxmlformats.org/drawingml/2006/table">
            <a:tbl>
              <a:tblPr firstRow="1" bandRow="1">
                <a:tableStyleId>{5C22544A-7EE6-4342-B048-85BDC9FD1C3A}</a:tableStyleId>
              </a:tblPr>
              <a:tblGrid>
                <a:gridCol w="5474677">
                  <a:extLst>
                    <a:ext uri="{9D8B030D-6E8A-4147-A177-3AD203B41FA5}">
                      <a16:colId xmlns:a16="http://schemas.microsoft.com/office/drawing/2014/main" val="1025515012"/>
                    </a:ext>
                  </a:extLst>
                </a:gridCol>
                <a:gridCol w="6013939">
                  <a:extLst>
                    <a:ext uri="{9D8B030D-6E8A-4147-A177-3AD203B41FA5}">
                      <a16:colId xmlns:a16="http://schemas.microsoft.com/office/drawing/2014/main" val="1656273489"/>
                    </a:ext>
                  </a:extLst>
                </a:gridCol>
              </a:tblGrid>
              <a:tr h="336469">
                <a:tc>
                  <a:txBody>
                    <a:bodyPr/>
                    <a:lstStyle/>
                    <a:p>
                      <a:pPr algn="ctr">
                        <a:lnSpc>
                          <a:spcPts val="2100"/>
                        </a:lnSpc>
                      </a:pPr>
                      <a:r>
                        <a:rPr lang="en-US" sz="1700" dirty="0"/>
                        <a:t>PYTHON</a:t>
                      </a:r>
                      <a:endParaRPr lang="en-IN" sz="1700" dirty="0"/>
                    </a:p>
                  </a:txBody>
                  <a:tcPr/>
                </a:tc>
                <a:tc>
                  <a:txBody>
                    <a:bodyPr/>
                    <a:lstStyle/>
                    <a:p>
                      <a:pPr algn="ctr">
                        <a:lnSpc>
                          <a:spcPts val="2100"/>
                        </a:lnSpc>
                      </a:pPr>
                      <a:r>
                        <a:rPr lang="en-US" sz="1700" dirty="0"/>
                        <a:t>C#</a:t>
                      </a:r>
                      <a:endParaRPr lang="en-IN" sz="1700" dirty="0"/>
                    </a:p>
                  </a:txBody>
                  <a:tcPr>
                    <a:solidFill>
                      <a:srgbClr val="6565D9"/>
                    </a:solidFill>
                  </a:tcPr>
                </a:tc>
                <a:extLst>
                  <a:ext uri="{0D108BD9-81ED-4DB2-BD59-A6C34878D82A}">
                    <a16:rowId xmlns:a16="http://schemas.microsoft.com/office/drawing/2014/main" val="1881091354"/>
                  </a:ext>
                </a:extLst>
              </a:tr>
              <a:tr h="599531">
                <a:tc>
                  <a:txBody>
                    <a:bodyPr/>
                    <a:lstStyle/>
                    <a:p>
                      <a:pPr>
                        <a:lnSpc>
                          <a:spcPts val="2100"/>
                        </a:lnSpc>
                        <a:spcAft>
                          <a:spcPts val="0"/>
                        </a:spcAft>
                      </a:pPr>
                      <a:r>
                        <a:rPr lang="en-US" sz="1700" dirty="0"/>
                        <a:t>Open-source development and distribution, even for commercial use.</a:t>
                      </a:r>
                      <a:endParaRPr lang="en-IN" sz="1700" dirty="0"/>
                    </a:p>
                  </a:txBody>
                  <a:tcPr/>
                </a:tc>
                <a:tc>
                  <a:txBody>
                    <a:bodyPr/>
                    <a:lstStyle/>
                    <a:p>
                      <a:pPr>
                        <a:lnSpc>
                          <a:spcPts val="2100"/>
                        </a:lnSpc>
                        <a:spcAft>
                          <a:spcPts val="0"/>
                        </a:spcAft>
                      </a:pPr>
                      <a:r>
                        <a:rPr lang="en-US" sz="1700" dirty="0"/>
                        <a:t>Developed by Microsoft. Comes with the license.</a:t>
                      </a:r>
                      <a:endParaRPr lang="en-IN" sz="1700" dirty="0"/>
                    </a:p>
                  </a:txBody>
                  <a:tcPr>
                    <a:solidFill>
                      <a:srgbClr val="8A8AE2"/>
                    </a:solidFill>
                  </a:tcPr>
                </a:tc>
                <a:extLst>
                  <a:ext uri="{0D108BD9-81ED-4DB2-BD59-A6C34878D82A}">
                    <a16:rowId xmlns:a16="http://schemas.microsoft.com/office/drawing/2014/main" val="2527617534"/>
                  </a:ext>
                </a:extLst>
              </a:tr>
              <a:tr h="336469">
                <a:tc>
                  <a:txBody>
                    <a:bodyPr/>
                    <a:lstStyle/>
                    <a:p>
                      <a:pPr>
                        <a:lnSpc>
                          <a:spcPts val="2100"/>
                        </a:lnSpc>
                        <a:spcAft>
                          <a:spcPts val="0"/>
                        </a:spcAft>
                      </a:pPr>
                      <a:r>
                        <a:rPr lang="en-US" sz="1700" dirty="0"/>
                        <a:t>Supports multi-paradigm programming.</a:t>
                      </a:r>
                      <a:endParaRPr lang="en-IN" sz="1700" dirty="0"/>
                    </a:p>
                  </a:txBody>
                  <a:tcPr/>
                </a:tc>
                <a:tc>
                  <a:txBody>
                    <a:bodyPr/>
                    <a:lstStyle/>
                    <a:p>
                      <a:pPr>
                        <a:lnSpc>
                          <a:spcPts val="2100"/>
                        </a:lnSpc>
                        <a:spcAft>
                          <a:spcPts val="0"/>
                        </a:spcAft>
                      </a:pPr>
                      <a:r>
                        <a:rPr lang="en-US" sz="1700" dirty="0"/>
                        <a:t>Based on OOP concepts.</a:t>
                      </a:r>
                      <a:endParaRPr lang="en-IN" sz="1700" dirty="0"/>
                    </a:p>
                  </a:txBody>
                  <a:tcPr>
                    <a:solidFill>
                      <a:srgbClr val="C2C2F0"/>
                    </a:solidFill>
                  </a:tcPr>
                </a:tc>
                <a:extLst>
                  <a:ext uri="{0D108BD9-81ED-4DB2-BD59-A6C34878D82A}">
                    <a16:rowId xmlns:a16="http://schemas.microsoft.com/office/drawing/2014/main" val="645558948"/>
                  </a:ext>
                </a:extLst>
              </a:tr>
              <a:tr h="599531">
                <a:tc>
                  <a:txBody>
                    <a:bodyPr/>
                    <a:lstStyle/>
                    <a:p>
                      <a:pPr>
                        <a:lnSpc>
                          <a:spcPts val="2100"/>
                        </a:lnSpc>
                        <a:spcAft>
                          <a:spcPts val="0"/>
                        </a:spcAft>
                      </a:pPr>
                      <a:r>
                        <a:rPr lang="en-US" sz="1700" dirty="0"/>
                        <a:t>Dynamic type-casting. No need foe variable.</a:t>
                      </a:r>
                      <a:endParaRPr lang="en-IN" sz="1700" dirty="0"/>
                    </a:p>
                  </a:txBody>
                  <a:tcPr/>
                </a:tc>
                <a:tc>
                  <a:txBody>
                    <a:bodyPr/>
                    <a:lstStyle/>
                    <a:p>
                      <a:pPr>
                        <a:lnSpc>
                          <a:spcPts val="2100"/>
                        </a:lnSpc>
                        <a:spcAft>
                          <a:spcPts val="0"/>
                        </a:spcAft>
                      </a:pPr>
                      <a:r>
                        <a:rPr lang="en-US" sz="1700" dirty="0"/>
                        <a:t>Statically typed. The compiler will give errors for wrong typecasting.</a:t>
                      </a:r>
                      <a:endParaRPr lang="en-IN" sz="1700" dirty="0"/>
                    </a:p>
                  </a:txBody>
                  <a:tcPr>
                    <a:solidFill>
                      <a:srgbClr val="8A8AE2"/>
                    </a:solidFill>
                  </a:tcPr>
                </a:tc>
                <a:extLst>
                  <a:ext uri="{0D108BD9-81ED-4DB2-BD59-A6C34878D82A}">
                    <a16:rowId xmlns:a16="http://schemas.microsoft.com/office/drawing/2014/main" val="372658843"/>
                  </a:ext>
                </a:extLst>
              </a:tr>
              <a:tr h="336469">
                <a:tc>
                  <a:txBody>
                    <a:bodyPr/>
                    <a:lstStyle/>
                    <a:p>
                      <a:pPr>
                        <a:lnSpc>
                          <a:spcPts val="2100"/>
                        </a:lnSpc>
                        <a:spcAft>
                          <a:spcPts val="0"/>
                        </a:spcAft>
                      </a:pPr>
                      <a:r>
                        <a:rPr lang="en-US" sz="1700" dirty="0"/>
                        <a:t>Can be integrated with Java(JVM), .NET, C and JavaScript.</a:t>
                      </a:r>
                      <a:endParaRPr lang="en-IN" sz="1700" dirty="0"/>
                    </a:p>
                  </a:txBody>
                  <a:tcPr/>
                </a:tc>
                <a:tc>
                  <a:txBody>
                    <a:bodyPr/>
                    <a:lstStyle/>
                    <a:p>
                      <a:pPr>
                        <a:lnSpc>
                          <a:spcPts val="2100"/>
                        </a:lnSpc>
                        <a:spcAft>
                          <a:spcPts val="0"/>
                        </a:spcAft>
                      </a:pPr>
                      <a:r>
                        <a:rPr lang="en-US" sz="1700" dirty="0"/>
                        <a:t>Supports works on .NET framework.</a:t>
                      </a:r>
                      <a:endParaRPr lang="en-IN" sz="1700" dirty="0"/>
                    </a:p>
                  </a:txBody>
                  <a:tcPr>
                    <a:solidFill>
                      <a:srgbClr val="C2C2F0"/>
                    </a:solidFill>
                  </a:tcPr>
                </a:tc>
                <a:extLst>
                  <a:ext uri="{0D108BD9-81ED-4DB2-BD59-A6C34878D82A}">
                    <a16:rowId xmlns:a16="http://schemas.microsoft.com/office/drawing/2014/main" val="2937554167"/>
                  </a:ext>
                </a:extLst>
              </a:tr>
              <a:tr h="599531">
                <a:tc>
                  <a:txBody>
                    <a:bodyPr/>
                    <a:lstStyle/>
                    <a:p>
                      <a:pPr>
                        <a:lnSpc>
                          <a:spcPts val="2100"/>
                        </a:lnSpc>
                        <a:spcAft>
                          <a:spcPts val="0"/>
                        </a:spcAft>
                      </a:pPr>
                      <a:r>
                        <a:rPr lang="en-US" sz="1700" dirty="0"/>
                        <a:t>Simple, easy to read and code, doesn’t contain too many symbols or formats.</a:t>
                      </a:r>
                      <a:endParaRPr lang="en-IN" sz="1700" dirty="0"/>
                    </a:p>
                  </a:txBody>
                  <a:tcPr/>
                </a:tc>
                <a:tc>
                  <a:txBody>
                    <a:bodyPr/>
                    <a:lstStyle/>
                    <a:p>
                      <a:pPr>
                        <a:lnSpc>
                          <a:spcPts val="2100"/>
                        </a:lnSpc>
                        <a:spcAft>
                          <a:spcPts val="0"/>
                        </a:spcAft>
                      </a:pPr>
                      <a:r>
                        <a:rPr lang="en-US" sz="1700" dirty="0"/>
                        <a:t>More organized and consistent syntax and format.</a:t>
                      </a:r>
                      <a:endParaRPr lang="en-IN" sz="1700" dirty="0"/>
                    </a:p>
                  </a:txBody>
                  <a:tcPr>
                    <a:solidFill>
                      <a:srgbClr val="8A8AE2"/>
                    </a:solidFill>
                  </a:tcPr>
                </a:tc>
                <a:extLst>
                  <a:ext uri="{0D108BD9-81ED-4DB2-BD59-A6C34878D82A}">
                    <a16:rowId xmlns:a16="http://schemas.microsoft.com/office/drawing/2014/main" val="1588617021"/>
                  </a:ext>
                </a:extLst>
              </a:tr>
            </a:tbl>
          </a:graphicData>
        </a:graphic>
      </p:graphicFrame>
      <p:graphicFrame>
        <p:nvGraphicFramePr>
          <p:cNvPr id="14" name="Table 14">
            <a:extLst>
              <a:ext uri="{FF2B5EF4-FFF2-40B4-BE49-F238E27FC236}">
                <a16:creationId xmlns:a16="http://schemas.microsoft.com/office/drawing/2014/main" id="{5EE191EE-A193-42A1-9C4C-722398EE3161}"/>
              </a:ext>
            </a:extLst>
          </p:cNvPr>
          <p:cNvGraphicFramePr>
            <a:graphicFrameLocks noGrp="1"/>
          </p:cNvGraphicFramePr>
          <p:nvPr>
            <p:extLst>
              <p:ext uri="{D42A27DB-BD31-4B8C-83A1-F6EECF244321}">
                <p14:modId xmlns:p14="http://schemas.microsoft.com/office/powerpoint/2010/main" val="3524036376"/>
              </p:ext>
            </p:extLst>
          </p:nvPr>
        </p:nvGraphicFramePr>
        <p:xfrm>
          <a:off x="326293" y="3705490"/>
          <a:ext cx="11570676" cy="2689860"/>
        </p:xfrm>
        <a:graphic>
          <a:graphicData uri="http://schemas.openxmlformats.org/drawingml/2006/table">
            <a:tbl>
              <a:tblPr firstRow="1" bandRow="1">
                <a:tableStyleId>{5C22544A-7EE6-4342-B048-85BDC9FD1C3A}</a:tableStyleId>
              </a:tblPr>
              <a:tblGrid>
                <a:gridCol w="5545015">
                  <a:extLst>
                    <a:ext uri="{9D8B030D-6E8A-4147-A177-3AD203B41FA5}">
                      <a16:colId xmlns:a16="http://schemas.microsoft.com/office/drawing/2014/main" val="2030879831"/>
                    </a:ext>
                  </a:extLst>
                </a:gridCol>
                <a:gridCol w="6025661">
                  <a:extLst>
                    <a:ext uri="{9D8B030D-6E8A-4147-A177-3AD203B41FA5}">
                      <a16:colId xmlns:a16="http://schemas.microsoft.com/office/drawing/2014/main" val="3190085560"/>
                    </a:ext>
                  </a:extLst>
                </a:gridCol>
              </a:tblGrid>
              <a:tr h="297864">
                <a:tc>
                  <a:txBody>
                    <a:bodyPr/>
                    <a:lstStyle/>
                    <a:p>
                      <a:pPr algn="ctr"/>
                      <a:r>
                        <a:rPr lang="en-US" dirty="0"/>
                        <a:t>PYTHON</a:t>
                      </a:r>
                      <a:endParaRPr lang="en-IN" dirty="0"/>
                    </a:p>
                  </a:txBody>
                  <a:tcPr/>
                </a:tc>
                <a:tc>
                  <a:txBody>
                    <a:bodyPr/>
                    <a:lstStyle/>
                    <a:p>
                      <a:pPr algn="ctr"/>
                      <a:r>
                        <a:rPr lang="en-US" dirty="0"/>
                        <a:t>GO</a:t>
                      </a:r>
                      <a:endParaRPr lang="en-IN" dirty="0"/>
                    </a:p>
                  </a:txBody>
                  <a:tcPr>
                    <a:solidFill>
                      <a:srgbClr val="3333CC"/>
                    </a:solidFill>
                  </a:tcPr>
                </a:tc>
                <a:extLst>
                  <a:ext uri="{0D108BD9-81ED-4DB2-BD59-A6C34878D82A}">
                    <a16:rowId xmlns:a16="http://schemas.microsoft.com/office/drawing/2014/main" val="452186457"/>
                  </a:ext>
                </a:extLst>
              </a:tr>
              <a:tr h="618833">
                <a:tc>
                  <a:txBody>
                    <a:bodyPr/>
                    <a:lstStyle/>
                    <a:p>
                      <a:r>
                        <a:rPr lang="en-US" sz="1750" dirty="0"/>
                        <a:t>Python paradigms are object-oriented, imperative, functional and procedural language.</a:t>
                      </a:r>
                      <a:endParaRPr lang="en-IN" sz="1750" dirty="0"/>
                    </a:p>
                  </a:txBody>
                  <a:tcPr/>
                </a:tc>
                <a:tc>
                  <a:txBody>
                    <a:bodyPr/>
                    <a:lstStyle/>
                    <a:p>
                      <a:r>
                        <a:rPr lang="en-US" sz="1750" dirty="0"/>
                        <a:t>Go paradigms are Procedural, functional and concurrent language.</a:t>
                      </a:r>
                      <a:endParaRPr lang="en-IN" sz="1750" dirty="0"/>
                    </a:p>
                  </a:txBody>
                  <a:tcPr>
                    <a:solidFill>
                      <a:srgbClr val="8A8AE2"/>
                    </a:solidFill>
                  </a:tcPr>
                </a:tc>
                <a:extLst>
                  <a:ext uri="{0D108BD9-81ED-4DB2-BD59-A6C34878D82A}">
                    <a16:rowId xmlns:a16="http://schemas.microsoft.com/office/drawing/2014/main" val="973823313"/>
                  </a:ext>
                </a:extLst>
              </a:tr>
              <a:tr h="354697">
                <a:tc>
                  <a:txBody>
                    <a:bodyPr/>
                    <a:lstStyle/>
                    <a:p>
                      <a:r>
                        <a:rPr lang="en-US" sz="1750" dirty="0"/>
                        <a:t>Dynamically typed language.</a:t>
                      </a:r>
                      <a:endParaRPr lang="en-IN" sz="1750" dirty="0"/>
                    </a:p>
                  </a:txBody>
                  <a:tcPr/>
                </a:tc>
                <a:tc>
                  <a:txBody>
                    <a:bodyPr/>
                    <a:lstStyle/>
                    <a:p>
                      <a:r>
                        <a:rPr lang="en-US" sz="1750" dirty="0"/>
                        <a:t>Statistically typed language.</a:t>
                      </a:r>
                      <a:endParaRPr lang="en-IN" sz="1750" dirty="0"/>
                    </a:p>
                  </a:txBody>
                  <a:tcPr>
                    <a:solidFill>
                      <a:srgbClr val="C2C2F0"/>
                    </a:solidFill>
                  </a:tcPr>
                </a:tc>
                <a:extLst>
                  <a:ext uri="{0D108BD9-81ED-4DB2-BD59-A6C34878D82A}">
                    <a16:rowId xmlns:a16="http://schemas.microsoft.com/office/drawing/2014/main" val="2567821237"/>
                  </a:ext>
                </a:extLst>
              </a:tr>
              <a:tr h="354697">
                <a:tc>
                  <a:txBody>
                    <a:bodyPr/>
                    <a:lstStyle/>
                    <a:p>
                      <a:r>
                        <a:rPr lang="en-US" sz="1750" dirty="0"/>
                        <a:t>More focused on writing web applications.</a:t>
                      </a:r>
                    </a:p>
                  </a:txBody>
                  <a:tcPr/>
                </a:tc>
                <a:tc>
                  <a:txBody>
                    <a:bodyPr/>
                    <a:lstStyle/>
                    <a:p>
                      <a:r>
                        <a:rPr lang="en-US" sz="1750" dirty="0"/>
                        <a:t>More focused on being a system language.</a:t>
                      </a:r>
                      <a:endParaRPr lang="en-IN" sz="1750" dirty="0"/>
                    </a:p>
                  </a:txBody>
                  <a:tcPr>
                    <a:solidFill>
                      <a:srgbClr val="8A8AE2"/>
                    </a:solidFill>
                  </a:tcPr>
                </a:tc>
                <a:extLst>
                  <a:ext uri="{0D108BD9-81ED-4DB2-BD59-A6C34878D82A}">
                    <a16:rowId xmlns:a16="http://schemas.microsoft.com/office/drawing/2014/main" val="746845566"/>
                  </a:ext>
                </a:extLst>
              </a:tr>
              <a:tr h="618833">
                <a:tc>
                  <a:txBody>
                    <a:bodyPr/>
                    <a:lstStyle/>
                    <a:p>
                      <a:r>
                        <a:rPr lang="en-US" sz="1750" dirty="0"/>
                        <a:t>Python is dynamically-typed, meaning that it checks for bugs at run-time.</a:t>
                      </a:r>
                      <a:endParaRPr lang="en-IN" sz="1750" dirty="0"/>
                    </a:p>
                  </a:txBody>
                  <a:tcPr/>
                </a:tc>
                <a:tc>
                  <a:txBody>
                    <a:bodyPr/>
                    <a:lstStyle/>
                    <a:p>
                      <a:r>
                        <a:rPr lang="en-US" sz="1750" dirty="0"/>
                        <a:t>Go web programming offers a smooth debugging process.</a:t>
                      </a:r>
                      <a:endParaRPr lang="en-IN" sz="1750" dirty="0"/>
                    </a:p>
                  </a:txBody>
                  <a:tcPr>
                    <a:solidFill>
                      <a:srgbClr val="C2C2F0"/>
                    </a:solidFill>
                  </a:tcPr>
                </a:tc>
                <a:extLst>
                  <a:ext uri="{0D108BD9-81ED-4DB2-BD59-A6C34878D82A}">
                    <a16:rowId xmlns:a16="http://schemas.microsoft.com/office/drawing/2014/main" val="2856370580"/>
                  </a:ext>
                </a:extLst>
              </a:tr>
              <a:tr h="354697">
                <a:tc>
                  <a:txBody>
                    <a:bodyPr/>
                    <a:lstStyle/>
                    <a:p>
                      <a:r>
                        <a:rPr lang="en-US" sz="1750" dirty="0"/>
                        <a:t>Python support inheritance.</a:t>
                      </a:r>
                      <a:endParaRPr lang="en-IN" sz="1750" dirty="0"/>
                    </a:p>
                  </a:txBody>
                  <a:tcPr/>
                </a:tc>
                <a:tc>
                  <a:txBody>
                    <a:bodyPr/>
                    <a:lstStyle/>
                    <a:p>
                      <a:r>
                        <a:rPr lang="en-US" sz="1750" dirty="0"/>
                        <a:t>Go doesn’t support inheritance.</a:t>
                      </a:r>
                      <a:endParaRPr lang="en-IN" sz="1750" dirty="0"/>
                    </a:p>
                  </a:txBody>
                  <a:tcPr>
                    <a:solidFill>
                      <a:srgbClr val="8A8AE2"/>
                    </a:solidFill>
                  </a:tcPr>
                </a:tc>
                <a:extLst>
                  <a:ext uri="{0D108BD9-81ED-4DB2-BD59-A6C34878D82A}">
                    <a16:rowId xmlns:a16="http://schemas.microsoft.com/office/drawing/2014/main" val="1679541075"/>
                  </a:ext>
                </a:extLst>
              </a:tr>
            </a:tbl>
          </a:graphicData>
        </a:graphic>
      </p:graphicFrame>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7593" y="93238"/>
            <a:ext cx="1838325"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148" y="3462470"/>
            <a:ext cx="194310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5501646"/>
      </p:ext>
    </p:extLst>
  </p:cSld>
  <p:clrMapOvr>
    <a:masterClrMapping/>
  </p:clrMapOvr>
  <mc:AlternateContent xmlns:mc="http://schemas.openxmlformats.org/markup-compatibility/2006" xmlns:p14="http://schemas.microsoft.com/office/powerpoint/2010/main">
    <mc:Choice Requires="p14">
      <p:transition spd="slow" advTm="10000">
        <p14:warp dir="in"/>
        <p:sndAc>
          <p:stSnd>
            <p:snd r:embed="rId2" name="click.wav"/>
          </p:stSnd>
        </p:sndAc>
      </p:transition>
    </mc:Choice>
    <mc:Fallback xmlns="">
      <p:transition spd="slow" advTm="10000">
        <p:fade/>
        <p:sndAc>
          <p:stSnd>
            <p:snd r:embed="rId5" name="click.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9694-BA95-4F60-95BD-87782E056F02}"/>
              </a:ext>
            </a:extLst>
          </p:cNvPr>
          <p:cNvSpPr>
            <a:spLocks noGrp="1"/>
          </p:cNvSpPr>
          <p:nvPr>
            <p:ph type="title"/>
          </p:nvPr>
        </p:nvSpPr>
        <p:spPr/>
        <p:txBody>
          <a:bodyPr>
            <a:normAutofit/>
          </a:bodyPr>
          <a:lstStyle/>
          <a:p>
            <a:pPr algn="ctr"/>
            <a:r>
              <a:rPr lang="en-US" dirty="0">
                <a:solidFill>
                  <a:srgbClr val="FF0000"/>
                </a:solidFill>
                <a:latin typeface="Times New Roman" panose="02020603050405020304" pitchFamily="18" charset="0"/>
                <a:cs typeface="Times New Roman" panose="02020603050405020304" pitchFamily="18" charset="0"/>
              </a:rPr>
              <a:t>Why PYTHON?</a:t>
            </a:r>
            <a:endParaRPr lang="en-US" i="0" dirty="0">
              <a:solidFill>
                <a:srgbClr val="FF0000"/>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0A454A-051C-4A16-8C06-73CA5F1DFFEA}"/>
              </a:ext>
            </a:extLst>
          </p:cNvPr>
          <p:cNvSpPr>
            <a:spLocks noGrp="1"/>
          </p:cNvSpPr>
          <p:nvPr>
            <p:ph idx="1"/>
          </p:nvPr>
        </p:nvSpPr>
        <p:spPr/>
        <p:txBody>
          <a:bodyPr>
            <a:noAutofit/>
          </a:bodyPr>
          <a:lstStyle/>
          <a:p>
            <a:pPr algn="just" fontAlgn="base">
              <a:lnSpc>
                <a:spcPct val="150000"/>
              </a:lnSpc>
              <a:buFont typeface="Wingdings" panose="05000000000000000000" pitchFamily="2" charset="2"/>
              <a:buChar char="Ø"/>
            </a:pPr>
            <a:endParaRPr lang="en-US" dirty="0"/>
          </a:p>
          <a:p>
            <a:pPr algn="just" fontAlgn="base">
              <a:lnSpc>
                <a:spcPct val="150000"/>
              </a:lnSpc>
              <a:buFont typeface="Wingdings" panose="05000000000000000000" pitchFamily="2" charset="2"/>
              <a:buChar char="Ø"/>
            </a:pPr>
            <a:endParaRPr lang="en-US" dirty="0"/>
          </a:p>
          <a:p>
            <a:pPr algn="just" fontAlgn="base">
              <a:lnSpc>
                <a:spcPct val="150000"/>
              </a:lnSpc>
              <a:buFont typeface="Wingdings" panose="05000000000000000000" pitchFamily="2" charset="2"/>
              <a:buChar char="Ø"/>
            </a:pPr>
            <a:endParaRPr lang="en-US" sz="1700" i="0" dirty="0">
              <a:solidFill>
                <a:schemeClr val="tx1"/>
              </a:solidFill>
              <a:effectLst/>
              <a:latin typeface="Times New Roman" panose="02020603050405020304" pitchFamily="18" charset="0"/>
              <a:cs typeface="Times New Roman" panose="02020603050405020304" pitchFamily="18" charset="0"/>
            </a:endParaRPr>
          </a:p>
        </p:txBody>
      </p:sp>
      <p:graphicFrame>
        <p:nvGraphicFramePr>
          <p:cNvPr id="13" name="Table 13">
            <a:extLst>
              <a:ext uri="{FF2B5EF4-FFF2-40B4-BE49-F238E27FC236}">
                <a16:creationId xmlns:a16="http://schemas.microsoft.com/office/drawing/2014/main" id="{EB73F031-9E2E-4594-812A-20D568463533}"/>
              </a:ext>
            </a:extLst>
          </p:cNvPr>
          <p:cNvGraphicFramePr>
            <a:graphicFrameLocks noGrp="1"/>
          </p:cNvGraphicFramePr>
          <p:nvPr>
            <p:extLst>
              <p:ext uri="{D42A27DB-BD31-4B8C-83A1-F6EECF244321}">
                <p14:modId xmlns:p14="http://schemas.microsoft.com/office/powerpoint/2010/main" val="2504442582"/>
              </p:ext>
            </p:extLst>
          </p:nvPr>
        </p:nvGraphicFramePr>
        <p:xfrm>
          <a:off x="476518" y="489397"/>
          <a:ext cx="11135474" cy="2400402"/>
        </p:xfrm>
        <a:graphic>
          <a:graphicData uri="http://schemas.openxmlformats.org/drawingml/2006/table">
            <a:tbl>
              <a:tblPr firstRow="1" bandRow="1">
                <a:tableStyleId>{5C22544A-7EE6-4342-B048-85BDC9FD1C3A}</a:tableStyleId>
              </a:tblPr>
              <a:tblGrid>
                <a:gridCol w="5331854">
                  <a:extLst>
                    <a:ext uri="{9D8B030D-6E8A-4147-A177-3AD203B41FA5}">
                      <a16:colId xmlns:a16="http://schemas.microsoft.com/office/drawing/2014/main" val="1025515012"/>
                    </a:ext>
                  </a:extLst>
                </a:gridCol>
                <a:gridCol w="5803620">
                  <a:extLst>
                    <a:ext uri="{9D8B030D-6E8A-4147-A177-3AD203B41FA5}">
                      <a16:colId xmlns:a16="http://schemas.microsoft.com/office/drawing/2014/main" val="1656273489"/>
                    </a:ext>
                  </a:extLst>
                </a:gridCol>
              </a:tblGrid>
              <a:tr h="336527">
                <a:tc>
                  <a:txBody>
                    <a:bodyPr/>
                    <a:lstStyle/>
                    <a:p>
                      <a:pPr algn="ctr"/>
                      <a:r>
                        <a:rPr lang="en-US" dirty="0"/>
                        <a:t>PYTHON</a:t>
                      </a:r>
                      <a:endParaRPr lang="en-IN" dirty="0"/>
                    </a:p>
                  </a:txBody>
                  <a:tcPr/>
                </a:tc>
                <a:tc>
                  <a:txBody>
                    <a:bodyPr/>
                    <a:lstStyle/>
                    <a:p>
                      <a:pPr algn="ctr"/>
                      <a:r>
                        <a:rPr lang="en-US" dirty="0"/>
                        <a:t>RUBY</a:t>
                      </a:r>
                      <a:endParaRPr lang="en-IN" dirty="0"/>
                    </a:p>
                  </a:txBody>
                  <a:tcPr>
                    <a:solidFill>
                      <a:srgbClr val="3333CC"/>
                    </a:solidFill>
                  </a:tcPr>
                </a:tc>
                <a:extLst>
                  <a:ext uri="{0D108BD9-81ED-4DB2-BD59-A6C34878D82A}">
                    <a16:rowId xmlns:a16="http://schemas.microsoft.com/office/drawing/2014/main" val="1881091354"/>
                  </a:ext>
                </a:extLst>
              </a:tr>
              <a:tr h="514401">
                <a:tc>
                  <a:txBody>
                    <a:bodyPr/>
                    <a:lstStyle/>
                    <a:p>
                      <a:r>
                        <a:rPr lang="en-US" dirty="0"/>
                        <a:t>Python is high-level programming language.</a:t>
                      </a:r>
                      <a:endParaRPr lang="en-IN" dirty="0"/>
                    </a:p>
                  </a:txBody>
                  <a:tcPr/>
                </a:tc>
                <a:tc>
                  <a:txBody>
                    <a:bodyPr/>
                    <a:lstStyle/>
                    <a:p>
                      <a:r>
                        <a:rPr lang="en-US" dirty="0"/>
                        <a:t>Ruby is a general purpose programming language.</a:t>
                      </a:r>
                      <a:endParaRPr lang="en-IN" dirty="0"/>
                    </a:p>
                  </a:txBody>
                  <a:tcPr>
                    <a:solidFill>
                      <a:srgbClr val="8A8AE2"/>
                    </a:solidFill>
                  </a:tcPr>
                </a:tc>
                <a:extLst>
                  <a:ext uri="{0D108BD9-81ED-4DB2-BD59-A6C34878D82A}">
                    <a16:rowId xmlns:a16="http://schemas.microsoft.com/office/drawing/2014/main" val="2527617534"/>
                  </a:ext>
                </a:extLst>
              </a:tr>
              <a:tr h="336527">
                <a:tc>
                  <a:txBody>
                    <a:bodyPr/>
                    <a:lstStyle/>
                    <a:p>
                      <a:r>
                        <a:rPr lang="en-US" dirty="0"/>
                        <a:t>Not fully object oriented programming language.</a:t>
                      </a:r>
                      <a:endParaRPr lang="en-IN" dirty="0"/>
                    </a:p>
                  </a:txBody>
                  <a:tcPr/>
                </a:tc>
                <a:tc>
                  <a:txBody>
                    <a:bodyPr/>
                    <a:lstStyle/>
                    <a:p>
                      <a:r>
                        <a:rPr lang="en-US" dirty="0"/>
                        <a:t>Fully object oriented programming language.</a:t>
                      </a:r>
                      <a:endParaRPr lang="en-IN" dirty="0"/>
                    </a:p>
                  </a:txBody>
                  <a:tcPr>
                    <a:solidFill>
                      <a:srgbClr val="C2C2F0"/>
                    </a:solidFill>
                  </a:tcPr>
                </a:tc>
                <a:extLst>
                  <a:ext uri="{0D108BD9-81ED-4DB2-BD59-A6C34878D82A}">
                    <a16:rowId xmlns:a16="http://schemas.microsoft.com/office/drawing/2014/main" val="645558948"/>
                  </a:ext>
                </a:extLst>
              </a:tr>
              <a:tr h="588923">
                <a:tc>
                  <a:txBody>
                    <a:bodyPr/>
                    <a:lstStyle/>
                    <a:p>
                      <a:r>
                        <a:rPr lang="en-US" dirty="0"/>
                        <a:t>It will be present in the symbol table as long as it is in scope.</a:t>
                      </a:r>
                      <a:endParaRPr lang="en-IN" dirty="0"/>
                    </a:p>
                  </a:txBody>
                  <a:tcPr/>
                </a:tc>
                <a:tc>
                  <a:txBody>
                    <a:bodyPr/>
                    <a:lstStyle/>
                    <a:p>
                      <a:r>
                        <a:rPr lang="en-US" dirty="0"/>
                        <a:t>Once a variable is set you can’t unset it back.</a:t>
                      </a:r>
                      <a:endParaRPr lang="en-IN" dirty="0"/>
                    </a:p>
                  </a:txBody>
                  <a:tcPr>
                    <a:solidFill>
                      <a:srgbClr val="8A8AE2"/>
                    </a:solidFill>
                  </a:tcPr>
                </a:tc>
                <a:extLst>
                  <a:ext uri="{0D108BD9-81ED-4DB2-BD59-A6C34878D82A}">
                    <a16:rowId xmlns:a16="http://schemas.microsoft.com/office/drawing/2014/main" val="372658843"/>
                  </a:ext>
                </a:extLst>
              </a:tr>
              <a:tr h="514401">
                <a:tc>
                  <a:txBody>
                    <a:bodyPr/>
                    <a:lstStyle/>
                    <a:p>
                      <a:r>
                        <a:rPr lang="en-US" dirty="0"/>
                        <a:t>Support multiple inheritance. It support tuples.</a:t>
                      </a:r>
                      <a:endParaRPr lang="en-IN" dirty="0"/>
                    </a:p>
                  </a:txBody>
                  <a:tcPr/>
                </a:tc>
                <a:tc>
                  <a:txBody>
                    <a:bodyPr/>
                    <a:lstStyle/>
                    <a:p>
                      <a:r>
                        <a:rPr lang="en-US" dirty="0"/>
                        <a:t>Supports single inheritance. It doesn’t support tuples.</a:t>
                      </a:r>
                      <a:endParaRPr lang="en-IN" dirty="0"/>
                    </a:p>
                  </a:txBody>
                  <a:tcPr>
                    <a:solidFill>
                      <a:srgbClr val="C2C2F0"/>
                    </a:solidFill>
                  </a:tcPr>
                </a:tc>
                <a:extLst>
                  <a:ext uri="{0D108BD9-81ED-4DB2-BD59-A6C34878D82A}">
                    <a16:rowId xmlns:a16="http://schemas.microsoft.com/office/drawing/2014/main" val="2937554167"/>
                  </a:ext>
                </a:extLst>
              </a:tr>
            </a:tbl>
          </a:graphicData>
        </a:graphic>
      </p:graphicFrame>
      <p:graphicFrame>
        <p:nvGraphicFramePr>
          <p:cNvPr id="14" name="Table 14">
            <a:extLst>
              <a:ext uri="{FF2B5EF4-FFF2-40B4-BE49-F238E27FC236}">
                <a16:creationId xmlns:a16="http://schemas.microsoft.com/office/drawing/2014/main" id="{5EE191EE-A193-42A1-9C4C-722398EE3161}"/>
              </a:ext>
            </a:extLst>
          </p:cNvPr>
          <p:cNvGraphicFramePr>
            <a:graphicFrameLocks noGrp="1"/>
          </p:cNvGraphicFramePr>
          <p:nvPr>
            <p:extLst>
              <p:ext uri="{D42A27DB-BD31-4B8C-83A1-F6EECF244321}">
                <p14:modId xmlns:p14="http://schemas.microsoft.com/office/powerpoint/2010/main" val="2190159882"/>
              </p:ext>
            </p:extLst>
          </p:nvPr>
        </p:nvGraphicFramePr>
        <p:xfrm>
          <a:off x="450761" y="3381886"/>
          <a:ext cx="11161232" cy="1800118"/>
        </p:xfrm>
        <a:graphic>
          <a:graphicData uri="http://schemas.openxmlformats.org/drawingml/2006/table">
            <a:tbl>
              <a:tblPr firstRow="1" bandRow="1">
                <a:tableStyleId>{5C22544A-7EE6-4342-B048-85BDC9FD1C3A}</a:tableStyleId>
              </a:tblPr>
              <a:tblGrid>
                <a:gridCol w="5344732">
                  <a:extLst>
                    <a:ext uri="{9D8B030D-6E8A-4147-A177-3AD203B41FA5}">
                      <a16:colId xmlns:a16="http://schemas.microsoft.com/office/drawing/2014/main" val="2030879831"/>
                    </a:ext>
                  </a:extLst>
                </a:gridCol>
                <a:gridCol w="5816500">
                  <a:extLst>
                    <a:ext uri="{9D8B030D-6E8A-4147-A177-3AD203B41FA5}">
                      <a16:colId xmlns:a16="http://schemas.microsoft.com/office/drawing/2014/main" val="3190085560"/>
                    </a:ext>
                  </a:extLst>
                </a:gridCol>
              </a:tblGrid>
              <a:tr h="363848">
                <a:tc>
                  <a:txBody>
                    <a:bodyPr/>
                    <a:lstStyle/>
                    <a:p>
                      <a:pPr algn="ctr"/>
                      <a:r>
                        <a:rPr lang="en-US" dirty="0"/>
                        <a:t>PYTHON</a:t>
                      </a:r>
                      <a:endParaRPr lang="en-IN" dirty="0"/>
                    </a:p>
                  </a:txBody>
                  <a:tcPr/>
                </a:tc>
                <a:tc>
                  <a:txBody>
                    <a:bodyPr/>
                    <a:lstStyle/>
                    <a:p>
                      <a:pPr algn="ctr"/>
                      <a:r>
                        <a:rPr lang="en-US" dirty="0"/>
                        <a:t>PHP</a:t>
                      </a:r>
                      <a:endParaRPr lang="en-IN" dirty="0"/>
                    </a:p>
                  </a:txBody>
                  <a:tcPr>
                    <a:solidFill>
                      <a:srgbClr val="3333CC"/>
                    </a:solidFill>
                  </a:tcPr>
                </a:tc>
                <a:extLst>
                  <a:ext uri="{0D108BD9-81ED-4DB2-BD59-A6C34878D82A}">
                    <a16:rowId xmlns:a16="http://schemas.microsoft.com/office/drawing/2014/main" val="452186457"/>
                  </a:ext>
                </a:extLst>
              </a:tr>
              <a:tr h="397139">
                <a:tc>
                  <a:txBody>
                    <a:bodyPr/>
                    <a:lstStyle/>
                    <a:p>
                      <a:r>
                        <a:rPr lang="en-US" dirty="0"/>
                        <a:t>Python has a smaller number of frameworks.</a:t>
                      </a:r>
                      <a:endParaRPr lang="en-IN" dirty="0"/>
                    </a:p>
                  </a:txBody>
                  <a:tcPr/>
                </a:tc>
                <a:tc>
                  <a:txBody>
                    <a:bodyPr/>
                    <a:lstStyle/>
                    <a:p>
                      <a:r>
                        <a:rPr lang="en-US" dirty="0"/>
                        <a:t>PHP users have access to mature frameworks.</a:t>
                      </a:r>
                      <a:endParaRPr lang="en-IN" dirty="0"/>
                    </a:p>
                  </a:txBody>
                  <a:tcPr>
                    <a:solidFill>
                      <a:srgbClr val="8A8AE2"/>
                    </a:solidFill>
                  </a:tcPr>
                </a:tc>
                <a:extLst>
                  <a:ext uri="{0D108BD9-81ED-4DB2-BD59-A6C34878D82A}">
                    <a16:rowId xmlns:a16="http://schemas.microsoft.com/office/drawing/2014/main" val="973823313"/>
                  </a:ext>
                </a:extLst>
              </a:tr>
              <a:tr h="636734">
                <a:tc>
                  <a:txBody>
                    <a:bodyPr/>
                    <a:lstStyle/>
                    <a:p>
                      <a:r>
                        <a:rPr lang="en-US" dirty="0"/>
                        <a:t>Widely used in AI, data science and scientific community.</a:t>
                      </a:r>
                      <a:endParaRPr lang="en-IN" dirty="0"/>
                    </a:p>
                  </a:txBody>
                  <a:tcPr/>
                </a:tc>
                <a:tc>
                  <a:txBody>
                    <a:bodyPr/>
                    <a:lstStyle/>
                    <a:p>
                      <a:r>
                        <a:rPr lang="en-US" dirty="0"/>
                        <a:t>Language of choice for web development.</a:t>
                      </a:r>
                      <a:endParaRPr lang="en-IN" dirty="0"/>
                    </a:p>
                  </a:txBody>
                  <a:tcPr>
                    <a:solidFill>
                      <a:srgbClr val="C2C2F0"/>
                    </a:solidFill>
                  </a:tcPr>
                </a:tc>
                <a:extLst>
                  <a:ext uri="{0D108BD9-81ED-4DB2-BD59-A6C34878D82A}">
                    <a16:rowId xmlns:a16="http://schemas.microsoft.com/office/drawing/2014/main" val="2567821237"/>
                  </a:ext>
                </a:extLst>
              </a:tr>
              <a:tr h="397139">
                <a:tc>
                  <a:txBody>
                    <a:bodyPr/>
                    <a:lstStyle/>
                    <a:p>
                      <a:r>
                        <a:rPr lang="en-US" dirty="0"/>
                        <a:t>General purpose programming language.</a:t>
                      </a:r>
                      <a:endParaRPr lang="en-IN" dirty="0"/>
                    </a:p>
                  </a:txBody>
                  <a:tcPr/>
                </a:tc>
                <a:tc>
                  <a:txBody>
                    <a:bodyPr/>
                    <a:lstStyle/>
                    <a:p>
                      <a:r>
                        <a:rPr lang="en-US" dirty="0"/>
                        <a:t>Specialized for Web development programming language.</a:t>
                      </a:r>
                      <a:endParaRPr lang="en-IN" dirty="0"/>
                    </a:p>
                  </a:txBody>
                  <a:tcPr>
                    <a:solidFill>
                      <a:srgbClr val="8A8AE2"/>
                    </a:solidFill>
                  </a:tcPr>
                </a:tc>
                <a:extLst>
                  <a:ext uri="{0D108BD9-81ED-4DB2-BD59-A6C34878D82A}">
                    <a16:rowId xmlns:a16="http://schemas.microsoft.com/office/drawing/2014/main" val="2856370580"/>
                  </a:ext>
                </a:extLst>
              </a:tr>
            </a:tbl>
          </a:graphicData>
        </a:graphic>
      </p:graphicFrame>
      <p:sp>
        <p:nvSpPr>
          <p:cNvPr id="8" name="TextBox 7">
            <a:extLst>
              <a:ext uri="{FF2B5EF4-FFF2-40B4-BE49-F238E27FC236}">
                <a16:creationId xmlns:a16="http://schemas.microsoft.com/office/drawing/2014/main" id="{B7789F89-BDA5-4582-A881-0072C4C8DA2B}"/>
              </a:ext>
            </a:extLst>
          </p:cNvPr>
          <p:cNvSpPr txBox="1"/>
          <p:nvPr/>
        </p:nvSpPr>
        <p:spPr>
          <a:xfrm>
            <a:off x="346229" y="5406501"/>
            <a:ext cx="1126576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So finally decided to start learning</a:t>
            </a:r>
            <a:r>
              <a:rPr lang="en-US" b="1" dirty="0">
                <a:solidFill>
                  <a:schemeClr val="accent1"/>
                </a:solidFill>
              </a:rPr>
              <a:t> PYTHON</a:t>
            </a:r>
            <a:r>
              <a:rPr lang="en-US" dirty="0"/>
              <a:t>. </a:t>
            </a:r>
            <a:endParaRPr lang="en-IN"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9497" y="120740"/>
            <a:ext cx="220027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6646" y="2962946"/>
            <a:ext cx="208597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8333722"/>
      </p:ext>
    </p:extLst>
  </p:cSld>
  <p:clrMapOvr>
    <a:masterClrMapping/>
  </p:clrMapOvr>
  <mc:AlternateContent xmlns:mc="http://schemas.openxmlformats.org/markup-compatibility/2006" xmlns:p14="http://schemas.microsoft.com/office/powerpoint/2010/main">
    <mc:Choice Requires="p14">
      <p:transition spd="slow" advTm="10000">
        <p14:warp dir="in"/>
        <p:sndAc>
          <p:stSnd>
            <p:snd r:embed="rId2" name="click.wav"/>
          </p:stSnd>
        </p:sndAc>
      </p:transition>
    </mc:Choice>
    <mc:Fallback xmlns="">
      <p:transition spd="slow" advTm="10000">
        <p:fade/>
        <p:sndAc>
          <p:stSnd>
            <p:snd r:embed="rId5" name="click.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462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542468" y="4997003"/>
            <a:ext cx="4198512" cy="400110"/>
          </a:xfrm>
          <a:prstGeom prst="rect">
            <a:avLst/>
          </a:prstGeom>
          <a:noFill/>
        </p:spPr>
        <p:txBody>
          <a:bodyPr wrap="square" rtlCol="0">
            <a:spAutoFit/>
          </a:bodyPr>
          <a:lstStyle/>
          <a:p>
            <a:endParaRPr lang="en-IN" sz="2000" dirty="0"/>
          </a:p>
        </p:txBody>
      </p:sp>
      <p:sp>
        <p:nvSpPr>
          <p:cNvPr id="4" name="TextBox 3"/>
          <p:cNvSpPr txBox="1"/>
          <p:nvPr/>
        </p:nvSpPr>
        <p:spPr>
          <a:xfrm>
            <a:off x="6555346" y="5563674"/>
            <a:ext cx="4984123" cy="400110"/>
          </a:xfrm>
          <a:prstGeom prst="rect">
            <a:avLst/>
          </a:prstGeom>
          <a:noFill/>
        </p:spPr>
        <p:txBody>
          <a:bodyPr wrap="square" rtlCol="0">
            <a:spAutoFit/>
          </a:bodyPr>
          <a:lstStyle/>
          <a:p>
            <a:r>
              <a:rPr lang="en-IN" sz="2000" b="1" dirty="0">
                <a:solidFill>
                  <a:schemeClr val="tx2">
                    <a:lumMod val="10000"/>
                    <a:lumOff val="90000"/>
                  </a:schemeClr>
                </a:solidFill>
              </a:rPr>
              <a:t>Every  ending  is  a  new  Beginning  </a:t>
            </a:r>
            <a:r>
              <a:rPr lang="en-IN" sz="1100" b="1" dirty="0">
                <a:solidFill>
                  <a:schemeClr val="tx2">
                    <a:lumMod val="10000"/>
                    <a:lumOff val="90000"/>
                  </a:schemeClr>
                </a:solidFill>
                <a:sym typeface="Webdings"/>
              </a:rPr>
              <a:t>  </a:t>
            </a:r>
            <a:endParaRPr lang="en-IN" sz="1600" b="1" dirty="0">
              <a:solidFill>
                <a:schemeClr val="tx2">
                  <a:lumMod val="10000"/>
                  <a:lumOff val="90000"/>
                </a:schemeClr>
              </a:solidFill>
            </a:endParaRPr>
          </a:p>
        </p:txBody>
      </p:sp>
    </p:spTree>
    <p:extLst>
      <p:ext uri="{BB962C8B-B14F-4D97-AF65-F5344CB8AC3E}">
        <p14:creationId xmlns:p14="http://schemas.microsoft.com/office/powerpoint/2010/main" val="684510508"/>
      </p:ext>
    </p:extLst>
  </p:cSld>
  <p:clrMapOvr>
    <a:masterClrMapping/>
  </p:clrMapOvr>
  <mc:AlternateContent xmlns:mc="http://schemas.openxmlformats.org/markup-compatibility/2006" xmlns:p14="http://schemas.microsoft.com/office/powerpoint/2010/main">
    <mc:Choice Requires="p14">
      <p:transition spd="slow" advTm="10000">
        <p14:warp dir="in"/>
        <p:sndAc>
          <p:stSnd>
            <p:snd r:embed="rId2" name="click.wav"/>
          </p:stSnd>
        </p:sndAc>
      </p:transition>
    </mc:Choice>
    <mc:Fallback xmlns="">
      <p:transition spd="slow" advTm="10000">
        <p:fade/>
        <p:sndAc>
          <p:stSnd>
            <p:snd r:embed="rId4" name="click.wav"/>
          </p:stSnd>
        </p:sndAc>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{23FDB30C-D245-405D-8F32-C783337F84B7}tf22712842_win32</Template>
  <TotalTime>742</TotalTime>
  <Words>821</Words>
  <Application>Microsoft Office PowerPoint</Application>
  <PresentationFormat>Widescreen</PresentationFormat>
  <Paragraphs>111</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Bookman Old Style</vt:lpstr>
      <vt:lpstr>Calibri</vt:lpstr>
      <vt:lpstr>Franklin Gothic Book</vt:lpstr>
      <vt:lpstr>Times New Roman</vt:lpstr>
      <vt:lpstr>Webdings</vt:lpstr>
      <vt:lpstr>Wingdings</vt:lpstr>
      <vt:lpstr>1_RetrospectVTI</vt:lpstr>
      <vt:lpstr>Programming languages </vt:lpstr>
      <vt:lpstr>Factors to Consider When Choosing Which Language to Learn</vt:lpstr>
      <vt:lpstr>Factors to Consider When Choosing Which Language to Learn</vt:lpstr>
      <vt:lpstr>WHY PYTHON?</vt:lpstr>
      <vt:lpstr> WHAT CAN PYTHON DO?</vt:lpstr>
      <vt:lpstr>Why PYTHON?</vt:lpstr>
      <vt:lpstr>Why PYTHON?</vt:lpstr>
      <vt:lpstr>Why PYTHON?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languages</dc:title>
  <dc:creator>MEENAKSHI</dc:creator>
  <cp:lastModifiedBy>MEENAKSHI</cp:lastModifiedBy>
  <cp:revision>63</cp:revision>
  <dcterms:created xsi:type="dcterms:W3CDTF">2021-05-24T12:46:00Z</dcterms:created>
  <dcterms:modified xsi:type="dcterms:W3CDTF">2021-05-31T06:08:12Z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