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261" r:id="rId4"/>
    <p:sldId id="268" r:id="rId5"/>
    <p:sldId id="270" r:id="rId6"/>
    <p:sldId id="269" r:id="rId7"/>
    <p:sldId id="282" r:id="rId8"/>
    <p:sldId id="272" r:id="rId9"/>
    <p:sldId id="273" r:id="rId10"/>
    <p:sldId id="283" r:id="rId11"/>
    <p:sldId id="284" r:id="rId12"/>
    <p:sldId id="285" r:id="rId13"/>
    <p:sldId id="286" r:id="rId14"/>
    <p:sldId id="287" r:id="rId15"/>
    <p:sldId id="288" r:id="rId16"/>
    <p:sldId id="280" r:id="rId17"/>
    <p:sldId id="275" r:id="rId18"/>
    <p:sldId id="277" r:id="rId19"/>
    <p:sldId id="278" r:id="rId20"/>
    <p:sldId id="291" r:id="rId21"/>
    <p:sldId id="292" r:id="rId22"/>
    <p:sldId id="266" r:id="rId23"/>
    <p:sldId id="265" r:id="rId24"/>
    <p:sldId id="267" r:id="rId25"/>
    <p:sldId id="262" r:id="rId26"/>
    <p:sldId id="289" r:id="rId27"/>
    <p:sldId id="290"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95" d="100"/>
          <a:sy n="95" d="100"/>
        </p:scale>
        <p:origin x="2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6/29/2019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095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6/29/2019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957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6/29/2019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462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6/29/2019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486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6/29/2019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21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6/29/2019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624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6/29/2019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093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6/29/2019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87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6/29/2019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98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6/29/2019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182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6/29/2019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283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6/29/2019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1425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84CF176-5285-4F57-A3FF-F97742FC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7E46A-F172-448E-AB5C-468AAEC6F597}"/>
              </a:ext>
            </a:extLst>
          </p:cNvPr>
          <p:cNvSpPr>
            <a:spLocks noGrp="1"/>
          </p:cNvSpPr>
          <p:nvPr>
            <p:ph type="ctrTitle"/>
          </p:nvPr>
        </p:nvSpPr>
        <p:spPr>
          <a:xfrm>
            <a:off x="6730000" y="639098"/>
            <a:ext cx="4813072" cy="3494790"/>
          </a:xfrm>
        </p:spPr>
        <p:txBody>
          <a:bodyPr>
            <a:normAutofit/>
          </a:bodyPr>
          <a:lstStyle/>
          <a:p>
            <a:br>
              <a:rPr lang="en-IN" sz="6200" dirty="0"/>
            </a:br>
            <a:r>
              <a:rPr lang="en-IN" sz="6200" b="1" dirty="0">
                <a:latin typeface="Calibri" panose="020F0502020204030204" pitchFamily="34" charset="0"/>
                <a:cs typeface="Calibri" panose="020F0502020204030204" pitchFamily="34" charset="0"/>
              </a:rPr>
              <a:t>Predictive Analytics for Retail Banking</a:t>
            </a:r>
            <a:endParaRPr lang="en-IN" sz="6200" dirty="0"/>
          </a:p>
        </p:txBody>
      </p:sp>
      <p:cxnSp>
        <p:nvCxnSpPr>
          <p:cNvPr id="73" name="Straight Connector 72">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643D54E-3783-4880-A37B-C51FBC393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bank png">
            <a:extLst>
              <a:ext uri="{FF2B5EF4-FFF2-40B4-BE49-F238E27FC236}">
                <a16:creationId xmlns:a16="http://schemas.microsoft.com/office/drawing/2014/main" id="{7ECEE0FE-04B4-4A0A-B091-B3597808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932090"/>
            <a:ext cx="6924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62740-EE6C-447C-BDD0-CDC34DA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73" y="590587"/>
            <a:ext cx="9385427" cy="5409159"/>
          </a:xfrm>
          <a:prstGeom prst="rect">
            <a:avLst/>
          </a:prstGeom>
        </p:spPr>
      </p:pic>
    </p:spTree>
    <p:extLst>
      <p:ext uri="{BB962C8B-B14F-4D97-AF65-F5344CB8AC3E}">
        <p14:creationId xmlns:p14="http://schemas.microsoft.com/office/powerpoint/2010/main" val="46370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8E8B8-ED16-43A3-8E86-E16F32543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79" y="745958"/>
            <a:ext cx="8288071" cy="5030002"/>
          </a:xfrm>
          <a:prstGeom prst="rect">
            <a:avLst/>
          </a:prstGeom>
        </p:spPr>
      </p:pic>
    </p:spTree>
    <p:extLst>
      <p:ext uri="{BB962C8B-B14F-4D97-AF65-F5344CB8AC3E}">
        <p14:creationId xmlns:p14="http://schemas.microsoft.com/office/powerpoint/2010/main" val="267384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E481C-7C78-488C-8649-5240DA556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63" y="704750"/>
            <a:ext cx="8498907" cy="5105901"/>
          </a:xfrm>
          <a:prstGeom prst="rect">
            <a:avLst/>
          </a:prstGeom>
        </p:spPr>
      </p:pic>
      <p:sp>
        <p:nvSpPr>
          <p:cNvPr id="2" name="TextBox 1">
            <a:extLst>
              <a:ext uri="{FF2B5EF4-FFF2-40B4-BE49-F238E27FC236}">
                <a16:creationId xmlns:a16="http://schemas.microsoft.com/office/drawing/2014/main" id="{DE96CA7C-5EAD-4DA3-A321-DDFE860EEC86}"/>
              </a:ext>
            </a:extLst>
          </p:cNvPr>
          <p:cNvSpPr txBox="1"/>
          <p:nvPr/>
        </p:nvSpPr>
        <p:spPr>
          <a:xfrm>
            <a:off x="7459579" y="1684421"/>
            <a:ext cx="1163053" cy="738664"/>
          </a:xfrm>
          <a:prstGeom prst="rect">
            <a:avLst/>
          </a:prstGeom>
          <a:noFill/>
        </p:spPr>
        <p:txBody>
          <a:bodyPr wrap="square" rtlCol="0">
            <a:spAutoFit/>
          </a:bodyPr>
          <a:lstStyle/>
          <a:p>
            <a:r>
              <a:rPr lang="en-IN" sz="1400" dirty="0"/>
              <a:t>0</a:t>
            </a:r>
            <a:r>
              <a:rPr lang="en-IN" sz="1400" dirty="0">
                <a:sym typeface="Wingdings" panose="05000000000000000000" pitchFamily="2" charset="2"/>
              </a:rPr>
              <a:t>divorced</a:t>
            </a:r>
          </a:p>
          <a:p>
            <a:r>
              <a:rPr lang="en-IN" sz="1400" dirty="0">
                <a:sym typeface="Wingdings" panose="05000000000000000000" pitchFamily="2" charset="2"/>
              </a:rPr>
              <a:t>1married</a:t>
            </a:r>
          </a:p>
          <a:p>
            <a:r>
              <a:rPr lang="en-IN" sz="1400" dirty="0">
                <a:sym typeface="Wingdings" panose="05000000000000000000" pitchFamily="2" charset="2"/>
              </a:rPr>
              <a:t>2single</a:t>
            </a:r>
            <a:endParaRPr lang="en-IN" sz="1400" dirty="0"/>
          </a:p>
        </p:txBody>
      </p:sp>
    </p:spTree>
    <p:extLst>
      <p:ext uri="{BB962C8B-B14F-4D97-AF65-F5344CB8AC3E}">
        <p14:creationId xmlns:p14="http://schemas.microsoft.com/office/powerpoint/2010/main" val="311370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CEAE1-81A1-497D-87FE-892F468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59180"/>
            <a:ext cx="10934700" cy="4739640"/>
          </a:xfrm>
          <a:prstGeom prst="rect">
            <a:avLst/>
          </a:prstGeom>
        </p:spPr>
      </p:pic>
    </p:spTree>
    <p:extLst>
      <p:ext uri="{BB962C8B-B14F-4D97-AF65-F5344CB8AC3E}">
        <p14:creationId xmlns:p14="http://schemas.microsoft.com/office/powerpoint/2010/main" val="384344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72D0A-22BF-4400-A4DE-6EA89EB8A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70" y="1059180"/>
            <a:ext cx="7871460" cy="4739640"/>
          </a:xfrm>
          <a:prstGeom prst="rect">
            <a:avLst/>
          </a:prstGeom>
        </p:spPr>
      </p:pic>
    </p:spTree>
    <p:extLst>
      <p:ext uri="{BB962C8B-B14F-4D97-AF65-F5344CB8AC3E}">
        <p14:creationId xmlns:p14="http://schemas.microsoft.com/office/powerpoint/2010/main" val="110607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2F3D6-94BB-4BFB-B329-3BEA477E5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47" y="641684"/>
            <a:ext cx="8495853" cy="5179996"/>
          </a:xfrm>
          <a:prstGeom prst="rect">
            <a:avLst/>
          </a:prstGeom>
        </p:spPr>
      </p:pic>
    </p:spTree>
    <p:extLst>
      <p:ext uri="{BB962C8B-B14F-4D97-AF65-F5344CB8AC3E}">
        <p14:creationId xmlns:p14="http://schemas.microsoft.com/office/powerpoint/2010/main" val="203569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613BF-97FB-4D1B-9AAD-B64E53D36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1" y="319237"/>
            <a:ext cx="5182830" cy="3549453"/>
          </a:xfrm>
          <a:prstGeom prst="rect">
            <a:avLst/>
          </a:prstGeom>
        </p:spPr>
      </p:pic>
      <p:pic>
        <p:nvPicPr>
          <p:cNvPr id="7" name="Picture 6">
            <a:extLst>
              <a:ext uri="{FF2B5EF4-FFF2-40B4-BE49-F238E27FC236}">
                <a16:creationId xmlns:a16="http://schemas.microsoft.com/office/drawing/2014/main" id="{7E132B44-658A-4698-8260-7E6159044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88" y="2420216"/>
            <a:ext cx="5776521" cy="3956521"/>
          </a:xfrm>
          <a:prstGeom prst="rect">
            <a:avLst/>
          </a:prstGeom>
        </p:spPr>
      </p:pic>
    </p:spTree>
    <p:extLst>
      <p:ext uri="{BB962C8B-B14F-4D97-AF65-F5344CB8AC3E}">
        <p14:creationId xmlns:p14="http://schemas.microsoft.com/office/powerpoint/2010/main" val="56226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415-ABE6-4907-86F6-3AE5A49312F4}"/>
              </a:ext>
            </a:extLst>
          </p:cNvPr>
          <p:cNvSpPr>
            <a:spLocks noGrp="1"/>
          </p:cNvSpPr>
          <p:nvPr>
            <p:ph type="title"/>
          </p:nvPr>
        </p:nvSpPr>
        <p:spPr/>
        <p:txBody>
          <a:bodyPr/>
          <a:lstStyle/>
          <a:p>
            <a:r>
              <a:rPr lang="en-IN" dirty="0"/>
              <a:t>Model Selection</a:t>
            </a:r>
          </a:p>
        </p:txBody>
      </p:sp>
    </p:spTree>
    <p:extLst>
      <p:ext uri="{BB962C8B-B14F-4D97-AF65-F5344CB8AC3E}">
        <p14:creationId xmlns:p14="http://schemas.microsoft.com/office/powerpoint/2010/main" val="211455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42BE-7317-4E72-A476-3B82EAB87E2E}"/>
              </a:ext>
            </a:extLst>
          </p:cNvPr>
          <p:cNvSpPr>
            <a:spLocks noGrp="1"/>
          </p:cNvSpPr>
          <p:nvPr>
            <p:ph type="title"/>
          </p:nvPr>
        </p:nvSpPr>
        <p:spPr/>
        <p:txBody>
          <a:bodyPr/>
          <a:lstStyle/>
          <a:p>
            <a:r>
              <a:rPr lang="en-IN" dirty="0"/>
              <a:t>Why Min Max Scaler?</a:t>
            </a:r>
          </a:p>
        </p:txBody>
      </p:sp>
      <p:sp>
        <p:nvSpPr>
          <p:cNvPr id="3" name="Content Placeholder 2">
            <a:extLst>
              <a:ext uri="{FF2B5EF4-FFF2-40B4-BE49-F238E27FC236}">
                <a16:creationId xmlns:a16="http://schemas.microsoft.com/office/drawing/2014/main" id="{20CE41C4-49F9-4672-AECF-E16A269072A0}"/>
              </a:ext>
            </a:extLst>
          </p:cNvPr>
          <p:cNvSpPr>
            <a:spLocks noGrp="1"/>
          </p:cNvSpPr>
          <p:nvPr>
            <p:ph idx="1"/>
          </p:nvPr>
        </p:nvSpPr>
        <p:spPr>
          <a:xfrm>
            <a:off x="1097280" y="2343092"/>
            <a:ext cx="5164183" cy="2908178"/>
          </a:xfrm>
        </p:spPr>
        <p:txBody>
          <a:bodyPr>
            <a:normAutofit/>
          </a:bodyPr>
          <a:lstStyle/>
          <a:p>
            <a:r>
              <a:rPr lang="en-IN" sz="3200" dirty="0"/>
              <a:t>Since the output variable is in 0’s and 1’s form, We need to scale down our feature variables to the range of 0 and 1</a:t>
            </a:r>
          </a:p>
        </p:txBody>
      </p:sp>
      <p:pic>
        <p:nvPicPr>
          <p:cNvPr id="4098" name="Picture 2" descr="Image result for min max">
            <a:extLst>
              <a:ext uri="{FF2B5EF4-FFF2-40B4-BE49-F238E27FC236}">
                <a16:creationId xmlns:a16="http://schemas.microsoft.com/office/drawing/2014/main" id="{F7B1BF87-46D3-4225-85BD-36BBE1578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369" b="-640"/>
          <a:stretch/>
        </p:blipFill>
        <p:spPr bwMode="auto">
          <a:xfrm>
            <a:off x="6733315" y="2629988"/>
            <a:ext cx="5004000" cy="28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4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C1CD-7B2F-4C3A-87F2-52990841C21A}"/>
              </a:ext>
            </a:extLst>
          </p:cNvPr>
          <p:cNvSpPr>
            <a:spLocks noGrp="1"/>
          </p:cNvSpPr>
          <p:nvPr>
            <p:ph type="title"/>
          </p:nvPr>
        </p:nvSpPr>
        <p:spPr/>
        <p:txBody>
          <a:bodyPr/>
          <a:lstStyle/>
          <a:p>
            <a:r>
              <a:rPr lang="en-IN" dirty="0"/>
              <a:t>TEST SIZE </a:t>
            </a:r>
          </a:p>
        </p:txBody>
      </p:sp>
      <p:sp>
        <p:nvSpPr>
          <p:cNvPr id="4" name="Rectangle 3">
            <a:extLst>
              <a:ext uri="{FF2B5EF4-FFF2-40B4-BE49-F238E27FC236}">
                <a16:creationId xmlns:a16="http://schemas.microsoft.com/office/drawing/2014/main" id="{C5300943-3F85-4B36-905B-836E30E63992}"/>
              </a:ext>
            </a:extLst>
          </p:cNvPr>
          <p:cNvSpPr/>
          <p:nvPr/>
        </p:nvSpPr>
        <p:spPr>
          <a:xfrm>
            <a:off x="3448594" y="2886613"/>
            <a:ext cx="4615543" cy="1569660"/>
          </a:xfrm>
          <a:prstGeom prst="rect">
            <a:avLst/>
          </a:prstGeom>
          <a:noFill/>
        </p:spPr>
        <p:txBody>
          <a:bodyPr wrap="squar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80-20</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50EFE7E3-118C-4CE4-9570-EC8007D83AE1}"/>
              </a:ext>
            </a:extLst>
          </p:cNvPr>
          <p:cNvSpPr txBox="1"/>
          <p:nvPr/>
        </p:nvSpPr>
        <p:spPr>
          <a:xfrm>
            <a:off x="7066626" y="4086941"/>
            <a:ext cx="4907660" cy="369332"/>
          </a:xfrm>
          <a:prstGeom prst="rect">
            <a:avLst/>
          </a:prstGeom>
          <a:noFill/>
        </p:spPr>
        <p:txBody>
          <a:bodyPr wrap="square" rtlCol="0">
            <a:spAutoFit/>
          </a:bodyPr>
          <a:lstStyle/>
          <a:p>
            <a:r>
              <a:rPr lang="en-IN" dirty="0"/>
              <a:t>*Recommended for banking sector</a:t>
            </a:r>
          </a:p>
        </p:txBody>
      </p:sp>
    </p:spTree>
    <p:extLst>
      <p:ext uri="{BB962C8B-B14F-4D97-AF65-F5344CB8AC3E}">
        <p14:creationId xmlns:p14="http://schemas.microsoft.com/office/powerpoint/2010/main" val="88889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C8F6-461B-4AF5-9E52-E8F3A0550FF9}"/>
              </a:ext>
            </a:extLst>
          </p:cNvPr>
          <p:cNvSpPr>
            <a:spLocks noGrp="1"/>
          </p:cNvSpPr>
          <p:nvPr>
            <p:ph type="title"/>
          </p:nvPr>
        </p:nvSpPr>
        <p:spPr/>
        <p:txBody>
          <a:bodyPr/>
          <a:lstStyle/>
          <a:p>
            <a:r>
              <a:rPr lang="en-IN" dirty="0"/>
              <a:t>RETAIL BANKING ??!</a:t>
            </a:r>
          </a:p>
        </p:txBody>
      </p:sp>
      <p:sp>
        <p:nvSpPr>
          <p:cNvPr id="7" name="Content Placeholder 6">
            <a:extLst>
              <a:ext uri="{FF2B5EF4-FFF2-40B4-BE49-F238E27FC236}">
                <a16:creationId xmlns:a16="http://schemas.microsoft.com/office/drawing/2014/main" id="{DAAADE2E-C6A0-4783-835E-36CC060C84EA}"/>
              </a:ext>
            </a:extLst>
          </p:cNvPr>
          <p:cNvSpPr>
            <a:spLocks noGrp="1"/>
          </p:cNvSpPr>
          <p:nvPr>
            <p:ph idx="1"/>
          </p:nvPr>
        </p:nvSpPr>
        <p:spPr/>
        <p:txBody>
          <a:bodyPr/>
          <a:lstStyle/>
          <a:p>
            <a:pPr>
              <a:buFont typeface="Arial" panose="020B0604020202020204" pitchFamily="34" charset="0"/>
              <a:buChar char="•"/>
            </a:pPr>
            <a:r>
              <a:rPr lang="en-IN" dirty="0"/>
              <a:t> Typical mass-market banking in which individual customers use local branches of larger commercial banks. Services offered include savings and checking accounts, mortgages, personal loans, debit/credit cards. The focus is on the customer.</a:t>
            </a:r>
          </a:p>
          <a:p>
            <a:pPr>
              <a:buFont typeface="Arial" panose="020B0604020202020204" pitchFamily="34" charset="0"/>
              <a:buChar char="•"/>
            </a:pPr>
            <a:r>
              <a:rPr lang="en-IN" dirty="0"/>
              <a:t> The main challenges this sector are : </a:t>
            </a:r>
          </a:p>
          <a:p>
            <a:pPr lvl="1">
              <a:buFont typeface="Arial" panose="020B0604020202020204" pitchFamily="34" charset="0"/>
              <a:buChar char="•"/>
            </a:pPr>
            <a:r>
              <a:rPr lang="en-IN" dirty="0"/>
              <a:t>What is the suitable product to recommend to a customer?</a:t>
            </a:r>
          </a:p>
          <a:p>
            <a:pPr lvl="1">
              <a:buFont typeface="Arial" panose="020B0604020202020204" pitchFamily="34" charset="0"/>
              <a:buChar char="•"/>
            </a:pPr>
            <a:r>
              <a:rPr lang="en-IN" dirty="0"/>
              <a:t>What is the best time to market the product?</a:t>
            </a:r>
          </a:p>
          <a:p>
            <a:pPr lvl="1">
              <a:buFont typeface="Arial" panose="020B0604020202020204" pitchFamily="34" charset="0"/>
              <a:buChar char="•"/>
            </a:pPr>
            <a:r>
              <a:rPr lang="en-IN" dirty="0"/>
              <a:t>Which is the most effective channel to contact a customer?</a:t>
            </a:r>
          </a:p>
          <a:p>
            <a:pPr>
              <a:buFont typeface="Arial" panose="020B0604020202020204" pitchFamily="34" charset="0"/>
              <a:buChar char="•"/>
            </a:pPr>
            <a:r>
              <a:rPr lang="en-IN" dirty="0"/>
              <a:t>                             </a:t>
            </a:r>
          </a:p>
        </p:txBody>
      </p:sp>
    </p:spTree>
    <p:extLst>
      <p:ext uri="{BB962C8B-B14F-4D97-AF65-F5344CB8AC3E}">
        <p14:creationId xmlns:p14="http://schemas.microsoft.com/office/powerpoint/2010/main" val="38007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8A0-2C5E-45B6-9CD1-6C162E03E621}"/>
              </a:ext>
            </a:extLst>
          </p:cNvPr>
          <p:cNvSpPr>
            <a:spLocks noGrp="1"/>
          </p:cNvSpPr>
          <p:nvPr>
            <p:ph type="title"/>
          </p:nvPr>
        </p:nvSpPr>
        <p:spPr/>
        <p:txBody>
          <a:bodyPr/>
          <a:lstStyle/>
          <a:p>
            <a:r>
              <a:rPr lang="en-IN" dirty="0"/>
              <a:t>Accuracies compared … </a:t>
            </a:r>
          </a:p>
        </p:txBody>
      </p:sp>
      <p:sp>
        <p:nvSpPr>
          <p:cNvPr id="3" name="TextBox 2">
            <a:extLst>
              <a:ext uri="{FF2B5EF4-FFF2-40B4-BE49-F238E27FC236}">
                <a16:creationId xmlns:a16="http://schemas.microsoft.com/office/drawing/2014/main" id="{D3E15173-5496-4282-A9AA-2CFE591A9B72}"/>
              </a:ext>
            </a:extLst>
          </p:cNvPr>
          <p:cNvSpPr txBox="1"/>
          <p:nvPr/>
        </p:nvSpPr>
        <p:spPr>
          <a:xfrm>
            <a:off x="1251284" y="2430379"/>
            <a:ext cx="6200274" cy="1477328"/>
          </a:xfrm>
          <a:prstGeom prst="rect">
            <a:avLst/>
          </a:prstGeom>
          <a:noFill/>
        </p:spPr>
        <p:txBody>
          <a:bodyPr wrap="square" rtlCol="0">
            <a:spAutoFit/>
          </a:bodyPr>
          <a:lstStyle/>
          <a:p>
            <a:r>
              <a:rPr lang="en-IN" dirty="0"/>
              <a:t>K-nearest Neighbour: 75.3%</a:t>
            </a:r>
          </a:p>
          <a:p>
            <a:r>
              <a:rPr lang="en-IN" dirty="0"/>
              <a:t>Logistic Regression:80.9%</a:t>
            </a:r>
          </a:p>
          <a:p>
            <a:r>
              <a:rPr lang="en-IN" dirty="0"/>
              <a:t>Decision Tree:78.2%</a:t>
            </a:r>
          </a:p>
          <a:p>
            <a:r>
              <a:rPr lang="en-IN" dirty="0"/>
              <a:t>Random Forest Classifier: 78.0%</a:t>
            </a:r>
          </a:p>
          <a:p>
            <a:r>
              <a:rPr lang="en-IN" dirty="0"/>
              <a:t>Support vector Machine:53%</a:t>
            </a:r>
          </a:p>
        </p:txBody>
      </p:sp>
    </p:spTree>
    <p:extLst>
      <p:ext uri="{BB962C8B-B14F-4D97-AF65-F5344CB8AC3E}">
        <p14:creationId xmlns:p14="http://schemas.microsoft.com/office/powerpoint/2010/main" val="139743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1BDC-454F-4B00-8B9A-69FB8662ABA0}"/>
              </a:ext>
            </a:extLst>
          </p:cNvPr>
          <p:cNvSpPr>
            <a:spLocks noGrp="1"/>
          </p:cNvSpPr>
          <p:nvPr>
            <p:ph type="title"/>
          </p:nvPr>
        </p:nvSpPr>
        <p:spPr/>
        <p:txBody>
          <a:bodyPr/>
          <a:lstStyle/>
          <a:p>
            <a:r>
              <a:rPr lang="en-IN" dirty="0"/>
              <a:t>Confusion Matrices..</a:t>
            </a:r>
          </a:p>
        </p:txBody>
      </p:sp>
      <p:pic>
        <p:nvPicPr>
          <p:cNvPr id="3" name="Picture 2">
            <a:extLst>
              <a:ext uri="{FF2B5EF4-FFF2-40B4-BE49-F238E27FC236}">
                <a16:creationId xmlns:a16="http://schemas.microsoft.com/office/drawing/2014/main" id="{94830DF1-BCEA-4ADC-9533-6AE02957E512}"/>
              </a:ext>
            </a:extLst>
          </p:cNvPr>
          <p:cNvPicPr>
            <a:picLocks noChangeAspect="1"/>
          </p:cNvPicPr>
          <p:nvPr/>
        </p:nvPicPr>
        <p:blipFill>
          <a:blip r:embed="rId2"/>
          <a:stretch>
            <a:fillRect/>
          </a:stretch>
        </p:blipFill>
        <p:spPr>
          <a:xfrm>
            <a:off x="1228725" y="2695575"/>
            <a:ext cx="1504950" cy="733425"/>
          </a:xfrm>
          <a:prstGeom prst="rect">
            <a:avLst/>
          </a:prstGeom>
        </p:spPr>
      </p:pic>
      <p:pic>
        <p:nvPicPr>
          <p:cNvPr id="4" name="Picture 3">
            <a:extLst>
              <a:ext uri="{FF2B5EF4-FFF2-40B4-BE49-F238E27FC236}">
                <a16:creationId xmlns:a16="http://schemas.microsoft.com/office/drawing/2014/main" id="{4B515794-D42C-4A1F-98A1-A5D57602B8F7}"/>
              </a:ext>
            </a:extLst>
          </p:cNvPr>
          <p:cNvPicPr>
            <a:picLocks noChangeAspect="1"/>
          </p:cNvPicPr>
          <p:nvPr/>
        </p:nvPicPr>
        <p:blipFill>
          <a:blip r:embed="rId3"/>
          <a:stretch>
            <a:fillRect/>
          </a:stretch>
        </p:blipFill>
        <p:spPr>
          <a:xfrm>
            <a:off x="3304924" y="2786313"/>
            <a:ext cx="1571625" cy="723900"/>
          </a:xfrm>
          <a:prstGeom prst="rect">
            <a:avLst/>
          </a:prstGeom>
        </p:spPr>
      </p:pic>
      <p:pic>
        <p:nvPicPr>
          <p:cNvPr id="5" name="Picture 4">
            <a:extLst>
              <a:ext uri="{FF2B5EF4-FFF2-40B4-BE49-F238E27FC236}">
                <a16:creationId xmlns:a16="http://schemas.microsoft.com/office/drawing/2014/main" id="{8B060CC2-B9EB-4E2D-9FF0-B8A82196B1F4}"/>
              </a:ext>
            </a:extLst>
          </p:cNvPr>
          <p:cNvPicPr>
            <a:picLocks noChangeAspect="1"/>
          </p:cNvPicPr>
          <p:nvPr/>
        </p:nvPicPr>
        <p:blipFill rotWithShape="1">
          <a:blip r:embed="rId4"/>
          <a:srcRect b="12254"/>
          <a:stretch/>
        </p:blipFill>
        <p:spPr>
          <a:xfrm>
            <a:off x="5012055" y="2576512"/>
            <a:ext cx="2228850" cy="852488"/>
          </a:xfrm>
          <a:prstGeom prst="rect">
            <a:avLst/>
          </a:prstGeom>
        </p:spPr>
      </p:pic>
      <p:pic>
        <p:nvPicPr>
          <p:cNvPr id="6" name="Picture 5">
            <a:extLst>
              <a:ext uri="{FF2B5EF4-FFF2-40B4-BE49-F238E27FC236}">
                <a16:creationId xmlns:a16="http://schemas.microsoft.com/office/drawing/2014/main" id="{957B710D-2CD3-4859-96FA-8FF7ED28F868}"/>
              </a:ext>
            </a:extLst>
          </p:cNvPr>
          <p:cNvPicPr>
            <a:picLocks noChangeAspect="1"/>
          </p:cNvPicPr>
          <p:nvPr/>
        </p:nvPicPr>
        <p:blipFill>
          <a:blip r:embed="rId5"/>
          <a:stretch>
            <a:fillRect/>
          </a:stretch>
        </p:blipFill>
        <p:spPr>
          <a:xfrm>
            <a:off x="7086600" y="2708609"/>
            <a:ext cx="1676400" cy="771525"/>
          </a:xfrm>
          <a:prstGeom prst="rect">
            <a:avLst/>
          </a:prstGeom>
        </p:spPr>
      </p:pic>
      <p:pic>
        <p:nvPicPr>
          <p:cNvPr id="7" name="Picture 6">
            <a:extLst>
              <a:ext uri="{FF2B5EF4-FFF2-40B4-BE49-F238E27FC236}">
                <a16:creationId xmlns:a16="http://schemas.microsoft.com/office/drawing/2014/main" id="{A181C84B-D6AD-49E0-A575-7B6570F8F682}"/>
              </a:ext>
            </a:extLst>
          </p:cNvPr>
          <p:cNvPicPr>
            <a:picLocks noChangeAspect="1"/>
          </p:cNvPicPr>
          <p:nvPr/>
        </p:nvPicPr>
        <p:blipFill>
          <a:blip r:embed="rId6"/>
          <a:stretch>
            <a:fillRect/>
          </a:stretch>
        </p:blipFill>
        <p:spPr>
          <a:xfrm>
            <a:off x="9079230" y="2695575"/>
            <a:ext cx="2076450" cy="866775"/>
          </a:xfrm>
          <a:prstGeom prst="rect">
            <a:avLst/>
          </a:prstGeom>
        </p:spPr>
      </p:pic>
      <p:sp>
        <p:nvSpPr>
          <p:cNvPr id="8" name="TextBox 7">
            <a:extLst>
              <a:ext uri="{FF2B5EF4-FFF2-40B4-BE49-F238E27FC236}">
                <a16:creationId xmlns:a16="http://schemas.microsoft.com/office/drawing/2014/main" id="{457FA2BA-3CAF-4088-A701-B6FA5F447B7B}"/>
              </a:ext>
            </a:extLst>
          </p:cNvPr>
          <p:cNvSpPr txBox="1"/>
          <p:nvPr/>
        </p:nvSpPr>
        <p:spPr>
          <a:xfrm>
            <a:off x="1097280" y="3649579"/>
            <a:ext cx="1504950" cy="369332"/>
          </a:xfrm>
          <a:prstGeom prst="rect">
            <a:avLst/>
          </a:prstGeom>
          <a:noFill/>
        </p:spPr>
        <p:txBody>
          <a:bodyPr wrap="square" rtlCol="0">
            <a:spAutoFit/>
          </a:bodyPr>
          <a:lstStyle/>
          <a:p>
            <a:r>
              <a:rPr lang="en-IN" dirty="0"/>
              <a:t>KNN</a:t>
            </a:r>
          </a:p>
        </p:txBody>
      </p:sp>
      <p:sp>
        <p:nvSpPr>
          <p:cNvPr id="9" name="TextBox 8">
            <a:extLst>
              <a:ext uri="{FF2B5EF4-FFF2-40B4-BE49-F238E27FC236}">
                <a16:creationId xmlns:a16="http://schemas.microsoft.com/office/drawing/2014/main" id="{6507B241-3D5D-4AFD-A0F3-587113AEE638}"/>
              </a:ext>
            </a:extLst>
          </p:cNvPr>
          <p:cNvSpPr txBox="1"/>
          <p:nvPr/>
        </p:nvSpPr>
        <p:spPr>
          <a:xfrm>
            <a:off x="2772075" y="3649579"/>
            <a:ext cx="2085474" cy="369332"/>
          </a:xfrm>
          <a:prstGeom prst="rect">
            <a:avLst/>
          </a:prstGeom>
          <a:noFill/>
        </p:spPr>
        <p:txBody>
          <a:bodyPr wrap="square" rtlCol="0">
            <a:spAutoFit/>
          </a:bodyPr>
          <a:lstStyle/>
          <a:p>
            <a:r>
              <a:rPr lang="en-IN" dirty="0">
                <a:solidFill>
                  <a:srgbClr val="FF0000"/>
                </a:solidFill>
              </a:rPr>
              <a:t>Logistic Regression</a:t>
            </a:r>
          </a:p>
        </p:txBody>
      </p:sp>
      <p:sp>
        <p:nvSpPr>
          <p:cNvPr id="10" name="TextBox 9">
            <a:extLst>
              <a:ext uri="{FF2B5EF4-FFF2-40B4-BE49-F238E27FC236}">
                <a16:creationId xmlns:a16="http://schemas.microsoft.com/office/drawing/2014/main" id="{097EEF19-6384-4015-8BC6-012A487F2346}"/>
              </a:ext>
            </a:extLst>
          </p:cNvPr>
          <p:cNvSpPr txBox="1"/>
          <p:nvPr/>
        </p:nvSpPr>
        <p:spPr>
          <a:xfrm>
            <a:off x="5380522" y="3649579"/>
            <a:ext cx="1491916" cy="369332"/>
          </a:xfrm>
          <a:prstGeom prst="rect">
            <a:avLst/>
          </a:prstGeom>
          <a:noFill/>
        </p:spPr>
        <p:txBody>
          <a:bodyPr wrap="square" rtlCol="0">
            <a:spAutoFit/>
          </a:bodyPr>
          <a:lstStyle/>
          <a:p>
            <a:r>
              <a:rPr lang="en-IN" dirty="0"/>
              <a:t>Decision Tree</a:t>
            </a:r>
          </a:p>
        </p:txBody>
      </p:sp>
      <p:sp>
        <p:nvSpPr>
          <p:cNvPr id="11" name="TextBox 10">
            <a:extLst>
              <a:ext uri="{FF2B5EF4-FFF2-40B4-BE49-F238E27FC236}">
                <a16:creationId xmlns:a16="http://schemas.microsoft.com/office/drawing/2014/main" id="{CD0DEDDD-EE02-41FD-BF8E-68BC5F5E4BFE}"/>
              </a:ext>
            </a:extLst>
          </p:cNvPr>
          <p:cNvSpPr txBox="1"/>
          <p:nvPr/>
        </p:nvSpPr>
        <p:spPr>
          <a:xfrm>
            <a:off x="7395411" y="3649579"/>
            <a:ext cx="1764631" cy="369332"/>
          </a:xfrm>
          <a:prstGeom prst="rect">
            <a:avLst/>
          </a:prstGeom>
          <a:noFill/>
        </p:spPr>
        <p:txBody>
          <a:bodyPr wrap="square" rtlCol="0">
            <a:spAutoFit/>
          </a:bodyPr>
          <a:lstStyle/>
          <a:p>
            <a:r>
              <a:rPr lang="en-IN" dirty="0"/>
              <a:t>Random Forest</a:t>
            </a:r>
          </a:p>
        </p:txBody>
      </p:sp>
      <p:sp>
        <p:nvSpPr>
          <p:cNvPr id="12" name="TextBox 11">
            <a:extLst>
              <a:ext uri="{FF2B5EF4-FFF2-40B4-BE49-F238E27FC236}">
                <a16:creationId xmlns:a16="http://schemas.microsoft.com/office/drawing/2014/main" id="{2A7BFB3B-7DCE-44F2-945D-83431228FCC2}"/>
              </a:ext>
            </a:extLst>
          </p:cNvPr>
          <p:cNvSpPr txBox="1"/>
          <p:nvPr/>
        </p:nvSpPr>
        <p:spPr>
          <a:xfrm>
            <a:off x="9509559" y="3649579"/>
            <a:ext cx="1868905" cy="369332"/>
          </a:xfrm>
          <a:prstGeom prst="rect">
            <a:avLst/>
          </a:prstGeom>
          <a:noFill/>
        </p:spPr>
        <p:txBody>
          <a:bodyPr wrap="square" rtlCol="0">
            <a:spAutoFit/>
          </a:bodyPr>
          <a:lstStyle/>
          <a:p>
            <a:r>
              <a:rPr lang="en-IN" dirty="0"/>
              <a:t>SVM</a:t>
            </a:r>
          </a:p>
        </p:txBody>
      </p:sp>
    </p:spTree>
    <p:extLst>
      <p:ext uri="{BB962C8B-B14F-4D97-AF65-F5344CB8AC3E}">
        <p14:creationId xmlns:p14="http://schemas.microsoft.com/office/powerpoint/2010/main" val="1105944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5FAE-211E-435A-ADAF-A009C5F37452}"/>
              </a:ext>
            </a:extLst>
          </p:cNvPr>
          <p:cNvSpPr>
            <a:spLocks noGrp="1"/>
          </p:cNvSpPr>
          <p:nvPr>
            <p:ph type="title"/>
          </p:nvPr>
        </p:nvSpPr>
        <p:spPr/>
        <p:txBody>
          <a:bodyPr/>
          <a:lstStyle/>
          <a:p>
            <a:r>
              <a:rPr lang="en-IN" dirty="0"/>
              <a:t>GRAPHS</a:t>
            </a:r>
          </a:p>
        </p:txBody>
      </p:sp>
      <p:pic>
        <p:nvPicPr>
          <p:cNvPr id="4" name="Picture 3">
            <a:extLst>
              <a:ext uri="{FF2B5EF4-FFF2-40B4-BE49-F238E27FC236}">
                <a16:creationId xmlns:a16="http://schemas.microsoft.com/office/drawing/2014/main" id="{0A9D4EFA-4A46-43EC-A351-54F6C41A6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48" y="1970171"/>
            <a:ext cx="5124852" cy="4140980"/>
          </a:xfrm>
          <a:prstGeom prst="rect">
            <a:avLst/>
          </a:prstGeom>
        </p:spPr>
      </p:pic>
      <p:pic>
        <p:nvPicPr>
          <p:cNvPr id="11" name="Picture 10">
            <a:extLst>
              <a:ext uri="{FF2B5EF4-FFF2-40B4-BE49-F238E27FC236}">
                <a16:creationId xmlns:a16="http://schemas.microsoft.com/office/drawing/2014/main" id="{E14959BC-A76C-4E01-B1EC-9907C6B19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7418"/>
            <a:ext cx="4678010" cy="3766486"/>
          </a:xfrm>
          <a:prstGeom prst="rect">
            <a:avLst/>
          </a:prstGeom>
        </p:spPr>
      </p:pic>
    </p:spTree>
    <p:extLst>
      <p:ext uri="{BB962C8B-B14F-4D97-AF65-F5344CB8AC3E}">
        <p14:creationId xmlns:p14="http://schemas.microsoft.com/office/powerpoint/2010/main" val="288151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9B22-D234-494D-A832-8B8009CB5FBD}"/>
              </a:ext>
            </a:extLst>
          </p:cNvPr>
          <p:cNvSpPr>
            <a:spLocks noGrp="1"/>
          </p:cNvSpPr>
          <p:nvPr>
            <p:ph type="title"/>
          </p:nvPr>
        </p:nvSpPr>
        <p:spPr/>
        <p:txBody>
          <a:bodyPr/>
          <a:lstStyle/>
          <a:p>
            <a:r>
              <a:rPr lang="en-IN" dirty="0"/>
              <a:t>GRAPHS </a:t>
            </a:r>
            <a:r>
              <a:rPr lang="en-IN" sz="2800" dirty="0"/>
              <a:t>(CONT.)</a:t>
            </a:r>
          </a:p>
        </p:txBody>
      </p:sp>
      <p:pic>
        <p:nvPicPr>
          <p:cNvPr id="10" name="Picture 9">
            <a:extLst>
              <a:ext uri="{FF2B5EF4-FFF2-40B4-BE49-F238E27FC236}">
                <a16:creationId xmlns:a16="http://schemas.microsoft.com/office/drawing/2014/main" id="{0E588B1D-4DF9-4E6C-8F00-3EF04959F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48" y="2064820"/>
            <a:ext cx="4746302" cy="3827848"/>
          </a:xfrm>
          <a:prstGeom prst="rect">
            <a:avLst/>
          </a:prstGeom>
        </p:spPr>
      </p:pic>
      <p:pic>
        <p:nvPicPr>
          <p:cNvPr id="9" name="Picture 8">
            <a:extLst>
              <a:ext uri="{FF2B5EF4-FFF2-40B4-BE49-F238E27FC236}">
                <a16:creationId xmlns:a16="http://schemas.microsoft.com/office/drawing/2014/main" id="{BE176180-D6CC-4939-B32F-AA7CE1D0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656" y="2119300"/>
            <a:ext cx="4842977" cy="3867414"/>
          </a:xfrm>
          <a:prstGeom prst="rect">
            <a:avLst/>
          </a:prstGeom>
        </p:spPr>
      </p:pic>
    </p:spTree>
    <p:extLst>
      <p:ext uri="{BB962C8B-B14F-4D97-AF65-F5344CB8AC3E}">
        <p14:creationId xmlns:p14="http://schemas.microsoft.com/office/powerpoint/2010/main" val="3812029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2B5C-D47E-4A7B-9EC2-6C3D0F88476A}"/>
              </a:ext>
            </a:extLst>
          </p:cNvPr>
          <p:cNvSpPr>
            <a:spLocks noGrp="1"/>
          </p:cNvSpPr>
          <p:nvPr>
            <p:ph type="title"/>
          </p:nvPr>
        </p:nvSpPr>
        <p:spPr/>
        <p:txBody>
          <a:bodyPr/>
          <a:lstStyle/>
          <a:p>
            <a:r>
              <a:rPr lang="en-IN" dirty="0"/>
              <a:t>GRAPHS </a:t>
            </a:r>
            <a:r>
              <a:rPr lang="en-IN" sz="3200" dirty="0"/>
              <a:t>(CONT.)</a:t>
            </a:r>
            <a:endParaRPr lang="en-IN" dirty="0"/>
          </a:p>
        </p:txBody>
      </p:sp>
      <p:pic>
        <p:nvPicPr>
          <p:cNvPr id="4" name="Picture 3">
            <a:extLst>
              <a:ext uri="{FF2B5EF4-FFF2-40B4-BE49-F238E27FC236}">
                <a16:creationId xmlns:a16="http://schemas.microsoft.com/office/drawing/2014/main" id="{6865EC81-2875-4E59-BFFD-9F935027D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822" y="2145031"/>
            <a:ext cx="4678010" cy="3807682"/>
          </a:xfrm>
          <a:prstGeom prst="rect">
            <a:avLst/>
          </a:prstGeom>
        </p:spPr>
      </p:pic>
    </p:spTree>
    <p:extLst>
      <p:ext uri="{BB962C8B-B14F-4D97-AF65-F5344CB8AC3E}">
        <p14:creationId xmlns:p14="http://schemas.microsoft.com/office/powerpoint/2010/main" val="308412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E911-3207-4285-B768-8228F3BEE7DC}"/>
              </a:ext>
            </a:extLst>
          </p:cNvPr>
          <p:cNvSpPr>
            <a:spLocks noGrp="1"/>
          </p:cNvSpPr>
          <p:nvPr>
            <p:ph type="title"/>
          </p:nvPr>
        </p:nvSpPr>
        <p:spPr/>
        <p:txBody>
          <a:bodyPr/>
          <a:lstStyle/>
          <a:p>
            <a:r>
              <a:rPr lang="en-IN" dirty="0"/>
              <a:t>WE CHOOSE</a:t>
            </a:r>
          </a:p>
        </p:txBody>
      </p:sp>
      <p:sp>
        <p:nvSpPr>
          <p:cNvPr id="4" name="Rectangle 3">
            <a:extLst>
              <a:ext uri="{FF2B5EF4-FFF2-40B4-BE49-F238E27FC236}">
                <a16:creationId xmlns:a16="http://schemas.microsoft.com/office/drawing/2014/main" id="{C1593FFA-D843-45A3-8B55-8240F4D88853}"/>
              </a:ext>
            </a:extLst>
          </p:cNvPr>
          <p:cNvSpPr/>
          <p:nvPr/>
        </p:nvSpPr>
        <p:spPr>
          <a:xfrm>
            <a:off x="1362338" y="2967335"/>
            <a:ext cx="9467335"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LOGISTIC REGRESSION</a:t>
            </a:r>
          </a:p>
        </p:txBody>
      </p:sp>
      <p:sp>
        <p:nvSpPr>
          <p:cNvPr id="3" name="TextBox 2">
            <a:extLst>
              <a:ext uri="{FF2B5EF4-FFF2-40B4-BE49-F238E27FC236}">
                <a16:creationId xmlns:a16="http://schemas.microsoft.com/office/drawing/2014/main" id="{2771DE55-CA0F-4C9D-BE68-04E385BCF35B}"/>
              </a:ext>
            </a:extLst>
          </p:cNvPr>
          <p:cNvSpPr txBox="1"/>
          <p:nvPr/>
        </p:nvSpPr>
        <p:spPr>
          <a:xfrm>
            <a:off x="3649580" y="4796771"/>
            <a:ext cx="1690036" cy="369332"/>
          </a:xfrm>
          <a:prstGeom prst="rect">
            <a:avLst/>
          </a:prstGeom>
          <a:noFill/>
        </p:spPr>
        <p:txBody>
          <a:bodyPr wrap="square" rtlCol="0">
            <a:spAutoFit/>
          </a:bodyPr>
          <a:lstStyle/>
          <a:p>
            <a:r>
              <a:rPr lang="en-IN" dirty="0"/>
              <a:t>Accuracy = </a:t>
            </a:r>
          </a:p>
        </p:txBody>
      </p:sp>
    </p:spTree>
    <p:extLst>
      <p:ext uri="{BB962C8B-B14F-4D97-AF65-F5344CB8AC3E}">
        <p14:creationId xmlns:p14="http://schemas.microsoft.com/office/powerpoint/2010/main" val="26049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C284-2852-4023-A2DD-A3AA7D35283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A746344-86C8-4D99-AC40-97E686A53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384758"/>
          </a:xfrm>
        </p:spPr>
      </p:pic>
    </p:spTree>
    <p:extLst>
      <p:ext uri="{BB962C8B-B14F-4D97-AF65-F5344CB8AC3E}">
        <p14:creationId xmlns:p14="http://schemas.microsoft.com/office/powerpoint/2010/main" val="2602522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CF5A0B-BEC4-4E49-8B39-CA4FB8C63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42"/>
            <a:ext cx="12192000" cy="6424863"/>
          </a:xfrm>
        </p:spPr>
      </p:pic>
    </p:spTree>
    <p:extLst>
      <p:ext uri="{BB962C8B-B14F-4D97-AF65-F5344CB8AC3E}">
        <p14:creationId xmlns:p14="http://schemas.microsoft.com/office/powerpoint/2010/main" val="4206185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1A4A-E280-4B2A-8099-D0404EF2C3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DDC626-E3D2-43E0-AD66-311E0B8D43BA}"/>
              </a:ext>
            </a:extLst>
          </p:cNvPr>
          <p:cNvSpPr>
            <a:spLocks noGrp="1"/>
          </p:cNvSpPr>
          <p:nvPr>
            <p:ph idx="1"/>
          </p:nvPr>
        </p:nvSpPr>
        <p:spPr/>
        <p:txBody>
          <a:bodyPr>
            <a:normAutofit fontScale="92500" lnSpcReduction="10000"/>
          </a:bodyPr>
          <a:lstStyle/>
          <a:p>
            <a:r>
              <a:rPr lang="en-US" b="1" dirty="0"/>
              <a:t>Most classification problems in the real world are imbalanced. Also, almost always data sets have missing values. In this post, we covered strategies to deal with both missing values and imbalanced data sets. We also explored different ways of building ensembles in </a:t>
            </a:r>
            <a:r>
              <a:rPr lang="en-US" b="1" dirty="0" err="1"/>
              <a:t>sklearn</a:t>
            </a:r>
            <a:r>
              <a:rPr lang="en-US" b="1" dirty="0"/>
              <a:t>. Below are some takeaway points:</a:t>
            </a:r>
          </a:p>
          <a:p>
            <a:pPr>
              <a:buFont typeface="Arial" panose="020B0604020202020204" pitchFamily="34" charset="0"/>
              <a:buChar char="•"/>
            </a:pPr>
            <a:r>
              <a:rPr lang="en-US" dirty="0"/>
              <a:t>Sometimes we may be willing to give up some improvement to the model if that would increase the complexity much more than the percentage change in the improvement to the evaluation metrics.</a:t>
            </a:r>
          </a:p>
          <a:p>
            <a:pPr>
              <a:buFont typeface="Arial" panose="020B0604020202020204" pitchFamily="34" charset="0"/>
              <a:buChar char="•"/>
            </a:pPr>
            <a:r>
              <a:rPr lang="en-US" dirty="0"/>
              <a:t>  When building ensemble models, try to use good models that are as different as possible to reduce correlation between the base learners. We could’ve enhanced our stacked ensemble model by adding </a:t>
            </a:r>
            <a:r>
              <a:rPr lang="en-US" i="1" dirty="0"/>
              <a:t>Dense Neural Network</a:t>
            </a:r>
            <a:r>
              <a:rPr lang="en-US" dirty="0"/>
              <a:t> and some other kind of base learners as well as adding more layers to the stacked model.</a:t>
            </a:r>
          </a:p>
          <a:p>
            <a:pPr>
              <a:buFont typeface="Arial" panose="020B0604020202020204" pitchFamily="34" charset="0"/>
              <a:buChar char="•"/>
            </a:pPr>
            <a:r>
              <a:rPr lang="en-US" dirty="0" err="1"/>
              <a:t>EasyEnsemble</a:t>
            </a:r>
            <a:r>
              <a:rPr lang="en-US" dirty="0"/>
              <a:t> usually performs better than any other resampling methods.</a:t>
            </a:r>
          </a:p>
        </p:txBody>
      </p:sp>
    </p:spTree>
    <p:extLst>
      <p:ext uri="{BB962C8B-B14F-4D97-AF65-F5344CB8AC3E}">
        <p14:creationId xmlns:p14="http://schemas.microsoft.com/office/powerpoint/2010/main" val="422319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C83-7B41-4249-AA33-D73C00CE4A7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CE888FE-6880-4753-82BB-0746A8AB966C}"/>
              </a:ext>
            </a:extLst>
          </p:cNvPr>
          <p:cNvSpPr>
            <a:spLocks noGrp="1"/>
          </p:cNvSpPr>
          <p:nvPr>
            <p:ph idx="1"/>
          </p:nvPr>
        </p:nvSpPr>
        <p:spPr/>
        <p:txBody>
          <a:bodyPr>
            <a:normAutofit/>
          </a:bodyPr>
          <a:lstStyle/>
          <a:p>
            <a:r>
              <a:rPr lang="en-IN" sz="2800" dirty="0"/>
              <a:t>In this problem, the data is related with direct marketing campaigns of a banking institution. The marketing campaigns were based on phone calls. Often, more than one contact to the same client was required, in order to access if the product (bank term deposit) would be ('yes') or not ('no’) subscribed. The goal is to </a:t>
            </a:r>
            <a:r>
              <a:rPr lang="en-IN" sz="2800" b="1" dirty="0"/>
              <a:t>predict if the client will subscribe a term deposit.</a:t>
            </a:r>
          </a:p>
        </p:txBody>
      </p:sp>
    </p:spTree>
    <p:extLst>
      <p:ext uri="{BB962C8B-B14F-4D97-AF65-F5344CB8AC3E}">
        <p14:creationId xmlns:p14="http://schemas.microsoft.com/office/powerpoint/2010/main" val="104524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1DD7-6B2B-43B3-BAD3-1C88FBE137A5}"/>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C08B73F7-8D3A-4B6E-B18A-1ACEBB52A631}"/>
              </a:ext>
            </a:extLst>
          </p:cNvPr>
          <p:cNvSpPr>
            <a:spLocks noGrp="1"/>
          </p:cNvSpPr>
          <p:nvPr>
            <p:ph idx="1"/>
          </p:nvPr>
        </p:nvSpPr>
        <p:spPr/>
        <p:txBody>
          <a:bodyPr/>
          <a:lstStyle/>
          <a:p>
            <a:r>
              <a:rPr lang="en-IN" dirty="0"/>
              <a:t>This is the classic marketing bank dataset uploaded originally in the UCI Machine Learning Repository. The dataset gives you information about a marketing campaign of a financial institution in which you will have to </a:t>
            </a:r>
            <a:r>
              <a:rPr lang="en-IN" dirty="0" err="1"/>
              <a:t>analyze</a:t>
            </a:r>
            <a:r>
              <a:rPr lang="en-IN" dirty="0"/>
              <a:t> in order to find ways to look for future strategies in order to improve future marketing campaigns for the bank.</a:t>
            </a:r>
          </a:p>
        </p:txBody>
      </p:sp>
    </p:spTree>
    <p:extLst>
      <p:ext uri="{BB962C8B-B14F-4D97-AF65-F5344CB8AC3E}">
        <p14:creationId xmlns:p14="http://schemas.microsoft.com/office/powerpoint/2010/main" val="143060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F6C3C-D2CF-4BEF-AF14-4523155C9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25" y="952500"/>
            <a:ext cx="11569705" cy="4884420"/>
          </a:xfrm>
          <a:prstGeom prst="rect">
            <a:avLst/>
          </a:prstGeom>
        </p:spPr>
      </p:pic>
    </p:spTree>
    <p:extLst>
      <p:ext uri="{BB962C8B-B14F-4D97-AF65-F5344CB8AC3E}">
        <p14:creationId xmlns:p14="http://schemas.microsoft.com/office/powerpoint/2010/main" val="26738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8872C-EE81-4B71-B2CE-770E6937FAB9}"/>
              </a:ext>
            </a:extLst>
          </p:cNvPr>
          <p:cNvSpPr>
            <a:spLocks noGrp="1"/>
          </p:cNvSpPr>
          <p:nvPr>
            <p:ph idx="4294967295"/>
          </p:nvPr>
        </p:nvSpPr>
        <p:spPr>
          <a:xfrm>
            <a:off x="435429" y="0"/>
            <a:ext cx="11303725" cy="6322423"/>
          </a:xfrm>
        </p:spPr>
        <p:txBody>
          <a:bodyPr>
            <a:normAutofit fontScale="77500" lnSpcReduction="20000"/>
          </a:bodyPr>
          <a:lstStyle/>
          <a:p>
            <a:r>
              <a:rPr lang="en-US" sz="3800" b="1" dirty="0"/>
              <a:t>Here are what the columns in the data set represent:</a:t>
            </a:r>
          </a:p>
          <a:p>
            <a:pPr fontAlgn="base"/>
            <a:r>
              <a:rPr lang="en-IN" b="1" dirty="0"/>
              <a:t>Age : </a:t>
            </a:r>
            <a:r>
              <a:rPr lang="en-IN" dirty="0"/>
              <a:t> Age of the client- (numeric)</a:t>
            </a:r>
            <a:endParaRPr lang="en-IN" b="1" dirty="0"/>
          </a:p>
          <a:p>
            <a:pPr fontAlgn="base"/>
            <a:r>
              <a:rPr lang="en-IN" b="1" dirty="0"/>
              <a:t>Job : </a:t>
            </a:r>
            <a:r>
              <a:rPr lang="en-IN" dirty="0"/>
              <a:t>Client’s occupation - (categorical)</a:t>
            </a:r>
            <a:br>
              <a:rPr lang="en-IN" dirty="0"/>
            </a:br>
            <a:r>
              <a:rPr lang="en-IN" dirty="0"/>
              <a:t>(admin, blue-collar, entrepreneur, housemaid, management, retired, self employed, services, student, technician, unemployed, unknown)</a:t>
            </a:r>
            <a:endParaRPr lang="en-IN" b="1" dirty="0"/>
          </a:p>
          <a:p>
            <a:pPr fontAlgn="base"/>
            <a:r>
              <a:rPr lang="en-IN" b="1" dirty="0"/>
              <a:t>Marital : </a:t>
            </a:r>
            <a:r>
              <a:rPr lang="en-IN" dirty="0"/>
              <a:t> Client’s marital status - (categorical)</a:t>
            </a:r>
            <a:br>
              <a:rPr lang="en-IN" dirty="0"/>
            </a:br>
            <a:r>
              <a:rPr lang="en-IN" dirty="0"/>
              <a:t>(divorced, married, single, unknown, note: divorced means divorced or widowed)</a:t>
            </a:r>
            <a:endParaRPr lang="en-IN" b="1" dirty="0"/>
          </a:p>
          <a:p>
            <a:pPr fontAlgn="base"/>
            <a:r>
              <a:rPr lang="en-IN" b="1" dirty="0"/>
              <a:t>Education :</a:t>
            </a:r>
            <a:r>
              <a:rPr lang="en-IN" dirty="0"/>
              <a:t> Client’s education level - (categorical)</a:t>
            </a:r>
            <a:endParaRPr lang="en-IN" b="1" dirty="0"/>
          </a:p>
          <a:p>
            <a:pPr fontAlgn="base"/>
            <a:r>
              <a:rPr lang="en-IN" b="1" dirty="0"/>
              <a:t>Default : </a:t>
            </a:r>
            <a:r>
              <a:rPr lang="en-IN" dirty="0"/>
              <a:t>Indicates if the client has credit in default - (categorical)</a:t>
            </a:r>
            <a:br>
              <a:rPr lang="en-IN" dirty="0"/>
            </a:br>
            <a:r>
              <a:rPr lang="en-IN" dirty="0"/>
              <a:t>(no, yes)</a:t>
            </a:r>
            <a:endParaRPr lang="en-IN" b="1" dirty="0"/>
          </a:p>
          <a:p>
            <a:pPr fontAlgn="base"/>
            <a:r>
              <a:rPr lang="en-IN" b="1" dirty="0"/>
              <a:t>Balance :</a:t>
            </a:r>
            <a:r>
              <a:rPr lang="en-IN" dirty="0"/>
              <a:t>average yearly balance, in euros (numeric).</a:t>
            </a:r>
            <a:endParaRPr lang="en-IN" b="1" dirty="0"/>
          </a:p>
          <a:p>
            <a:pPr fontAlgn="base"/>
            <a:r>
              <a:rPr lang="en-IN" b="1" dirty="0"/>
              <a:t>Housing : </a:t>
            </a:r>
            <a:r>
              <a:rPr lang="en-IN" dirty="0"/>
              <a:t>Does the client as a housing loan? - (categorical)</a:t>
            </a:r>
            <a:br>
              <a:rPr lang="en-IN" dirty="0"/>
            </a:br>
            <a:r>
              <a:rPr lang="en-IN" dirty="0"/>
              <a:t>(no, yes)</a:t>
            </a:r>
            <a:endParaRPr lang="en-IN" b="1" dirty="0"/>
          </a:p>
          <a:p>
            <a:pPr fontAlgn="base"/>
            <a:r>
              <a:rPr lang="en-IN" b="1" dirty="0"/>
              <a:t>Loan : </a:t>
            </a:r>
            <a:r>
              <a:rPr lang="en-IN" dirty="0"/>
              <a:t> Does the client as a personal loan? - (categorical)</a:t>
            </a:r>
            <a:br>
              <a:rPr lang="en-IN" dirty="0"/>
            </a:br>
            <a:r>
              <a:rPr lang="en-IN" dirty="0"/>
              <a:t>(no, yes)</a:t>
            </a:r>
            <a:endParaRPr lang="en-IN" b="1" dirty="0"/>
          </a:p>
          <a:p>
            <a:pPr fontAlgn="base"/>
            <a:r>
              <a:rPr lang="en-IN" b="1" dirty="0"/>
              <a:t>Contact : </a:t>
            </a:r>
            <a:r>
              <a:rPr lang="en-IN" dirty="0"/>
              <a:t>Type of communication contact - (categorical)</a:t>
            </a:r>
            <a:br>
              <a:rPr lang="en-IN" dirty="0"/>
            </a:br>
            <a:r>
              <a:rPr lang="en-IN" dirty="0"/>
              <a:t>(unknown, cellular, telephone)</a:t>
            </a:r>
            <a:endParaRPr lang="en-IN" b="1" dirty="0"/>
          </a:p>
          <a:p>
            <a:pPr fontAlgn="base"/>
            <a:r>
              <a:rPr lang="en-IN" b="1" dirty="0"/>
              <a:t>Day : </a:t>
            </a:r>
            <a:r>
              <a:rPr lang="en-IN" dirty="0"/>
              <a:t>Day of last contact with client.</a:t>
            </a:r>
          </a:p>
          <a:p>
            <a:pPr fontAlgn="base"/>
            <a:r>
              <a:rPr lang="en-IN" b="1" dirty="0"/>
              <a:t>Month : </a:t>
            </a:r>
            <a:r>
              <a:rPr lang="en-IN" dirty="0"/>
              <a:t>Month of last contact with client - (categorical)</a:t>
            </a:r>
            <a:br>
              <a:rPr lang="en-IN" dirty="0"/>
            </a:br>
            <a:r>
              <a:rPr lang="en-IN" dirty="0"/>
              <a:t>(Jan - Dec)</a:t>
            </a:r>
            <a:endParaRPr lang="en-IN" b="1" dirty="0"/>
          </a:p>
          <a:p>
            <a:endParaRPr lang="en-IN" dirty="0"/>
          </a:p>
        </p:txBody>
      </p:sp>
    </p:spTree>
    <p:extLst>
      <p:ext uri="{BB962C8B-B14F-4D97-AF65-F5344CB8AC3E}">
        <p14:creationId xmlns:p14="http://schemas.microsoft.com/office/powerpoint/2010/main" val="333207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67F435-1376-4D72-A0DE-231552FA27A2}"/>
              </a:ext>
            </a:extLst>
          </p:cNvPr>
          <p:cNvSpPr txBox="1">
            <a:spLocks/>
          </p:cNvSpPr>
          <p:nvPr/>
        </p:nvSpPr>
        <p:spPr>
          <a:xfrm>
            <a:off x="435429" y="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b="1" dirty="0"/>
          </a:p>
          <a:p>
            <a:endParaRPr lang="en-IN" dirty="0"/>
          </a:p>
        </p:txBody>
      </p:sp>
      <p:sp>
        <p:nvSpPr>
          <p:cNvPr id="5" name="Content Placeholder 2">
            <a:extLst>
              <a:ext uri="{FF2B5EF4-FFF2-40B4-BE49-F238E27FC236}">
                <a16:creationId xmlns:a16="http://schemas.microsoft.com/office/drawing/2014/main" id="{BE3AC6E7-E7ED-4A40-AFDB-8C4B523B9C2B}"/>
              </a:ext>
            </a:extLst>
          </p:cNvPr>
          <p:cNvSpPr txBox="1">
            <a:spLocks/>
          </p:cNvSpPr>
          <p:nvPr/>
        </p:nvSpPr>
        <p:spPr>
          <a:xfrm>
            <a:off x="587829" y="15240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6" name="Rectangle 5">
            <a:extLst>
              <a:ext uri="{FF2B5EF4-FFF2-40B4-BE49-F238E27FC236}">
                <a16:creationId xmlns:a16="http://schemas.microsoft.com/office/drawing/2014/main" id="{F2B27BBB-042C-4B52-9152-F2633551A77C}"/>
              </a:ext>
            </a:extLst>
          </p:cNvPr>
          <p:cNvSpPr/>
          <p:nvPr/>
        </p:nvSpPr>
        <p:spPr>
          <a:xfrm>
            <a:off x="435429" y="383177"/>
            <a:ext cx="8494295" cy="4893647"/>
          </a:xfrm>
          <a:prstGeom prst="rect">
            <a:avLst/>
          </a:prstGeom>
        </p:spPr>
        <p:txBody>
          <a:bodyPr wrap="square">
            <a:spAutoFit/>
          </a:bodyPr>
          <a:lstStyle/>
          <a:p>
            <a:pPr fontAlgn="base"/>
            <a:r>
              <a:rPr lang="en-IN" sz="2000" b="1" dirty="0"/>
              <a:t>Duration : </a:t>
            </a:r>
            <a:r>
              <a:rPr lang="en-IN" sz="2000" dirty="0"/>
              <a:t>Duration of last contact with client, in seconds - (numeric)</a:t>
            </a:r>
            <a:br>
              <a:rPr lang="en-IN" sz="2000" dirty="0"/>
            </a:br>
            <a:r>
              <a:rPr lang="en-IN" sz="2000" dirty="0"/>
              <a:t>For benchmark purposes only, and not reliable for predictive modelling.</a:t>
            </a:r>
            <a:endParaRPr lang="en-IN" sz="2000" b="1" dirty="0"/>
          </a:p>
          <a:p>
            <a:pPr fontAlgn="base"/>
            <a:endParaRPr lang="en-IN" sz="2000" b="1" dirty="0">
              <a:solidFill>
                <a:srgbClr val="47494D"/>
              </a:solidFill>
              <a:latin typeface="Calibri" panose="020F0502020204030204" pitchFamily="34" charset="0"/>
              <a:cs typeface="Calibri" panose="020F0502020204030204" pitchFamily="34" charset="0"/>
            </a:endParaRPr>
          </a:p>
          <a:p>
            <a:pPr fontAlgn="base"/>
            <a:r>
              <a:rPr lang="en-IN" sz="2000" b="1" dirty="0">
                <a:solidFill>
                  <a:srgbClr val="47494D"/>
                </a:solidFill>
                <a:latin typeface="Calibri" panose="020F0502020204030204" pitchFamily="34" charset="0"/>
                <a:cs typeface="Calibri" panose="020F0502020204030204" pitchFamily="34" charset="0"/>
              </a:rPr>
              <a:t>Campaign : </a:t>
            </a:r>
            <a:r>
              <a:rPr lang="en-IN" dirty="0"/>
              <a:t>number of contacts performed during this campaign and for this client (numeric, includes last contact) - (numeric)</a:t>
            </a:r>
            <a:br>
              <a:rPr lang="en-IN" sz="2000" dirty="0"/>
            </a:br>
            <a:r>
              <a:rPr lang="en-IN" dirty="0"/>
              <a:t>(includes last contact)</a:t>
            </a:r>
            <a:endParaRPr lang="en-IN" sz="2000" b="1" dirty="0">
              <a:solidFill>
                <a:srgbClr val="47494D"/>
              </a:solidFill>
              <a:latin typeface="Calibri" panose="020F0502020204030204" pitchFamily="34" charset="0"/>
              <a:cs typeface="Calibri" panose="020F0502020204030204" pitchFamily="34" charset="0"/>
            </a:endParaRPr>
          </a:p>
          <a:p>
            <a:pPr fontAlgn="base"/>
            <a:endParaRPr lang="en-IN" sz="2000" b="1" dirty="0">
              <a:solidFill>
                <a:srgbClr val="47494D"/>
              </a:solidFill>
              <a:latin typeface="Calibri" panose="020F0502020204030204" pitchFamily="34" charset="0"/>
              <a:cs typeface="Calibri" panose="020F0502020204030204" pitchFamily="34" charset="0"/>
            </a:endParaRPr>
          </a:p>
          <a:p>
            <a:pPr fontAlgn="base"/>
            <a:r>
              <a:rPr lang="en-IN" sz="2000" b="1" dirty="0" err="1">
                <a:solidFill>
                  <a:srgbClr val="47494D"/>
                </a:solidFill>
                <a:latin typeface="Calibri" panose="020F0502020204030204" pitchFamily="34" charset="0"/>
                <a:cs typeface="Calibri" panose="020F0502020204030204" pitchFamily="34" charset="0"/>
              </a:rPr>
              <a:t>Pdays</a:t>
            </a:r>
            <a:r>
              <a:rPr lang="en-IN" sz="2000" b="1" dirty="0">
                <a:solidFill>
                  <a:srgbClr val="47494D"/>
                </a:solidFill>
                <a:latin typeface="Calibri" panose="020F0502020204030204" pitchFamily="34" charset="0"/>
                <a:cs typeface="Calibri" panose="020F0502020204030204" pitchFamily="34" charset="0"/>
              </a:rPr>
              <a:t> : </a:t>
            </a:r>
            <a:r>
              <a:rPr lang="en-IN" dirty="0"/>
              <a:t>Number of days passed  client was last contacted - (numeric)</a:t>
            </a:r>
            <a:br>
              <a:rPr lang="en-IN" sz="2000" dirty="0"/>
            </a:br>
            <a:r>
              <a:rPr lang="en-IN" dirty="0"/>
              <a:t>(-1 means client was not previously contacted)</a:t>
            </a:r>
            <a:endParaRPr lang="en-IN" sz="2000" b="1" dirty="0">
              <a:solidFill>
                <a:srgbClr val="47494D"/>
              </a:solidFill>
              <a:latin typeface="Calibri" panose="020F0502020204030204" pitchFamily="34" charset="0"/>
              <a:cs typeface="Calibri" panose="020F0502020204030204" pitchFamily="34" charset="0"/>
            </a:endParaRPr>
          </a:p>
          <a:p>
            <a:pPr fontAlgn="base"/>
            <a:endParaRPr lang="en-IN" sz="2000" b="1" dirty="0">
              <a:solidFill>
                <a:srgbClr val="47494D"/>
              </a:solidFill>
              <a:latin typeface="Calibri" panose="020F0502020204030204" pitchFamily="34" charset="0"/>
              <a:cs typeface="Calibri" panose="020F0502020204030204" pitchFamily="34" charset="0"/>
            </a:endParaRPr>
          </a:p>
          <a:p>
            <a:pPr fontAlgn="base"/>
            <a:r>
              <a:rPr lang="en-IN" sz="2000" b="1" dirty="0">
                <a:solidFill>
                  <a:srgbClr val="47494D"/>
                </a:solidFill>
                <a:latin typeface="Calibri" panose="020F0502020204030204" pitchFamily="34" charset="0"/>
                <a:cs typeface="Calibri" panose="020F0502020204030204" pitchFamily="34" charset="0"/>
              </a:rPr>
              <a:t>Previous : </a:t>
            </a:r>
            <a:r>
              <a:rPr lang="en-IN" dirty="0"/>
              <a:t>Number of client contacts performed before this campaign - (numeric)</a:t>
            </a:r>
            <a:endParaRPr lang="en-IN" sz="2000" b="1" dirty="0">
              <a:solidFill>
                <a:srgbClr val="47494D"/>
              </a:solidFill>
              <a:latin typeface="Calibri" panose="020F0502020204030204" pitchFamily="34" charset="0"/>
              <a:cs typeface="Calibri" panose="020F0502020204030204" pitchFamily="34" charset="0"/>
            </a:endParaRPr>
          </a:p>
          <a:p>
            <a:pPr fontAlgn="base"/>
            <a:endParaRPr lang="en-IN" sz="2000" b="1" dirty="0">
              <a:solidFill>
                <a:srgbClr val="47494D"/>
              </a:solidFill>
              <a:latin typeface="Calibri" panose="020F0502020204030204" pitchFamily="34" charset="0"/>
              <a:cs typeface="Calibri" panose="020F0502020204030204" pitchFamily="34" charset="0"/>
            </a:endParaRPr>
          </a:p>
          <a:p>
            <a:pPr fontAlgn="base"/>
            <a:r>
              <a:rPr lang="en-IN" sz="2000" b="1" dirty="0" err="1">
                <a:solidFill>
                  <a:srgbClr val="47494D"/>
                </a:solidFill>
                <a:latin typeface="Calibri" panose="020F0502020204030204" pitchFamily="34" charset="0"/>
                <a:cs typeface="Calibri" panose="020F0502020204030204" pitchFamily="34" charset="0"/>
              </a:rPr>
              <a:t>Poutcome</a:t>
            </a:r>
            <a:r>
              <a:rPr lang="en-IN" sz="2000" b="1" dirty="0">
                <a:solidFill>
                  <a:srgbClr val="47494D"/>
                </a:solidFill>
                <a:latin typeface="Calibri" panose="020F0502020204030204" pitchFamily="34" charset="0"/>
                <a:cs typeface="Calibri" panose="020F0502020204030204" pitchFamily="34" charset="0"/>
              </a:rPr>
              <a:t> : </a:t>
            </a:r>
            <a:r>
              <a:rPr lang="en-IN" dirty="0"/>
              <a:t>Previous marketing campaign outcome - (categorical)</a:t>
            </a:r>
            <a:endParaRPr lang="en-IN" sz="2000" b="1" dirty="0">
              <a:solidFill>
                <a:srgbClr val="47494D"/>
              </a:solidFill>
              <a:latin typeface="Calibri" panose="020F0502020204030204" pitchFamily="34" charset="0"/>
              <a:cs typeface="Calibri" panose="020F0502020204030204" pitchFamily="34" charset="0"/>
            </a:endParaRPr>
          </a:p>
          <a:p>
            <a:pPr fontAlgn="base"/>
            <a:endParaRPr lang="en-IN" sz="2000" b="1" dirty="0">
              <a:solidFill>
                <a:srgbClr val="47494D"/>
              </a:solidFill>
              <a:latin typeface="Calibri" panose="020F0502020204030204" pitchFamily="34" charset="0"/>
              <a:cs typeface="Calibri" panose="020F0502020204030204" pitchFamily="34" charset="0"/>
            </a:endParaRPr>
          </a:p>
          <a:p>
            <a:pPr fontAlgn="base"/>
            <a:r>
              <a:rPr lang="en-IN" sz="2000" b="1" dirty="0">
                <a:solidFill>
                  <a:srgbClr val="47494D"/>
                </a:solidFill>
                <a:latin typeface="Calibri" panose="020F0502020204030204" pitchFamily="34" charset="0"/>
                <a:cs typeface="Calibri" panose="020F0502020204030204" pitchFamily="34" charset="0"/>
              </a:rPr>
              <a:t>Deposit : </a:t>
            </a:r>
            <a:r>
              <a:rPr lang="en-IN" dirty="0"/>
              <a:t>subscription verified. (output)</a:t>
            </a:r>
            <a:endParaRPr lang="en-IN" sz="2000" b="1" dirty="0">
              <a:solidFill>
                <a:srgbClr val="47494D"/>
              </a:solidFill>
              <a:latin typeface="Calibri" panose="020F0502020204030204" pitchFamily="34" charset="0"/>
              <a:cs typeface="Calibri" panose="020F0502020204030204" pitchFamily="34" charset="0"/>
            </a:endParaRPr>
          </a:p>
          <a:p>
            <a:pPr fontAlgn="base"/>
            <a:endParaRPr lang="en-IN" b="1" i="0" dirty="0">
              <a:solidFill>
                <a:srgbClr val="47494D"/>
              </a:solidFill>
              <a:effectLst/>
              <a:latin typeface="inherit"/>
            </a:endParaRPr>
          </a:p>
        </p:txBody>
      </p:sp>
    </p:spTree>
    <p:extLst>
      <p:ext uri="{BB962C8B-B14F-4D97-AF65-F5344CB8AC3E}">
        <p14:creationId xmlns:p14="http://schemas.microsoft.com/office/powerpoint/2010/main" val="248736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D3951-8D3B-4C7E-9E25-8CC2DC00C195}"/>
              </a:ext>
            </a:extLst>
          </p:cNvPr>
          <p:cNvSpPr>
            <a:spLocks noGrp="1"/>
          </p:cNvSpPr>
          <p:nvPr>
            <p:ph type="title"/>
          </p:nvPr>
        </p:nvSpPr>
        <p:spPr/>
        <p:txBody>
          <a:bodyPr/>
          <a:lstStyle/>
          <a:p>
            <a:r>
              <a:rPr lang="en-IN" dirty="0"/>
              <a:t>EXPLORATORY DATA ANALYSIS(EDA)</a:t>
            </a:r>
          </a:p>
        </p:txBody>
      </p:sp>
      <p:pic>
        <p:nvPicPr>
          <p:cNvPr id="9" name="Picture 8">
            <a:extLst>
              <a:ext uri="{FF2B5EF4-FFF2-40B4-BE49-F238E27FC236}">
                <a16:creationId xmlns:a16="http://schemas.microsoft.com/office/drawing/2014/main" id="{F4216F55-1C6B-4890-A047-E5066A03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807" y="2030329"/>
            <a:ext cx="6142697" cy="4049630"/>
          </a:xfrm>
          <a:prstGeom prst="rect">
            <a:avLst/>
          </a:prstGeom>
        </p:spPr>
      </p:pic>
    </p:spTree>
    <p:extLst>
      <p:ext uri="{BB962C8B-B14F-4D97-AF65-F5344CB8AC3E}">
        <p14:creationId xmlns:p14="http://schemas.microsoft.com/office/powerpoint/2010/main" val="257322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2257E-3B10-4C73-BDB9-3264BC94A461}"/>
              </a:ext>
            </a:extLst>
          </p:cNvPr>
          <p:cNvSpPr/>
          <p:nvPr/>
        </p:nvSpPr>
        <p:spPr>
          <a:xfrm>
            <a:off x="7967926" y="1689463"/>
            <a:ext cx="4292030" cy="2585323"/>
          </a:xfrm>
          <a:prstGeom prst="rect">
            <a:avLst/>
          </a:prstGeom>
          <a:noFill/>
        </p:spPr>
        <p:txBody>
          <a:bodyPr wrap="square" lIns="91440" tIns="45720" rIns="91440" bIns="45720">
            <a:spAutoFit/>
          </a:bodyPr>
          <a:lstStyle/>
          <a:p>
            <a:pPr algn="ctr"/>
            <a:r>
              <a:rPr lang="en-US" sz="5400" dirty="0">
                <a:ln w="0"/>
                <a:solidFill>
                  <a:schemeClr val="tx1">
                    <a:lumMod val="85000"/>
                    <a:lumOff val="15000"/>
                  </a:schemeClr>
                </a:solidFill>
                <a:effectLst>
                  <a:outerShdw blurRad="38100" dist="25400" dir="5400000" algn="ctr" rotWithShape="0">
                    <a:srgbClr val="6E747A">
                      <a:alpha val="43000"/>
                    </a:srgbClr>
                  </a:outerShdw>
                </a:effectLst>
              </a:rPr>
              <a:t>CORRELATION</a:t>
            </a:r>
          </a:p>
          <a:p>
            <a:pPr algn="ctr"/>
            <a:r>
              <a:rPr lang="en-US" sz="5400" b="0" cap="none" spc="0" dirty="0">
                <a:ln w="0"/>
                <a:solidFill>
                  <a:schemeClr val="tx1">
                    <a:lumMod val="85000"/>
                    <a:lumOff val="15000"/>
                  </a:schemeClr>
                </a:solidFill>
                <a:effectLst>
                  <a:outerShdw blurRad="38100" dist="25400" dir="5400000" algn="ctr" rotWithShape="0">
                    <a:srgbClr val="6E747A">
                      <a:alpha val="43000"/>
                    </a:srgbClr>
                  </a:outerShdw>
                </a:effectLst>
              </a:rPr>
              <a:t>USIN</a:t>
            </a:r>
            <a:r>
              <a:rPr lang="en-US" sz="5400" dirty="0">
                <a:ln w="0"/>
                <a:solidFill>
                  <a:schemeClr val="tx1">
                    <a:lumMod val="85000"/>
                    <a:lumOff val="15000"/>
                  </a:schemeClr>
                </a:solidFill>
                <a:effectLst>
                  <a:outerShdw blurRad="38100" dist="25400" dir="5400000" algn="ctr" rotWithShape="0">
                    <a:srgbClr val="6E747A">
                      <a:alpha val="43000"/>
                    </a:srgbClr>
                  </a:outerShdw>
                </a:effectLst>
              </a:rPr>
              <a:t>G</a:t>
            </a:r>
          </a:p>
          <a:p>
            <a:pPr algn="ctr"/>
            <a:r>
              <a:rPr lang="en-US" sz="5400" b="0" cap="none" spc="0" dirty="0">
                <a:ln w="0"/>
                <a:solidFill>
                  <a:srgbClr val="FF0000"/>
                </a:solidFill>
                <a:effectLst>
                  <a:outerShdw blurRad="38100" dist="25400" dir="5400000" algn="ctr" rotWithShape="0">
                    <a:srgbClr val="6E747A">
                      <a:alpha val="43000"/>
                    </a:srgbClr>
                  </a:outerShdw>
                </a:effectLst>
              </a:rPr>
              <a:t>HEATMAP</a:t>
            </a:r>
          </a:p>
        </p:txBody>
      </p:sp>
      <p:pic>
        <p:nvPicPr>
          <p:cNvPr id="4" name="Picture 3">
            <a:extLst>
              <a:ext uri="{FF2B5EF4-FFF2-40B4-BE49-F238E27FC236}">
                <a16:creationId xmlns:a16="http://schemas.microsoft.com/office/drawing/2014/main" id="{9AC667F7-E374-4115-99E3-37E0F720A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77" y="796890"/>
            <a:ext cx="7707028" cy="5435467"/>
          </a:xfrm>
          <a:prstGeom prst="rect">
            <a:avLst/>
          </a:prstGeom>
        </p:spPr>
      </p:pic>
    </p:spTree>
    <p:extLst>
      <p:ext uri="{BB962C8B-B14F-4D97-AF65-F5344CB8AC3E}">
        <p14:creationId xmlns:p14="http://schemas.microsoft.com/office/powerpoint/2010/main" val="25323015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1360</TotalTime>
  <Words>489</Words>
  <Application>Microsoft Office PowerPoint</Application>
  <PresentationFormat>Widescreen</PresentationFormat>
  <Paragraphs>71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inherit</vt:lpstr>
      <vt:lpstr>RetrospectVTI</vt:lpstr>
      <vt:lpstr> Predictive Analytics for Retail Banking</vt:lpstr>
      <vt:lpstr>RETAIL BANKING ??!</vt:lpstr>
      <vt:lpstr>PROBLEM STATEMENT</vt:lpstr>
      <vt:lpstr>ABOUT DATASET</vt:lpstr>
      <vt:lpstr>PowerPoint Presentation</vt:lpstr>
      <vt:lpstr>PowerPoint Presentation</vt:lpstr>
      <vt:lpstr>PowerPoint Presentation</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vt:lpstr>
      <vt:lpstr>Why Min Max Scaler?</vt:lpstr>
      <vt:lpstr>TEST SIZE </vt:lpstr>
      <vt:lpstr>Accuracies compared … </vt:lpstr>
      <vt:lpstr>Confusion Matrices..</vt:lpstr>
      <vt:lpstr>GRAPHS</vt:lpstr>
      <vt:lpstr>GRAPHS (CONT.)</vt:lpstr>
      <vt:lpstr>GRAPHS (CONT.)</vt:lpstr>
      <vt:lpstr>WE CHOOSE</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RISKS PREDICTION BY S.M.A.G.S</dc:title>
  <dc:creator>Soma shivatej</dc:creator>
  <cp:lastModifiedBy>Lakshmi Sravya</cp:lastModifiedBy>
  <cp:revision>52</cp:revision>
  <dcterms:created xsi:type="dcterms:W3CDTF">2019-06-21T06:45:19Z</dcterms:created>
  <dcterms:modified xsi:type="dcterms:W3CDTF">2019-06-29T10:44:51Z</dcterms:modified>
</cp:coreProperties>
</file>