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Bebas Neue"/>
      <p:regular r:id="rId23"/>
    </p:embeddedFon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verage-regular.fntdata"/><Relationship Id="rId23"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4bc180185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4bc1801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822fd3174d0d8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822fd3174d0d8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822fd3174d0d88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822fd3174d0d8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822fd3174d0d88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822fd3174d0d88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822fd3174d0d88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4822fd3174d0d88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a6fbc1baf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a6fbc1ba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822fd3174d0d88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4822fd3174d0d88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ad8846a2a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ad8846a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822fd3174d0d8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822fd3174d0d8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4bc180185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4bc18018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4bc180185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4bc1801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822fd3174d0d88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822fd3174d0d88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822fd3174d0d88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822fd3174d0d88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4bc180185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4bc18018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F1C23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89850" y="706700"/>
            <a:ext cx="8118900" cy="180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000000"/>
                </a:solidFill>
                <a:latin typeface="Bebas Neue"/>
                <a:ea typeface="Bebas Neue"/>
                <a:cs typeface="Bebas Neue"/>
                <a:sym typeface="Bebas Neue"/>
              </a:rPr>
              <a:t>Concealed Object Detection: Depth-wise and Depth-wise Separable YOLO models</a:t>
            </a:r>
            <a:endParaRPr sz="4500">
              <a:solidFill>
                <a:srgbClr val="000000"/>
              </a:solidFill>
              <a:latin typeface="Bebas Neue"/>
              <a:ea typeface="Bebas Neue"/>
              <a:cs typeface="Bebas Neue"/>
              <a:sym typeface="Bebas Neue"/>
            </a:endParaRPr>
          </a:p>
        </p:txBody>
      </p:sp>
      <p:sp>
        <p:nvSpPr>
          <p:cNvPr id="60" name="Google Shape;60;p13"/>
          <p:cNvSpPr txBox="1"/>
          <p:nvPr>
            <p:ph idx="1" type="subTitle"/>
          </p:nvPr>
        </p:nvSpPr>
        <p:spPr>
          <a:xfrm>
            <a:off x="671250" y="3562050"/>
            <a:ext cx="3499800" cy="13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Droid Serif"/>
                <a:ea typeface="Droid Serif"/>
                <a:cs typeface="Droid Serif"/>
                <a:sym typeface="Droid Serif"/>
              </a:rPr>
              <a:t>By:</a:t>
            </a:r>
            <a:endParaRPr sz="1700">
              <a:solidFill>
                <a:srgbClr val="000000"/>
              </a:solidFill>
              <a:latin typeface="Droid Serif"/>
              <a:ea typeface="Droid Serif"/>
              <a:cs typeface="Droid Serif"/>
              <a:sym typeface="Droid Serif"/>
            </a:endParaRPr>
          </a:p>
          <a:p>
            <a:pPr indent="0" lvl="0" marL="0" rtl="0" algn="l">
              <a:spcBef>
                <a:spcPts val="0"/>
              </a:spcBef>
              <a:spcAft>
                <a:spcPts val="0"/>
              </a:spcAft>
              <a:buNone/>
            </a:pPr>
            <a:r>
              <a:rPr b="1" lang="en" sz="1700">
                <a:solidFill>
                  <a:srgbClr val="000000"/>
                </a:solidFill>
                <a:latin typeface="Droid Serif"/>
                <a:ea typeface="Droid Serif"/>
                <a:cs typeface="Droid Serif"/>
                <a:sym typeface="Droid Serif"/>
              </a:rPr>
              <a:t>  </a:t>
            </a:r>
            <a:r>
              <a:rPr b="1" lang="en" sz="1700">
                <a:solidFill>
                  <a:srgbClr val="000000"/>
                </a:solidFill>
                <a:latin typeface="Droid Serif"/>
                <a:ea typeface="Droid Serif"/>
                <a:cs typeface="Droid Serif"/>
                <a:sym typeface="Droid Serif"/>
              </a:rPr>
              <a:t>Lakshmy Santhosh</a:t>
            </a:r>
            <a:endParaRPr b="1" sz="1700">
              <a:solidFill>
                <a:srgbClr val="000000"/>
              </a:solidFill>
              <a:latin typeface="Droid Serif"/>
              <a:ea typeface="Droid Serif"/>
              <a:cs typeface="Droid Serif"/>
              <a:sym typeface="Droid Serif"/>
            </a:endParaRPr>
          </a:p>
          <a:p>
            <a:pPr indent="0" lvl="0" marL="0" rtl="0" algn="l">
              <a:spcBef>
                <a:spcPts val="0"/>
              </a:spcBef>
              <a:spcAft>
                <a:spcPts val="0"/>
              </a:spcAft>
              <a:buNone/>
            </a:pPr>
            <a:r>
              <a:rPr b="1" lang="en" sz="1700">
                <a:solidFill>
                  <a:srgbClr val="000000"/>
                </a:solidFill>
                <a:latin typeface="Droid Serif"/>
                <a:ea typeface="Droid Serif"/>
                <a:cs typeface="Droid Serif"/>
                <a:sym typeface="Droid Serif"/>
              </a:rPr>
              <a:t>  Roll no. 222828</a:t>
            </a:r>
            <a:endParaRPr b="1" sz="1700">
              <a:solidFill>
                <a:srgbClr val="000000"/>
              </a:solidFill>
              <a:latin typeface="Droid Serif"/>
              <a:ea typeface="Droid Serif"/>
              <a:cs typeface="Droid Serif"/>
              <a:sym typeface="Droid Serif"/>
            </a:endParaRPr>
          </a:p>
          <a:p>
            <a:pPr indent="0" lvl="0" marL="0" rtl="0" algn="l">
              <a:spcBef>
                <a:spcPts val="0"/>
              </a:spcBef>
              <a:spcAft>
                <a:spcPts val="0"/>
              </a:spcAft>
              <a:buNone/>
            </a:pPr>
            <a:r>
              <a:rPr b="1" lang="en" sz="1700">
                <a:solidFill>
                  <a:srgbClr val="000000"/>
                </a:solidFill>
                <a:latin typeface="Droid Serif"/>
                <a:ea typeface="Droid Serif"/>
                <a:cs typeface="Droid Serif"/>
                <a:sym typeface="Droid Serif"/>
              </a:rPr>
              <a:t>  MSc Data Science(2022-24)</a:t>
            </a:r>
            <a:endParaRPr b="1" sz="1700">
              <a:solidFill>
                <a:srgbClr val="000000"/>
              </a:solidFill>
              <a:latin typeface="Droid Serif"/>
              <a:ea typeface="Droid Serif"/>
              <a:cs typeface="Droid Serif"/>
              <a:sym typeface="Droid Serif"/>
            </a:endParaRPr>
          </a:p>
        </p:txBody>
      </p:sp>
      <p:sp>
        <p:nvSpPr>
          <p:cNvPr id="61" name="Google Shape;61;p13"/>
          <p:cNvSpPr txBox="1"/>
          <p:nvPr>
            <p:ph type="ctrTitle"/>
          </p:nvPr>
        </p:nvSpPr>
        <p:spPr>
          <a:xfrm>
            <a:off x="2474550" y="2870025"/>
            <a:ext cx="4194900" cy="62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rgbClr val="000000"/>
                </a:solidFill>
              </a:rPr>
              <a:t>Dissertation Presentation</a:t>
            </a:r>
            <a:endParaRPr sz="2600">
              <a:solidFill>
                <a:srgbClr val="000000"/>
              </a:solidFill>
            </a:endParaRPr>
          </a:p>
        </p:txBody>
      </p:sp>
      <p:sp>
        <p:nvSpPr>
          <p:cNvPr id="62" name="Google Shape;62;p13"/>
          <p:cNvSpPr txBox="1"/>
          <p:nvPr/>
        </p:nvSpPr>
        <p:spPr>
          <a:xfrm>
            <a:off x="5020650" y="3562650"/>
            <a:ext cx="37356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Droid Serif"/>
                <a:ea typeface="Droid Serif"/>
                <a:cs typeface="Droid Serif"/>
                <a:sym typeface="Droid Serif"/>
              </a:rPr>
              <a:t>Supervisor :</a:t>
            </a:r>
            <a:endParaRPr sz="1700">
              <a:latin typeface="Droid Serif"/>
              <a:ea typeface="Droid Serif"/>
              <a:cs typeface="Droid Serif"/>
              <a:sym typeface="Droid Serif"/>
            </a:endParaRPr>
          </a:p>
          <a:p>
            <a:pPr indent="0" lvl="0" marL="0" rtl="0" algn="l">
              <a:spcBef>
                <a:spcPts val="0"/>
              </a:spcBef>
              <a:spcAft>
                <a:spcPts val="0"/>
              </a:spcAft>
              <a:buNone/>
            </a:pPr>
            <a:r>
              <a:rPr b="1" lang="en" sz="1700">
                <a:latin typeface="Droid Serif"/>
                <a:ea typeface="Droid Serif"/>
                <a:cs typeface="Droid Serif"/>
                <a:sym typeface="Droid Serif"/>
              </a:rPr>
              <a:t>  Dr. Singara Singh</a:t>
            </a:r>
            <a:endParaRPr b="1" sz="1700">
              <a:latin typeface="Droid Serif"/>
              <a:ea typeface="Droid Serif"/>
              <a:cs typeface="Droid Serif"/>
              <a:sym typeface="Droid Serif"/>
            </a:endParaRPr>
          </a:p>
          <a:p>
            <a:pPr indent="0" lvl="0" marL="0" rtl="0" algn="l">
              <a:spcBef>
                <a:spcPts val="0"/>
              </a:spcBef>
              <a:spcAft>
                <a:spcPts val="0"/>
              </a:spcAft>
              <a:buNone/>
            </a:pPr>
            <a:r>
              <a:rPr b="1" lang="en" sz="1700">
                <a:latin typeface="Droid Serif"/>
                <a:ea typeface="Droid Serif"/>
                <a:cs typeface="Droid Serif"/>
                <a:sym typeface="Droid Serif"/>
              </a:rPr>
              <a:t>  Professor</a:t>
            </a:r>
            <a:endParaRPr b="1" sz="1700">
              <a:latin typeface="Droid Serif"/>
              <a:ea typeface="Droid Serif"/>
              <a:cs typeface="Droid Serif"/>
              <a:sym typeface="Droid Serif"/>
            </a:endParaRPr>
          </a:p>
          <a:p>
            <a:pPr indent="0" lvl="0" marL="0" rtl="0" algn="l">
              <a:spcBef>
                <a:spcPts val="0"/>
              </a:spcBef>
              <a:spcAft>
                <a:spcPts val="0"/>
              </a:spcAft>
              <a:buNone/>
            </a:pPr>
            <a:r>
              <a:rPr b="1" lang="en" sz="1700">
                <a:latin typeface="Droid Serif"/>
                <a:ea typeface="Droid Serif"/>
                <a:cs typeface="Droid Serif"/>
                <a:sym typeface="Droid Serif"/>
              </a:rPr>
              <a:t>  Central University of Haryana</a:t>
            </a:r>
            <a:endParaRPr b="1" sz="1700">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292625"/>
            <a:ext cx="50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STRUCTURE OF  </a:t>
            </a:r>
            <a:r>
              <a:rPr lang="en">
                <a:solidFill>
                  <a:srgbClr val="000000"/>
                </a:solidFill>
              </a:rPr>
              <a:t>YOLOv5m</a:t>
            </a:r>
            <a:endParaRPr>
              <a:solidFill>
                <a:srgbClr val="000000"/>
              </a:solidFill>
            </a:endParaRPr>
          </a:p>
        </p:txBody>
      </p:sp>
      <p:pic>
        <p:nvPicPr>
          <p:cNvPr id="131" name="Google Shape;131;p22"/>
          <p:cNvPicPr preferRelativeResize="0"/>
          <p:nvPr/>
        </p:nvPicPr>
        <p:blipFill>
          <a:blip r:embed="rId3">
            <a:alphaModFix/>
          </a:blip>
          <a:stretch>
            <a:fillRect/>
          </a:stretch>
        </p:blipFill>
        <p:spPr>
          <a:xfrm>
            <a:off x="1839326" y="1053900"/>
            <a:ext cx="5465325" cy="383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YOLOv8m</a:t>
            </a:r>
            <a:endParaRPr>
              <a:solidFill>
                <a:srgbClr val="000000"/>
              </a:solidFill>
            </a:endParaRPr>
          </a:p>
        </p:txBody>
      </p:sp>
      <p:sp>
        <p:nvSpPr>
          <p:cNvPr id="137" name="Google Shape;137;p23"/>
          <p:cNvSpPr txBox="1"/>
          <p:nvPr/>
        </p:nvSpPr>
        <p:spPr>
          <a:xfrm>
            <a:off x="563500" y="787150"/>
            <a:ext cx="7769400" cy="3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34343"/>
                </a:solidFill>
                <a:latin typeface="Droid Serif"/>
                <a:ea typeface="Droid Serif"/>
                <a:cs typeface="Droid Serif"/>
                <a:sym typeface="Droid Serif"/>
              </a:rPr>
              <a:t>The architecture of YOLOv8m </a:t>
            </a:r>
            <a:r>
              <a:rPr lang="en" sz="1600">
                <a:solidFill>
                  <a:srgbClr val="434343"/>
                </a:solidFill>
                <a:latin typeface="Droid Serif"/>
                <a:ea typeface="Droid Serif"/>
                <a:cs typeface="Droid Serif"/>
                <a:sym typeface="Droid Serif"/>
              </a:rPr>
              <a:t>includes</a:t>
            </a:r>
            <a:r>
              <a:rPr lang="en" sz="1600">
                <a:solidFill>
                  <a:srgbClr val="434343"/>
                </a:solidFill>
                <a:latin typeface="Droid Serif"/>
                <a:ea typeface="Droid Serif"/>
                <a:cs typeface="Droid Serif"/>
                <a:sym typeface="Droid Serif"/>
              </a:rPr>
              <a:t>:</a:t>
            </a:r>
            <a:endParaRPr sz="1600">
              <a:solidFill>
                <a:srgbClr val="434343"/>
              </a:solidFill>
              <a:latin typeface="Droid Serif"/>
              <a:ea typeface="Droid Serif"/>
              <a:cs typeface="Droid Serif"/>
              <a:sym typeface="Droid Serif"/>
            </a:endParaRPr>
          </a:p>
          <a:p>
            <a:pPr indent="0" lvl="0" marL="0" rtl="0" algn="l">
              <a:spcBef>
                <a:spcPts val="0"/>
              </a:spcBef>
              <a:spcAft>
                <a:spcPts val="0"/>
              </a:spcAft>
              <a:buNone/>
            </a:pPr>
            <a:r>
              <a:t/>
            </a:r>
            <a:endParaRPr sz="1600">
              <a:solidFill>
                <a:srgbClr val="434343"/>
              </a:solidFill>
              <a:latin typeface="Droid Serif"/>
              <a:ea typeface="Droid Serif"/>
              <a:cs typeface="Droid Serif"/>
              <a:sym typeface="Droid Serif"/>
            </a:endParaRPr>
          </a:p>
          <a:p>
            <a:pPr indent="-330200" lvl="0" marL="457200" rtl="0" algn="just">
              <a:lnSpc>
                <a:spcPct val="115000"/>
              </a:lnSpc>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stem (initiates processing)</a:t>
            </a:r>
            <a:endParaRPr sz="1600">
              <a:solidFill>
                <a:srgbClr val="434343"/>
              </a:solidFill>
              <a:latin typeface="Droid Serif"/>
              <a:ea typeface="Droid Serif"/>
              <a:cs typeface="Droid Serif"/>
              <a:sym typeface="Droid Serif"/>
            </a:endParaRPr>
          </a:p>
          <a:p>
            <a:pPr indent="-330200" lvl="0" marL="457200" rtl="0" algn="just">
              <a:lnSpc>
                <a:spcPct val="115000"/>
              </a:lnSpc>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backbone ( feature extraction): comprises of Conv, C2f andSPPF</a:t>
            </a:r>
            <a:endParaRPr sz="1600">
              <a:solidFill>
                <a:srgbClr val="434343"/>
              </a:solidFill>
              <a:highlight>
                <a:schemeClr val="dk2"/>
              </a:highlight>
              <a:latin typeface="Droid Serif"/>
              <a:ea typeface="Droid Serif"/>
              <a:cs typeface="Droid Serif"/>
              <a:sym typeface="Droid Serif"/>
            </a:endParaRPr>
          </a:p>
          <a:p>
            <a:pPr indent="-330200" lvl="0" marL="457200" rtl="0" algn="just">
              <a:lnSpc>
                <a:spcPct val="115000"/>
              </a:lnSpc>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neck (feature combination):comprises of Conv, C2f, Concat and upsample</a:t>
            </a:r>
            <a:endParaRPr sz="1600">
              <a:solidFill>
                <a:srgbClr val="434343"/>
              </a:solidFill>
              <a:latin typeface="Droid Serif"/>
              <a:ea typeface="Droid Serif"/>
              <a:cs typeface="Droid Serif"/>
              <a:sym typeface="Droid Serif"/>
            </a:endParaRPr>
          </a:p>
          <a:p>
            <a:pPr indent="-330200" lvl="0" marL="457200" rtl="0" algn="just">
              <a:lnSpc>
                <a:spcPct val="115000"/>
              </a:lnSpc>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head (predicts object details): detects objects and bounding boxes </a:t>
            </a:r>
            <a:endParaRPr sz="1600">
              <a:solidFill>
                <a:srgbClr val="434343"/>
              </a:solidFill>
              <a:latin typeface="Droid Serif"/>
              <a:ea typeface="Droid Serif"/>
              <a:cs typeface="Droid Serif"/>
              <a:sym typeface="Droid Serif"/>
            </a:endParaRPr>
          </a:p>
          <a:p>
            <a:pPr indent="0" lvl="0" marL="0" rtl="0" algn="just">
              <a:lnSpc>
                <a:spcPct val="115000"/>
              </a:lnSpc>
              <a:spcBef>
                <a:spcPts val="1600"/>
              </a:spcBef>
              <a:spcAft>
                <a:spcPts val="1600"/>
              </a:spcAft>
              <a:buNone/>
            </a:pPr>
            <a:r>
              <a:rPr lang="en" sz="1600">
                <a:solidFill>
                  <a:srgbClr val="434343"/>
                </a:solidFill>
                <a:latin typeface="Droid Serif"/>
                <a:ea typeface="Droid Serif"/>
                <a:cs typeface="Droid Serif"/>
                <a:sym typeface="Droid Serif"/>
              </a:rPr>
              <a:t>The architecture of YOLOv8 is quite similar to YOLOv5</a:t>
            </a:r>
            <a:endParaRPr sz="1600">
              <a:solidFill>
                <a:srgbClr val="434343"/>
              </a:solidFill>
              <a:latin typeface="Droid Serif"/>
              <a:ea typeface="Droid Serif"/>
              <a:cs typeface="Droid Serif"/>
              <a:sym typeface="Droid Serif"/>
            </a:endParaRPr>
          </a:p>
        </p:txBody>
      </p:sp>
      <p:pic>
        <p:nvPicPr>
          <p:cNvPr id="138" name="Google Shape;138;p23"/>
          <p:cNvPicPr preferRelativeResize="0"/>
          <p:nvPr/>
        </p:nvPicPr>
        <p:blipFill>
          <a:blip r:embed="rId3">
            <a:alphaModFix/>
          </a:blip>
          <a:stretch>
            <a:fillRect/>
          </a:stretch>
        </p:blipFill>
        <p:spPr>
          <a:xfrm>
            <a:off x="566450" y="3228550"/>
            <a:ext cx="3390400" cy="1632850"/>
          </a:xfrm>
          <a:prstGeom prst="rect">
            <a:avLst/>
          </a:prstGeom>
          <a:noFill/>
          <a:ln>
            <a:noFill/>
          </a:ln>
        </p:spPr>
      </p:pic>
      <p:sp>
        <p:nvSpPr>
          <p:cNvPr id="139" name="Google Shape;139;p23"/>
          <p:cNvSpPr txBox="1"/>
          <p:nvPr/>
        </p:nvSpPr>
        <p:spPr>
          <a:xfrm>
            <a:off x="1458550" y="4399700"/>
            <a:ext cx="136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verage"/>
                <a:ea typeface="Average"/>
                <a:cs typeface="Average"/>
                <a:sym typeface="Average"/>
              </a:rPr>
              <a:t>SPPF block</a:t>
            </a:r>
            <a:endParaRPr sz="1800">
              <a:latin typeface="Average"/>
              <a:ea typeface="Average"/>
              <a:cs typeface="Average"/>
              <a:sym typeface="Average"/>
            </a:endParaRPr>
          </a:p>
        </p:txBody>
      </p:sp>
      <p:pic>
        <p:nvPicPr>
          <p:cNvPr id="140" name="Google Shape;140;p23"/>
          <p:cNvPicPr preferRelativeResize="0"/>
          <p:nvPr/>
        </p:nvPicPr>
        <p:blipFill>
          <a:blip r:embed="rId4">
            <a:alphaModFix/>
          </a:blip>
          <a:stretch>
            <a:fillRect/>
          </a:stretch>
        </p:blipFill>
        <p:spPr>
          <a:xfrm>
            <a:off x="6420125" y="2464925"/>
            <a:ext cx="2412175" cy="2529600"/>
          </a:xfrm>
          <a:prstGeom prst="rect">
            <a:avLst/>
          </a:prstGeom>
          <a:noFill/>
          <a:ln>
            <a:noFill/>
          </a:ln>
        </p:spPr>
      </p:pic>
      <p:sp>
        <p:nvSpPr>
          <p:cNvPr id="141" name="Google Shape;141;p23"/>
          <p:cNvSpPr txBox="1"/>
          <p:nvPr/>
        </p:nvSpPr>
        <p:spPr>
          <a:xfrm>
            <a:off x="6420125" y="4380425"/>
            <a:ext cx="120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verage"/>
                <a:ea typeface="Average"/>
                <a:cs typeface="Average"/>
                <a:sym typeface="Average"/>
              </a:rPr>
              <a:t>C2F</a:t>
            </a:r>
            <a:r>
              <a:rPr lang="en" sz="1800">
                <a:latin typeface="Average"/>
                <a:ea typeface="Average"/>
                <a:cs typeface="Average"/>
                <a:sym typeface="Average"/>
              </a:rPr>
              <a:t> block</a:t>
            </a:r>
            <a:endParaRPr sz="1800">
              <a:solidFill>
                <a:schemeClr val="accent3"/>
              </a:solidFill>
              <a:latin typeface="Average"/>
              <a:ea typeface="Average"/>
              <a:cs typeface="Average"/>
              <a:sym typeface="Average"/>
            </a:endParaRPr>
          </a:p>
        </p:txBody>
      </p:sp>
      <p:sp>
        <p:nvSpPr>
          <p:cNvPr id="142" name="Google Shape;142;p23"/>
          <p:cNvSpPr txBox="1"/>
          <p:nvPr/>
        </p:nvSpPr>
        <p:spPr>
          <a:xfrm>
            <a:off x="6360425" y="4678400"/>
            <a:ext cx="180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434343"/>
                </a:solidFill>
                <a:latin typeface="Average"/>
                <a:ea typeface="Average"/>
                <a:cs typeface="Average"/>
                <a:sym typeface="Average"/>
              </a:rPr>
              <a:t>Feature extraction</a:t>
            </a:r>
            <a:endParaRPr sz="1600">
              <a:solidFill>
                <a:srgbClr val="434343"/>
              </a:solidFill>
              <a:latin typeface="Average"/>
              <a:ea typeface="Average"/>
              <a:cs typeface="Average"/>
              <a:sym typeface="Average"/>
            </a:endParaRPr>
          </a:p>
        </p:txBody>
      </p:sp>
      <p:sp>
        <p:nvSpPr>
          <p:cNvPr id="143" name="Google Shape;143;p23"/>
          <p:cNvSpPr txBox="1"/>
          <p:nvPr/>
        </p:nvSpPr>
        <p:spPr>
          <a:xfrm>
            <a:off x="539250" y="4788600"/>
            <a:ext cx="399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434343"/>
                </a:solidFill>
                <a:latin typeface="Average"/>
                <a:ea typeface="Average"/>
                <a:cs typeface="Average"/>
                <a:sym typeface="Average"/>
              </a:rPr>
              <a:t>Enhances features extracted in the backbone</a:t>
            </a:r>
            <a:endParaRPr sz="1600">
              <a:solidFill>
                <a:srgbClr val="43434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292625"/>
            <a:ext cx="50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STRUCTURE OF  YOLOv8m</a:t>
            </a:r>
            <a:endParaRPr>
              <a:solidFill>
                <a:srgbClr val="000000"/>
              </a:solidFill>
            </a:endParaRPr>
          </a:p>
        </p:txBody>
      </p:sp>
      <p:pic>
        <p:nvPicPr>
          <p:cNvPr id="149" name="Google Shape;149;p24"/>
          <p:cNvPicPr preferRelativeResize="0"/>
          <p:nvPr/>
        </p:nvPicPr>
        <p:blipFill>
          <a:blip r:embed="rId3">
            <a:alphaModFix/>
          </a:blip>
          <a:stretch>
            <a:fillRect/>
          </a:stretch>
        </p:blipFill>
        <p:spPr>
          <a:xfrm>
            <a:off x="1822692" y="1064725"/>
            <a:ext cx="5498622" cy="383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292625"/>
            <a:ext cx="726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STRUCTURE OF  MODIFIED YOLOv5m</a:t>
            </a:r>
            <a:endParaRPr>
              <a:solidFill>
                <a:srgbClr val="000000"/>
              </a:solidFill>
            </a:endParaRPr>
          </a:p>
        </p:txBody>
      </p:sp>
      <p:pic>
        <p:nvPicPr>
          <p:cNvPr id="155" name="Google Shape;155;p25"/>
          <p:cNvPicPr preferRelativeResize="0"/>
          <p:nvPr/>
        </p:nvPicPr>
        <p:blipFill>
          <a:blip r:embed="rId3">
            <a:alphaModFix/>
          </a:blip>
          <a:stretch>
            <a:fillRect/>
          </a:stretch>
        </p:blipFill>
        <p:spPr>
          <a:xfrm>
            <a:off x="3213418" y="1030707"/>
            <a:ext cx="5581538" cy="3838524"/>
          </a:xfrm>
          <a:prstGeom prst="rect">
            <a:avLst/>
          </a:prstGeom>
          <a:noFill/>
          <a:ln>
            <a:noFill/>
          </a:ln>
        </p:spPr>
      </p:pic>
      <p:sp>
        <p:nvSpPr>
          <p:cNvPr id="156" name="Google Shape;156;p25"/>
          <p:cNvSpPr txBox="1"/>
          <p:nvPr/>
        </p:nvSpPr>
        <p:spPr>
          <a:xfrm>
            <a:off x="311700" y="1172500"/>
            <a:ext cx="28317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rgbClr val="434343"/>
                </a:solidFill>
                <a:latin typeface="Droid Serif"/>
                <a:ea typeface="Droid Serif"/>
                <a:cs typeface="Droid Serif"/>
                <a:sym typeface="Droid Serif"/>
              </a:rPr>
              <a:t>Here, DW/DWS represents the modified block. In case of Depth-wise YOLOv5, the block is replaced by Depthwise Convolution block </a:t>
            </a:r>
            <a:r>
              <a:rPr b="1" lang="en" sz="1600">
                <a:solidFill>
                  <a:srgbClr val="434343"/>
                </a:solidFill>
                <a:latin typeface="Droid Serif"/>
                <a:ea typeface="Droid Serif"/>
                <a:cs typeface="Droid Serif"/>
                <a:sym typeface="Droid Serif"/>
              </a:rPr>
              <a:t>(DW Conv</a:t>
            </a:r>
            <a:r>
              <a:rPr lang="en" sz="1600">
                <a:solidFill>
                  <a:srgbClr val="434343"/>
                </a:solidFill>
                <a:latin typeface="Droid Serif"/>
                <a:ea typeface="Droid Serif"/>
                <a:cs typeface="Droid Serif"/>
                <a:sym typeface="Droid Serif"/>
              </a:rPr>
              <a:t>) and in case of Depth-wise Separable YOLOv5, the block is replaced by Depthwise Seperable Convolution block(</a:t>
            </a:r>
            <a:r>
              <a:rPr b="1" lang="en" sz="1600">
                <a:solidFill>
                  <a:srgbClr val="434343"/>
                </a:solidFill>
                <a:latin typeface="Droid Serif"/>
                <a:ea typeface="Droid Serif"/>
                <a:cs typeface="Droid Serif"/>
                <a:sym typeface="Droid Serif"/>
              </a:rPr>
              <a:t>DWS Conv</a:t>
            </a:r>
            <a:r>
              <a:rPr lang="en" sz="1600">
                <a:solidFill>
                  <a:srgbClr val="434343"/>
                </a:solidFill>
                <a:latin typeface="Droid Serif"/>
                <a:ea typeface="Droid Serif"/>
                <a:cs typeface="Droid Serif"/>
                <a:sym typeface="Droid Serif"/>
              </a:rPr>
              <a:t>)</a:t>
            </a:r>
            <a:endParaRPr sz="1600">
              <a:solidFill>
                <a:srgbClr val="434343"/>
              </a:solidFill>
              <a:latin typeface="Droid Serif"/>
              <a:ea typeface="Droid Serif"/>
              <a:cs typeface="Droid Serif"/>
              <a:sym typeface="Droid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292625"/>
            <a:ext cx="726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STRUCTURE OF  MODIFIED YOLOv8m</a:t>
            </a:r>
            <a:endParaRPr>
              <a:solidFill>
                <a:srgbClr val="000000"/>
              </a:solidFill>
            </a:endParaRPr>
          </a:p>
        </p:txBody>
      </p:sp>
      <p:sp>
        <p:nvSpPr>
          <p:cNvPr id="162" name="Google Shape;162;p26"/>
          <p:cNvSpPr txBox="1"/>
          <p:nvPr/>
        </p:nvSpPr>
        <p:spPr>
          <a:xfrm>
            <a:off x="311700" y="1172500"/>
            <a:ext cx="27522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rgbClr val="434343"/>
                </a:solidFill>
                <a:latin typeface="Droid Serif"/>
                <a:ea typeface="Droid Serif"/>
                <a:cs typeface="Droid Serif"/>
                <a:sym typeface="Droid Serif"/>
              </a:rPr>
              <a:t>Here, DW/DWS represents the modified block. In case of Depth-wise YOLOv8, the block is replaced by Depthwise Convolution block </a:t>
            </a:r>
            <a:r>
              <a:rPr b="1" lang="en" sz="1600">
                <a:solidFill>
                  <a:srgbClr val="434343"/>
                </a:solidFill>
                <a:latin typeface="Droid Serif"/>
                <a:ea typeface="Droid Serif"/>
                <a:cs typeface="Droid Serif"/>
                <a:sym typeface="Droid Serif"/>
              </a:rPr>
              <a:t>(DW Conv</a:t>
            </a:r>
            <a:r>
              <a:rPr lang="en" sz="1600">
                <a:solidFill>
                  <a:srgbClr val="434343"/>
                </a:solidFill>
                <a:latin typeface="Droid Serif"/>
                <a:ea typeface="Droid Serif"/>
                <a:cs typeface="Droid Serif"/>
                <a:sym typeface="Droid Serif"/>
              </a:rPr>
              <a:t>) and in case of Depth-wise Separable YOLOv8, the block is replaced by Depthwise Seperable Convolution block(</a:t>
            </a:r>
            <a:r>
              <a:rPr b="1" lang="en" sz="1600">
                <a:solidFill>
                  <a:srgbClr val="434343"/>
                </a:solidFill>
                <a:latin typeface="Droid Serif"/>
                <a:ea typeface="Droid Serif"/>
                <a:cs typeface="Droid Serif"/>
                <a:sym typeface="Droid Serif"/>
              </a:rPr>
              <a:t>DWS Conv</a:t>
            </a:r>
            <a:r>
              <a:rPr lang="en" sz="1600">
                <a:solidFill>
                  <a:srgbClr val="434343"/>
                </a:solidFill>
                <a:latin typeface="Droid Serif"/>
                <a:ea typeface="Droid Serif"/>
                <a:cs typeface="Droid Serif"/>
                <a:sym typeface="Droid Serif"/>
              </a:rPr>
              <a:t>)</a:t>
            </a:r>
            <a:endParaRPr sz="1600">
              <a:solidFill>
                <a:srgbClr val="434343"/>
              </a:solidFill>
              <a:latin typeface="Droid Serif"/>
              <a:ea typeface="Droid Serif"/>
              <a:cs typeface="Droid Serif"/>
              <a:sym typeface="Droid Serif"/>
            </a:endParaRPr>
          </a:p>
        </p:txBody>
      </p:sp>
      <p:pic>
        <p:nvPicPr>
          <p:cNvPr id="163" name="Google Shape;163;p26"/>
          <p:cNvPicPr preferRelativeResize="0"/>
          <p:nvPr/>
        </p:nvPicPr>
        <p:blipFill>
          <a:blip r:embed="rId3">
            <a:alphaModFix/>
          </a:blip>
          <a:stretch>
            <a:fillRect/>
          </a:stretch>
        </p:blipFill>
        <p:spPr>
          <a:xfrm>
            <a:off x="3152857" y="1030700"/>
            <a:ext cx="5503103" cy="383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688" y="354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RESULTS</a:t>
            </a:r>
            <a:endParaRPr>
              <a:solidFill>
                <a:srgbClr val="000000"/>
              </a:solidFill>
            </a:endParaRPr>
          </a:p>
        </p:txBody>
      </p:sp>
      <p:pic>
        <p:nvPicPr>
          <p:cNvPr id="169" name="Google Shape;169;p27"/>
          <p:cNvPicPr preferRelativeResize="0"/>
          <p:nvPr/>
        </p:nvPicPr>
        <p:blipFill>
          <a:blip r:embed="rId3">
            <a:alphaModFix/>
          </a:blip>
          <a:stretch>
            <a:fillRect/>
          </a:stretch>
        </p:blipFill>
        <p:spPr>
          <a:xfrm>
            <a:off x="780698" y="1275650"/>
            <a:ext cx="7582601" cy="1524000"/>
          </a:xfrm>
          <a:prstGeom prst="rect">
            <a:avLst/>
          </a:prstGeom>
          <a:noFill/>
          <a:ln>
            <a:noFill/>
          </a:ln>
        </p:spPr>
      </p:pic>
      <p:pic>
        <p:nvPicPr>
          <p:cNvPr id="170" name="Google Shape;170;p27"/>
          <p:cNvPicPr preferRelativeResize="0"/>
          <p:nvPr/>
        </p:nvPicPr>
        <p:blipFill>
          <a:blip r:embed="rId4">
            <a:alphaModFix/>
          </a:blip>
          <a:stretch>
            <a:fillRect/>
          </a:stretch>
        </p:blipFill>
        <p:spPr>
          <a:xfrm>
            <a:off x="780700" y="3464750"/>
            <a:ext cx="7582601" cy="1492271"/>
          </a:xfrm>
          <a:prstGeom prst="rect">
            <a:avLst/>
          </a:prstGeom>
          <a:noFill/>
          <a:ln>
            <a:noFill/>
          </a:ln>
        </p:spPr>
      </p:pic>
      <p:sp>
        <p:nvSpPr>
          <p:cNvPr id="171" name="Google Shape;171;p27"/>
          <p:cNvSpPr txBox="1"/>
          <p:nvPr/>
        </p:nvSpPr>
        <p:spPr>
          <a:xfrm>
            <a:off x="648600" y="2986775"/>
            <a:ext cx="6394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34343"/>
                </a:solidFill>
                <a:latin typeface="Droid Serif"/>
                <a:ea typeface="Droid Serif"/>
                <a:cs typeface="Droid Serif"/>
                <a:sym typeface="Droid Serif"/>
              </a:rPr>
              <a:t>Results of YOLOv8m models</a:t>
            </a:r>
            <a:endParaRPr b="1" sz="1600">
              <a:solidFill>
                <a:srgbClr val="434343"/>
              </a:solidFill>
              <a:latin typeface="Droid Serif"/>
              <a:ea typeface="Droid Serif"/>
              <a:cs typeface="Droid Serif"/>
              <a:sym typeface="Droid Serif"/>
            </a:endParaRPr>
          </a:p>
        </p:txBody>
      </p:sp>
      <p:sp>
        <p:nvSpPr>
          <p:cNvPr id="172" name="Google Shape;172;p27"/>
          <p:cNvSpPr txBox="1"/>
          <p:nvPr/>
        </p:nvSpPr>
        <p:spPr>
          <a:xfrm>
            <a:off x="709625" y="844550"/>
            <a:ext cx="386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34343"/>
                </a:solidFill>
                <a:latin typeface="Droid Serif"/>
                <a:ea typeface="Droid Serif"/>
                <a:cs typeface="Droid Serif"/>
                <a:sym typeface="Droid Serif"/>
              </a:rPr>
              <a:t>Results of YOLOv5m models</a:t>
            </a:r>
            <a:endParaRPr b="1" sz="1600">
              <a:solidFill>
                <a:srgbClr val="434343"/>
              </a:solidFill>
              <a:latin typeface="Droid Serif"/>
              <a:ea typeface="Droid Serif"/>
              <a:cs typeface="Droid Serif"/>
              <a:sym typeface="Droid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CONCLUSIONS</a:t>
            </a:r>
            <a:endParaRPr>
              <a:solidFill>
                <a:srgbClr val="000000"/>
              </a:solidFill>
            </a:endParaRPr>
          </a:p>
        </p:txBody>
      </p:sp>
      <p:sp>
        <p:nvSpPr>
          <p:cNvPr id="178" name="Google Shape;178;p28"/>
          <p:cNvSpPr txBox="1"/>
          <p:nvPr>
            <p:ph idx="1" type="body"/>
          </p:nvPr>
        </p:nvSpPr>
        <p:spPr>
          <a:xfrm>
            <a:off x="637275" y="1118475"/>
            <a:ext cx="7756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Evaluation matrices</a:t>
            </a:r>
            <a:r>
              <a:rPr lang="en" sz="1600">
                <a:solidFill>
                  <a:srgbClr val="434343"/>
                </a:solidFill>
                <a:latin typeface="Droid Serif"/>
                <a:ea typeface="Droid Serif"/>
                <a:cs typeface="Droid Serif"/>
                <a:sym typeface="Droid Serif"/>
              </a:rPr>
              <a:t> like </a:t>
            </a:r>
            <a:r>
              <a:rPr lang="en" sz="1600">
                <a:solidFill>
                  <a:srgbClr val="434343"/>
                </a:solidFill>
                <a:latin typeface="Droid Serif"/>
                <a:ea typeface="Droid Serif"/>
                <a:cs typeface="Droid Serif"/>
                <a:sym typeface="Droid Serif"/>
              </a:rPr>
              <a:t>precision</a:t>
            </a:r>
            <a:r>
              <a:rPr lang="en" sz="1600">
                <a:solidFill>
                  <a:srgbClr val="434343"/>
                </a:solidFill>
                <a:latin typeface="Droid Serif"/>
                <a:ea typeface="Droid Serif"/>
                <a:cs typeface="Droid Serif"/>
                <a:sym typeface="Droid Serif"/>
              </a:rPr>
              <a:t>, recall and mAP has slight increase or remained same in all the cases.</a:t>
            </a:r>
            <a:endParaRPr sz="1600">
              <a:solidFill>
                <a:srgbClr val="434343"/>
              </a:solidFill>
              <a:latin typeface="Droid Serif"/>
              <a:ea typeface="Droid Serif"/>
              <a:cs typeface="Droid Serif"/>
              <a:sym typeface="Droid Serif"/>
            </a:endParaRPr>
          </a:p>
          <a:p>
            <a:pPr indent="-330200" lvl="0" marL="457200" rtl="0" algn="l">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The number of parameters has decreased significantly in modified models. In depthwise models, the decrease in number of parameters are 26% and 17% in YOLOv5 and YOLOv8 respectively.</a:t>
            </a:r>
            <a:endParaRPr sz="1600">
              <a:solidFill>
                <a:srgbClr val="434343"/>
              </a:solidFill>
              <a:latin typeface="Droid Serif"/>
              <a:ea typeface="Droid Serif"/>
              <a:cs typeface="Droid Serif"/>
              <a:sym typeface="Droid Serif"/>
            </a:endParaRPr>
          </a:p>
          <a:p>
            <a:pPr indent="-330200" lvl="0" marL="457200" rtl="0" algn="l">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In case of Depthwise-Separable models, the decrease in number of parameters are 21% and 15% in YOLOv5 and YOLOv8 respectively.</a:t>
            </a:r>
            <a:endParaRPr sz="1600">
              <a:solidFill>
                <a:srgbClr val="434343"/>
              </a:solidFill>
              <a:latin typeface="Droid Serif"/>
              <a:ea typeface="Droid Serif"/>
              <a:cs typeface="Droid Serif"/>
              <a:sym typeface="Droid Serif"/>
            </a:endParaRPr>
          </a:p>
          <a:p>
            <a:pPr indent="-330200" lvl="0" marL="457200" rtl="0" algn="l">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From all all the models, we can come to a conclusion that the Depthwise and Depthwise-Separable YOLO models give same results as that of the original model, with significantly less computational complexity.</a:t>
            </a:r>
            <a:endParaRPr sz="1600">
              <a:solidFill>
                <a:srgbClr val="434343"/>
              </a:solidFill>
              <a:latin typeface="Droid Serif"/>
              <a:ea typeface="Droid Serif"/>
              <a:cs typeface="Droid Serif"/>
              <a:sym typeface="Droid Serif"/>
            </a:endParaRPr>
          </a:p>
          <a:p>
            <a:pPr indent="-330200" lvl="0" marL="457200" rtl="0" algn="l">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Hence, these new models can be run on devices which has less </a:t>
            </a:r>
            <a:r>
              <a:rPr lang="en" sz="1600">
                <a:solidFill>
                  <a:srgbClr val="434343"/>
                </a:solidFill>
                <a:latin typeface="Droid Serif"/>
                <a:ea typeface="Droid Serif"/>
                <a:cs typeface="Droid Serif"/>
                <a:sym typeface="Droid Serif"/>
              </a:rPr>
              <a:t>computational</a:t>
            </a:r>
            <a:r>
              <a:rPr lang="en" sz="1600">
                <a:solidFill>
                  <a:srgbClr val="434343"/>
                </a:solidFill>
                <a:latin typeface="Droid Serif"/>
                <a:ea typeface="Droid Serif"/>
                <a:cs typeface="Droid Serif"/>
                <a:sym typeface="Droid Serif"/>
              </a:rPr>
              <a:t> complexity.</a:t>
            </a:r>
            <a:endParaRPr sz="1600">
              <a:solidFill>
                <a:srgbClr val="434343"/>
              </a:solidFill>
              <a:latin typeface="Droid Serif"/>
              <a:ea typeface="Droid Serif"/>
              <a:cs typeface="Droid Serif"/>
              <a:sym typeface="Droid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2542275" y="2080725"/>
            <a:ext cx="3957600" cy="9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434343"/>
                </a:solidFill>
              </a:rPr>
              <a:t>THANK YOU</a:t>
            </a:r>
            <a:endParaRPr sz="50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31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INTRODUCTION</a:t>
            </a:r>
            <a:endParaRPr>
              <a:solidFill>
                <a:srgbClr val="000000"/>
              </a:solidFill>
            </a:endParaRPr>
          </a:p>
        </p:txBody>
      </p:sp>
      <p:sp>
        <p:nvSpPr>
          <p:cNvPr id="68" name="Google Shape;68;p14"/>
          <p:cNvSpPr txBox="1"/>
          <p:nvPr>
            <p:ph idx="1" type="body"/>
          </p:nvPr>
        </p:nvSpPr>
        <p:spPr>
          <a:xfrm>
            <a:off x="311700" y="1256900"/>
            <a:ext cx="8520600" cy="31458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There are many methods for object detection used in day to day lives, but when it comes to concealed objects(objects hidden in clothes and all) we cannot detect such objects from normal images. </a:t>
            </a:r>
            <a:endParaRPr sz="1600">
              <a:solidFill>
                <a:srgbClr val="434343"/>
              </a:solidFill>
              <a:latin typeface="Droid Serif"/>
              <a:ea typeface="Droid Serif"/>
              <a:cs typeface="Droid Serif"/>
              <a:sym typeface="Droid Serif"/>
            </a:endParaRPr>
          </a:p>
          <a:p>
            <a:pPr indent="-330200" lvl="0" marL="457200" rtl="0" algn="just">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Here, we use terahertz images to train a model to detect concealed objects. </a:t>
            </a:r>
            <a:endParaRPr sz="1600">
              <a:solidFill>
                <a:srgbClr val="434343"/>
              </a:solidFill>
              <a:latin typeface="Droid Serif"/>
              <a:ea typeface="Droid Serif"/>
              <a:cs typeface="Droid Serif"/>
              <a:sym typeface="Droid Serif"/>
            </a:endParaRPr>
          </a:p>
          <a:p>
            <a:pPr indent="-330200" lvl="0" marL="457200" rtl="0" algn="just">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The type of objects we are dealing with here are mostly objects which can cause threat such as knife, pistol, etc.</a:t>
            </a:r>
            <a:endParaRPr sz="1600">
              <a:solidFill>
                <a:srgbClr val="434343"/>
              </a:solidFill>
              <a:latin typeface="Droid Serif"/>
              <a:ea typeface="Droid Serif"/>
              <a:cs typeface="Droid Serif"/>
              <a:sym typeface="Droid Serif"/>
            </a:endParaRPr>
          </a:p>
          <a:p>
            <a:pPr indent="-330200" lvl="0" marL="457200" rtl="0" algn="just">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Terahertz videos enable security personnel to visualize hidden objects that may pose risks, enhancing overall safety measures without invasive procedures. </a:t>
            </a:r>
            <a:endParaRPr sz="1600">
              <a:solidFill>
                <a:srgbClr val="434343"/>
              </a:solidFill>
              <a:latin typeface="Droid Serif"/>
              <a:ea typeface="Droid Serif"/>
              <a:cs typeface="Droid Serif"/>
              <a:sym typeface="Droid Serif"/>
            </a:endParaRPr>
          </a:p>
          <a:p>
            <a:pPr indent="-330200" lvl="0" marL="457200" rtl="0" algn="just">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This technology proves valuable in security screening scenarios, such as airports or public events, where identifying concealed threats is important.</a:t>
            </a:r>
            <a:endParaRPr sz="1600">
              <a:solidFill>
                <a:srgbClr val="434343"/>
              </a:solidFill>
              <a:latin typeface="Droid Serif"/>
              <a:ea typeface="Droid Serif"/>
              <a:cs typeface="Droid Serif"/>
              <a:sym typeface="Droid Serif"/>
            </a:endParaRPr>
          </a:p>
          <a:p>
            <a:pPr indent="0" lvl="0" marL="457200" rtl="0" algn="just">
              <a:spcBef>
                <a:spcPts val="0"/>
              </a:spcBef>
              <a:spcAft>
                <a:spcPts val="0"/>
              </a:spcAft>
              <a:buNone/>
            </a:pPr>
            <a:r>
              <a:t/>
            </a:r>
            <a:endParaRPr sz="1200">
              <a:solidFill>
                <a:srgbClr val="434343"/>
              </a:solidFill>
              <a:latin typeface="Droid Serif"/>
              <a:ea typeface="Droid Serif"/>
              <a:cs typeface="Droid Serif"/>
              <a:sym typeface="Droid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TERAHERTZ IMAGES</a:t>
            </a:r>
            <a:endParaRPr>
              <a:solidFill>
                <a:srgbClr val="000000"/>
              </a:solidFill>
            </a:endParaRPr>
          </a:p>
        </p:txBody>
      </p:sp>
      <p:sp>
        <p:nvSpPr>
          <p:cNvPr id="74" name="Google Shape;74;p15"/>
          <p:cNvSpPr txBox="1"/>
          <p:nvPr>
            <p:ph idx="4294967295" type="body"/>
          </p:nvPr>
        </p:nvSpPr>
        <p:spPr>
          <a:xfrm>
            <a:off x="311700" y="1217800"/>
            <a:ext cx="5706600" cy="32493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434343"/>
              </a:buClr>
              <a:buSzPts val="1600"/>
              <a:buChar char="●"/>
            </a:pPr>
            <a:r>
              <a:rPr lang="en" sz="1600">
                <a:solidFill>
                  <a:srgbClr val="434343"/>
                </a:solidFill>
                <a:latin typeface="Droid Serif"/>
                <a:ea typeface="Droid Serif"/>
                <a:cs typeface="Droid Serif"/>
                <a:sym typeface="Droid Serif"/>
              </a:rPr>
              <a:t>Terahertz images, operating in the electromagnetic spectrum </a:t>
            </a:r>
            <a:r>
              <a:rPr b="1" lang="en" sz="1600">
                <a:solidFill>
                  <a:srgbClr val="434343"/>
                </a:solidFill>
                <a:latin typeface="Droid Serif"/>
                <a:ea typeface="Droid Serif"/>
                <a:cs typeface="Droid Serif"/>
                <a:sym typeface="Droid Serif"/>
              </a:rPr>
              <a:t>between microwave and infrared wavelengths,</a:t>
            </a:r>
            <a:r>
              <a:rPr lang="en" sz="1600">
                <a:solidFill>
                  <a:srgbClr val="434343"/>
                </a:solidFill>
                <a:latin typeface="Droid Serif"/>
                <a:ea typeface="Droid Serif"/>
                <a:cs typeface="Droid Serif"/>
                <a:sym typeface="Droid Serif"/>
              </a:rPr>
              <a:t> offer unique capabilities in detecting concealed objects. </a:t>
            </a:r>
            <a:endParaRPr sz="1600">
              <a:solidFill>
                <a:srgbClr val="434343"/>
              </a:solidFill>
              <a:latin typeface="Droid Serif"/>
              <a:ea typeface="Droid Serif"/>
              <a:cs typeface="Droid Serif"/>
              <a:sym typeface="Droid Serif"/>
            </a:endParaRPr>
          </a:p>
          <a:p>
            <a:pPr indent="-330200" lvl="0" marL="457200" rtl="0" algn="just">
              <a:spcBef>
                <a:spcPts val="0"/>
              </a:spcBef>
              <a:spcAft>
                <a:spcPts val="0"/>
              </a:spcAft>
              <a:buClr>
                <a:srgbClr val="434343"/>
              </a:buClr>
              <a:buSzPts val="1600"/>
              <a:buChar char="●"/>
            </a:pPr>
            <a:r>
              <a:rPr lang="en" sz="1600">
                <a:solidFill>
                  <a:srgbClr val="434343"/>
                </a:solidFill>
                <a:latin typeface="Droid Serif"/>
                <a:ea typeface="Droid Serif"/>
                <a:cs typeface="Droid Serif"/>
                <a:sym typeface="Droid Serif"/>
              </a:rPr>
              <a:t>Terahertz radiation </a:t>
            </a:r>
            <a:r>
              <a:rPr b="1" lang="en" sz="1600">
                <a:solidFill>
                  <a:srgbClr val="434343"/>
                </a:solidFill>
                <a:latin typeface="Droid Serif"/>
                <a:ea typeface="Droid Serif"/>
                <a:cs typeface="Droid Serif"/>
                <a:sym typeface="Droid Serif"/>
              </a:rPr>
              <a:t>can penetrate many materials, including clothing and packaging,</a:t>
            </a:r>
            <a:r>
              <a:rPr lang="en" sz="1600">
                <a:solidFill>
                  <a:srgbClr val="434343"/>
                </a:solidFill>
                <a:latin typeface="Droid Serif"/>
                <a:ea typeface="Droid Serif"/>
                <a:cs typeface="Droid Serif"/>
                <a:sym typeface="Droid Serif"/>
              </a:rPr>
              <a:t> providing detailed images without compromising privacy.</a:t>
            </a:r>
            <a:endParaRPr sz="1600">
              <a:solidFill>
                <a:srgbClr val="434343"/>
              </a:solidFill>
              <a:latin typeface="Droid Serif"/>
              <a:ea typeface="Droid Serif"/>
              <a:cs typeface="Droid Serif"/>
              <a:sym typeface="Droid Serif"/>
            </a:endParaRPr>
          </a:p>
          <a:p>
            <a:pPr indent="-330200" lvl="0" marL="457200" rtl="0" algn="just">
              <a:spcBef>
                <a:spcPts val="0"/>
              </a:spcBef>
              <a:spcAft>
                <a:spcPts val="0"/>
              </a:spcAft>
              <a:buClr>
                <a:srgbClr val="434343"/>
              </a:buClr>
              <a:buSzPts val="1600"/>
              <a:buChar char="●"/>
            </a:pPr>
            <a:r>
              <a:rPr lang="en" sz="1600">
                <a:solidFill>
                  <a:srgbClr val="434343"/>
                </a:solidFill>
                <a:latin typeface="Droid Serif"/>
                <a:ea typeface="Droid Serif"/>
                <a:cs typeface="Droid Serif"/>
                <a:sym typeface="Droid Serif"/>
              </a:rPr>
              <a:t>Terahertz videos, </a:t>
            </a:r>
            <a:r>
              <a:rPr b="1" lang="en" sz="1600">
                <a:solidFill>
                  <a:srgbClr val="434343"/>
                </a:solidFill>
                <a:latin typeface="Droid Serif"/>
                <a:ea typeface="Droid Serif"/>
                <a:cs typeface="Droid Serif"/>
                <a:sym typeface="Droid Serif"/>
              </a:rPr>
              <a:t>used in security systems like those in airports</a:t>
            </a:r>
            <a:r>
              <a:rPr lang="en" sz="1600">
                <a:solidFill>
                  <a:srgbClr val="434343"/>
                </a:solidFill>
                <a:latin typeface="Droid Serif"/>
                <a:ea typeface="Droid Serif"/>
                <a:cs typeface="Droid Serif"/>
                <a:sym typeface="Droid Serif"/>
              </a:rPr>
              <a:t>, leverage these waves to expose hidden items beneath clothing or within packages, enhancing traditional screening methods. </a:t>
            </a:r>
            <a:endParaRPr sz="1600">
              <a:solidFill>
                <a:srgbClr val="434343"/>
              </a:solidFill>
              <a:latin typeface="Droid Serif"/>
              <a:ea typeface="Droid Serif"/>
              <a:cs typeface="Droid Serif"/>
              <a:sym typeface="Droid Serif"/>
            </a:endParaRPr>
          </a:p>
          <a:p>
            <a:pPr indent="0" lvl="0" marL="0" rtl="0" algn="just">
              <a:spcBef>
                <a:spcPts val="1600"/>
              </a:spcBef>
              <a:spcAft>
                <a:spcPts val="1600"/>
              </a:spcAft>
              <a:buNone/>
            </a:pPr>
            <a:r>
              <a:t/>
            </a:r>
            <a:endParaRPr sz="1600">
              <a:latin typeface="Droid Serif"/>
              <a:ea typeface="Droid Serif"/>
              <a:cs typeface="Droid Serif"/>
              <a:sym typeface="Droid Serif"/>
            </a:endParaRPr>
          </a:p>
        </p:txBody>
      </p:sp>
      <p:pic>
        <p:nvPicPr>
          <p:cNvPr id="75" name="Google Shape;75;p15"/>
          <p:cNvPicPr preferRelativeResize="0"/>
          <p:nvPr/>
        </p:nvPicPr>
        <p:blipFill>
          <a:blip r:embed="rId3">
            <a:alphaModFix/>
          </a:blip>
          <a:stretch>
            <a:fillRect/>
          </a:stretch>
        </p:blipFill>
        <p:spPr>
          <a:xfrm>
            <a:off x="6098750" y="1217800"/>
            <a:ext cx="2590300" cy="2810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663900" y="1179793"/>
            <a:ext cx="7816200" cy="2909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solidFill>
                  <a:srgbClr val="434343"/>
                </a:solidFill>
                <a:latin typeface="Droid Serif"/>
                <a:ea typeface="Droid Serif"/>
                <a:cs typeface="Droid Serif"/>
                <a:sym typeface="Droid Serif"/>
              </a:rPr>
              <a:t>Terahertz imaging is of two types:</a:t>
            </a:r>
            <a:endParaRPr sz="1600">
              <a:solidFill>
                <a:srgbClr val="434343"/>
              </a:solidFill>
              <a:latin typeface="Droid Serif"/>
              <a:ea typeface="Droid Serif"/>
              <a:cs typeface="Droid Serif"/>
              <a:sym typeface="Droid Serif"/>
            </a:endParaRPr>
          </a:p>
          <a:p>
            <a:pPr indent="-330200" lvl="0" marL="457200" rtl="0" algn="just">
              <a:lnSpc>
                <a:spcPct val="115000"/>
              </a:lnSpc>
              <a:spcBef>
                <a:spcPts val="1600"/>
              </a:spcBef>
              <a:spcAft>
                <a:spcPts val="0"/>
              </a:spcAft>
              <a:buClr>
                <a:srgbClr val="434343"/>
              </a:buClr>
              <a:buSzPts val="1600"/>
              <a:buFont typeface="Average"/>
              <a:buChar char="●"/>
            </a:pPr>
            <a:r>
              <a:rPr b="1" lang="en" sz="1600">
                <a:solidFill>
                  <a:srgbClr val="434343"/>
                </a:solidFill>
                <a:latin typeface="Droid Serif"/>
                <a:ea typeface="Droid Serif"/>
                <a:cs typeface="Droid Serif"/>
                <a:sym typeface="Droid Serif"/>
              </a:rPr>
              <a:t>Active terahertz imaging</a:t>
            </a:r>
            <a:r>
              <a:rPr lang="en" sz="1600">
                <a:solidFill>
                  <a:srgbClr val="434343"/>
                </a:solidFill>
                <a:latin typeface="Droid Serif"/>
                <a:ea typeface="Droid Serif"/>
                <a:cs typeface="Droid Serif"/>
                <a:sym typeface="Droid Serif"/>
              </a:rPr>
              <a:t>: In this method, terahertz rays are passed from source through object and captured using a terahertz camera.</a:t>
            </a:r>
            <a:endParaRPr sz="1600">
              <a:solidFill>
                <a:srgbClr val="434343"/>
              </a:solidFill>
              <a:latin typeface="Droid Serif"/>
              <a:ea typeface="Droid Serif"/>
              <a:cs typeface="Droid Serif"/>
              <a:sym typeface="Droid Serif"/>
            </a:endParaRPr>
          </a:p>
          <a:p>
            <a:pPr indent="-330200" lvl="0" marL="457200" rtl="0" algn="just">
              <a:lnSpc>
                <a:spcPct val="115000"/>
              </a:lnSpc>
              <a:spcBef>
                <a:spcPts val="0"/>
              </a:spcBef>
              <a:spcAft>
                <a:spcPts val="0"/>
              </a:spcAft>
              <a:buClr>
                <a:srgbClr val="434343"/>
              </a:buClr>
              <a:buSzPts val="1600"/>
              <a:buFont typeface="Average"/>
              <a:buChar char="●"/>
            </a:pPr>
            <a:r>
              <a:rPr b="1" lang="en" sz="1600">
                <a:solidFill>
                  <a:srgbClr val="434343"/>
                </a:solidFill>
                <a:latin typeface="Droid Serif"/>
                <a:ea typeface="Droid Serif"/>
                <a:cs typeface="Droid Serif"/>
                <a:sym typeface="Droid Serif"/>
              </a:rPr>
              <a:t>Passive terahertz imaging</a:t>
            </a:r>
            <a:r>
              <a:rPr lang="en" sz="1600">
                <a:solidFill>
                  <a:srgbClr val="434343"/>
                </a:solidFill>
                <a:latin typeface="Droid Serif"/>
                <a:ea typeface="Droid Serif"/>
                <a:cs typeface="Droid Serif"/>
                <a:sym typeface="Droid Serif"/>
              </a:rPr>
              <a:t>: In this method, the natural radiations emitted by the object are captured using a terahertz camera.</a:t>
            </a:r>
            <a:endParaRPr sz="1600">
              <a:solidFill>
                <a:srgbClr val="434343"/>
              </a:solidFill>
              <a:latin typeface="Droid Serif"/>
              <a:ea typeface="Droid Serif"/>
              <a:cs typeface="Droid Serif"/>
              <a:sym typeface="Droid Serif"/>
            </a:endParaRPr>
          </a:p>
          <a:p>
            <a:pPr indent="0" lvl="0" marL="0" rtl="0" algn="just">
              <a:lnSpc>
                <a:spcPct val="115000"/>
              </a:lnSpc>
              <a:spcBef>
                <a:spcPts val="1600"/>
              </a:spcBef>
              <a:spcAft>
                <a:spcPts val="0"/>
              </a:spcAft>
              <a:buNone/>
            </a:pPr>
            <a:r>
              <a:rPr lang="en" sz="1600">
                <a:solidFill>
                  <a:srgbClr val="434343"/>
                </a:solidFill>
                <a:latin typeface="Droid Serif"/>
                <a:ea typeface="Droid Serif"/>
                <a:cs typeface="Droid Serif"/>
                <a:sym typeface="Droid Serif"/>
              </a:rPr>
              <a:t>Both the types of terahertz imaging are safe for humans unlike  imaging systems like X-rays which produce harmful radiations.</a:t>
            </a:r>
            <a:endParaRPr sz="1600">
              <a:solidFill>
                <a:srgbClr val="434343"/>
              </a:solidFill>
              <a:latin typeface="Droid Serif"/>
              <a:ea typeface="Droid Serif"/>
              <a:cs typeface="Droid Serif"/>
              <a:sym typeface="Droid Serif"/>
            </a:endParaRPr>
          </a:p>
          <a:p>
            <a:pPr indent="0" lvl="0" marL="0" rtl="0" algn="just">
              <a:lnSpc>
                <a:spcPct val="115000"/>
              </a:lnSpc>
              <a:spcBef>
                <a:spcPts val="1600"/>
              </a:spcBef>
              <a:spcAft>
                <a:spcPts val="0"/>
              </a:spcAft>
              <a:buNone/>
            </a:pPr>
            <a:r>
              <a:rPr lang="en" sz="1600">
                <a:solidFill>
                  <a:srgbClr val="434343"/>
                </a:solidFill>
                <a:latin typeface="Droid Serif"/>
                <a:ea typeface="Droid Serif"/>
                <a:cs typeface="Droid Serif"/>
                <a:sym typeface="Droid Serif"/>
              </a:rPr>
              <a:t>The dataset we used is made using </a:t>
            </a:r>
            <a:r>
              <a:rPr b="1" lang="en" sz="1600">
                <a:solidFill>
                  <a:srgbClr val="434343"/>
                </a:solidFill>
                <a:latin typeface="Droid Serif"/>
                <a:ea typeface="Droid Serif"/>
                <a:cs typeface="Droid Serif"/>
                <a:sym typeface="Droid Serif"/>
              </a:rPr>
              <a:t>passive terahertz imaging</a:t>
            </a:r>
            <a:endParaRPr b="1" sz="1600">
              <a:solidFill>
                <a:srgbClr val="434343"/>
              </a:solidFill>
              <a:latin typeface="Droid Serif"/>
              <a:ea typeface="Droid Serif"/>
              <a:cs typeface="Droid Serif"/>
              <a:sym typeface="Droid Serif"/>
            </a:endParaRPr>
          </a:p>
          <a:p>
            <a:pPr indent="0" lvl="0" marL="0" rtl="0" algn="l">
              <a:spcBef>
                <a:spcPts val="1600"/>
              </a:spcBef>
              <a:spcAft>
                <a:spcPts val="0"/>
              </a:spcAft>
              <a:buNone/>
            </a:pPr>
            <a:r>
              <a:t/>
            </a:r>
            <a:endParaRPr sz="1600">
              <a:latin typeface="Droid Serif"/>
              <a:ea typeface="Droid Serif"/>
              <a:cs typeface="Droid Serif"/>
              <a:sym typeface="Droid Serif"/>
            </a:endParaRPr>
          </a:p>
        </p:txBody>
      </p:sp>
      <p:sp>
        <p:nvSpPr>
          <p:cNvPr id="81" name="Google Shape;81;p16"/>
          <p:cNvSpPr txBox="1"/>
          <p:nvPr/>
        </p:nvSpPr>
        <p:spPr>
          <a:xfrm>
            <a:off x="638107" y="378200"/>
            <a:ext cx="7025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Oswald"/>
                <a:ea typeface="Oswald"/>
                <a:cs typeface="Oswald"/>
                <a:sym typeface="Oswald"/>
              </a:rPr>
              <a:t>TYPES OF </a:t>
            </a:r>
            <a:r>
              <a:rPr lang="en" sz="3000">
                <a:latin typeface="Oswald"/>
                <a:ea typeface="Oswald"/>
                <a:cs typeface="Oswald"/>
                <a:sym typeface="Oswald"/>
              </a:rPr>
              <a:t>TERAHERTZ IMAGING SYSTEMS</a:t>
            </a:r>
            <a:endParaRPr sz="30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DATASET</a:t>
            </a:r>
            <a:endParaRPr>
              <a:solidFill>
                <a:srgbClr val="000000"/>
              </a:solidFill>
            </a:endParaRPr>
          </a:p>
        </p:txBody>
      </p:sp>
      <p:sp>
        <p:nvSpPr>
          <p:cNvPr id="87" name="Google Shape;87;p17"/>
          <p:cNvSpPr txBox="1"/>
          <p:nvPr>
            <p:ph idx="4294967295" type="body"/>
          </p:nvPr>
        </p:nvSpPr>
        <p:spPr>
          <a:xfrm>
            <a:off x="560400" y="918525"/>
            <a:ext cx="8023200" cy="3794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solidFill>
                  <a:srgbClr val="434343"/>
                </a:solidFill>
                <a:latin typeface="Droid Serif"/>
                <a:ea typeface="Droid Serif"/>
                <a:cs typeface="Droid Serif"/>
                <a:sym typeface="Droid Serif"/>
              </a:rPr>
              <a:t>Our dataset includes 22 classes of images with objects like pistol, gandGranade, A4paper, etc. The images are extracted from a terahertz video dataset. Some of the images are</a:t>
            </a:r>
            <a:endParaRPr sz="1600">
              <a:solidFill>
                <a:srgbClr val="434343"/>
              </a:solidFill>
              <a:latin typeface="Droid Serif"/>
              <a:ea typeface="Droid Serif"/>
              <a:cs typeface="Droid Serif"/>
              <a:sym typeface="Droid Serif"/>
            </a:endParaRPr>
          </a:p>
        </p:txBody>
      </p:sp>
      <p:pic>
        <p:nvPicPr>
          <p:cNvPr id="88" name="Google Shape;88;p17"/>
          <p:cNvPicPr preferRelativeResize="0"/>
          <p:nvPr/>
        </p:nvPicPr>
        <p:blipFill>
          <a:blip r:embed="rId3">
            <a:alphaModFix/>
          </a:blip>
          <a:stretch>
            <a:fillRect/>
          </a:stretch>
        </p:blipFill>
        <p:spPr>
          <a:xfrm>
            <a:off x="2264538" y="1672375"/>
            <a:ext cx="4614925" cy="2287000"/>
          </a:xfrm>
          <a:prstGeom prst="rect">
            <a:avLst/>
          </a:prstGeom>
          <a:noFill/>
          <a:ln>
            <a:noFill/>
          </a:ln>
        </p:spPr>
      </p:pic>
      <p:sp>
        <p:nvSpPr>
          <p:cNvPr id="89" name="Google Shape;89;p17"/>
          <p:cNvSpPr txBox="1"/>
          <p:nvPr/>
        </p:nvSpPr>
        <p:spPr>
          <a:xfrm>
            <a:off x="2642848" y="4023850"/>
            <a:ext cx="3858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434343"/>
                </a:solidFill>
                <a:latin typeface="Average"/>
                <a:ea typeface="Average"/>
                <a:cs typeface="Average"/>
                <a:sym typeface="Average"/>
              </a:rPr>
              <a:t>(a)</a:t>
            </a:r>
            <a:r>
              <a:rPr lang="en" sz="1200">
                <a:solidFill>
                  <a:srgbClr val="434343"/>
                </a:solidFill>
                <a:latin typeface="Average"/>
                <a:ea typeface="Average"/>
                <a:cs typeface="Average"/>
                <a:sym typeface="Average"/>
              </a:rPr>
              <a:t>b</a:t>
            </a:r>
            <a:r>
              <a:rPr lang="en" sz="1200">
                <a:solidFill>
                  <a:srgbClr val="434343"/>
                </a:solidFill>
                <a:latin typeface="Average"/>
                <a:ea typeface="Average"/>
                <a:cs typeface="Average"/>
                <a:sym typeface="Average"/>
              </a:rPr>
              <a:t>ottle, (b)axe, </a:t>
            </a:r>
            <a:r>
              <a:rPr lang="en" sz="1200">
                <a:solidFill>
                  <a:srgbClr val="434343"/>
                </a:solidFill>
                <a:latin typeface="Average"/>
                <a:ea typeface="Average"/>
                <a:cs typeface="Average"/>
                <a:sym typeface="Average"/>
              </a:rPr>
              <a:t>(c)AK, (d)no object (e) knife (f) meatknife (g)pistol (h)cigaretteBox</a:t>
            </a:r>
            <a:r>
              <a:rPr lang="en" sz="1200">
                <a:solidFill>
                  <a:srgbClr val="434343"/>
                </a:solidFill>
                <a:latin typeface="Average"/>
                <a:ea typeface="Average"/>
                <a:cs typeface="Average"/>
                <a:sym typeface="Average"/>
              </a:rPr>
              <a:t> </a:t>
            </a:r>
            <a:endParaRPr sz="1200">
              <a:solidFill>
                <a:srgbClr val="43434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28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DATA AUGMENTATIONS</a:t>
            </a:r>
            <a:endParaRPr>
              <a:solidFill>
                <a:srgbClr val="000000"/>
              </a:solidFill>
            </a:endParaRPr>
          </a:p>
        </p:txBody>
      </p:sp>
      <p:sp>
        <p:nvSpPr>
          <p:cNvPr id="95" name="Google Shape;95;p18"/>
          <p:cNvSpPr txBox="1"/>
          <p:nvPr>
            <p:ph idx="4294967295" type="body"/>
          </p:nvPr>
        </p:nvSpPr>
        <p:spPr>
          <a:xfrm>
            <a:off x="560400" y="923100"/>
            <a:ext cx="8023200" cy="379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434343"/>
                </a:solidFill>
                <a:latin typeface="Droid Serif"/>
                <a:ea typeface="Droid Serif"/>
                <a:cs typeface="Droid Serif"/>
                <a:sym typeface="Droid Serif"/>
              </a:rPr>
              <a:t>Since our</a:t>
            </a:r>
            <a:r>
              <a:rPr lang="en" sz="1600">
                <a:solidFill>
                  <a:srgbClr val="434343"/>
                </a:solidFill>
                <a:latin typeface="Droid Serif"/>
                <a:ea typeface="Droid Serif"/>
                <a:cs typeface="Droid Serif"/>
                <a:sym typeface="Droid Serif"/>
              </a:rPr>
              <a:t> dataset is limited and has similar images, the model can result in overfitting, so we did some data augmentations like flip(horizontal and vertical), rotation(45° and -45°) and brightness(15° and -15°) on the data. This increased dataset size as well as diversity</a:t>
            </a:r>
            <a:endParaRPr sz="1600">
              <a:solidFill>
                <a:srgbClr val="434343"/>
              </a:solidFill>
              <a:latin typeface="Droid Serif"/>
              <a:ea typeface="Droid Serif"/>
              <a:cs typeface="Droid Serif"/>
              <a:sym typeface="Droid Serif"/>
            </a:endParaRPr>
          </a:p>
          <a:p>
            <a:pPr indent="0" lvl="0" marL="0" rtl="0" algn="just">
              <a:spcBef>
                <a:spcPts val="1600"/>
              </a:spcBef>
              <a:spcAft>
                <a:spcPts val="0"/>
              </a:spcAft>
              <a:buNone/>
            </a:pPr>
            <a:r>
              <a:t/>
            </a:r>
            <a:endParaRPr sz="1600">
              <a:solidFill>
                <a:srgbClr val="434343"/>
              </a:solidFill>
              <a:latin typeface="Droid Serif"/>
              <a:ea typeface="Droid Serif"/>
              <a:cs typeface="Droid Serif"/>
              <a:sym typeface="Droid Serif"/>
            </a:endParaRPr>
          </a:p>
          <a:p>
            <a:pPr indent="0" lvl="0" marL="0" rtl="0" algn="just">
              <a:spcBef>
                <a:spcPts val="1600"/>
              </a:spcBef>
              <a:spcAft>
                <a:spcPts val="0"/>
              </a:spcAft>
              <a:buNone/>
            </a:pPr>
            <a:r>
              <a:t/>
            </a:r>
            <a:endParaRPr sz="1600">
              <a:solidFill>
                <a:srgbClr val="434343"/>
              </a:solidFill>
              <a:latin typeface="Droid Serif"/>
              <a:ea typeface="Droid Serif"/>
              <a:cs typeface="Droid Serif"/>
              <a:sym typeface="Droid Serif"/>
            </a:endParaRPr>
          </a:p>
          <a:p>
            <a:pPr indent="0" lvl="0" marL="0" rtl="0" algn="just">
              <a:spcBef>
                <a:spcPts val="1600"/>
              </a:spcBef>
              <a:spcAft>
                <a:spcPts val="0"/>
              </a:spcAft>
              <a:buNone/>
            </a:pPr>
            <a:r>
              <a:rPr lang="en" sz="1600">
                <a:solidFill>
                  <a:srgbClr val="434343"/>
                </a:solidFill>
                <a:latin typeface="Droid Serif"/>
                <a:ea typeface="Droid Serif"/>
                <a:cs typeface="Droid Serif"/>
                <a:sym typeface="Droid Serif"/>
              </a:rPr>
              <a:t> </a:t>
            </a:r>
            <a:endParaRPr sz="1600">
              <a:solidFill>
                <a:srgbClr val="434343"/>
              </a:solidFill>
              <a:latin typeface="Droid Serif"/>
              <a:ea typeface="Droid Serif"/>
              <a:cs typeface="Droid Serif"/>
              <a:sym typeface="Droid Serif"/>
            </a:endParaRPr>
          </a:p>
          <a:p>
            <a:pPr indent="0" lvl="0" marL="0" rtl="0" algn="just">
              <a:spcBef>
                <a:spcPts val="1600"/>
              </a:spcBef>
              <a:spcAft>
                <a:spcPts val="0"/>
              </a:spcAft>
              <a:buNone/>
            </a:pPr>
            <a:r>
              <a:t/>
            </a:r>
            <a:endParaRPr sz="1600">
              <a:solidFill>
                <a:srgbClr val="434343"/>
              </a:solidFill>
              <a:latin typeface="Droid Serif"/>
              <a:ea typeface="Droid Serif"/>
              <a:cs typeface="Droid Serif"/>
              <a:sym typeface="Droid Serif"/>
            </a:endParaRPr>
          </a:p>
          <a:p>
            <a:pPr indent="0" lvl="0" marL="0" rtl="0" algn="just">
              <a:spcBef>
                <a:spcPts val="1600"/>
              </a:spcBef>
              <a:spcAft>
                <a:spcPts val="1600"/>
              </a:spcAft>
              <a:buNone/>
            </a:pPr>
            <a:r>
              <a:t/>
            </a:r>
            <a:endParaRPr sz="1600">
              <a:solidFill>
                <a:srgbClr val="434343"/>
              </a:solidFill>
              <a:latin typeface="Droid Serif"/>
              <a:ea typeface="Droid Serif"/>
              <a:cs typeface="Droid Serif"/>
              <a:sym typeface="Droid Serif"/>
            </a:endParaRPr>
          </a:p>
        </p:txBody>
      </p:sp>
      <p:pic>
        <p:nvPicPr>
          <p:cNvPr id="96" name="Google Shape;96;p18"/>
          <p:cNvPicPr preferRelativeResize="0"/>
          <p:nvPr/>
        </p:nvPicPr>
        <p:blipFill>
          <a:blip r:embed="rId3">
            <a:alphaModFix/>
          </a:blip>
          <a:stretch>
            <a:fillRect/>
          </a:stretch>
        </p:blipFill>
        <p:spPr>
          <a:xfrm>
            <a:off x="3289227" y="2193150"/>
            <a:ext cx="2565550" cy="2617650"/>
          </a:xfrm>
          <a:prstGeom prst="rect">
            <a:avLst/>
          </a:prstGeom>
          <a:noFill/>
          <a:ln>
            <a:noFill/>
          </a:ln>
        </p:spPr>
      </p:pic>
      <p:sp>
        <p:nvSpPr>
          <p:cNvPr id="97" name="Google Shape;97;p18"/>
          <p:cNvSpPr txBox="1"/>
          <p:nvPr/>
        </p:nvSpPr>
        <p:spPr>
          <a:xfrm>
            <a:off x="6023450" y="2870025"/>
            <a:ext cx="1350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434343"/>
                </a:solidFill>
                <a:latin typeface="Average"/>
                <a:ea typeface="Average"/>
                <a:cs typeface="Average"/>
                <a:sym typeface="Average"/>
              </a:rPr>
              <a:t>(a)AK </a:t>
            </a:r>
            <a:endParaRPr sz="1500">
              <a:solidFill>
                <a:srgbClr val="434343"/>
              </a:solidFill>
              <a:latin typeface="Average"/>
              <a:ea typeface="Average"/>
              <a:cs typeface="Average"/>
              <a:sym typeface="Average"/>
            </a:endParaRPr>
          </a:p>
          <a:p>
            <a:pPr indent="0" lvl="0" marL="0" rtl="0" algn="l">
              <a:spcBef>
                <a:spcPts val="0"/>
              </a:spcBef>
              <a:spcAft>
                <a:spcPts val="0"/>
              </a:spcAft>
              <a:buNone/>
            </a:pPr>
            <a:r>
              <a:rPr lang="en" sz="1500">
                <a:solidFill>
                  <a:srgbClr val="434343"/>
                </a:solidFill>
                <a:latin typeface="Average"/>
                <a:ea typeface="Average"/>
                <a:cs typeface="Average"/>
                <a:sym typeface="Average"/>
              </a:rPr>
              <a:t>(b)axe </a:t>
            </a:r>
            <a:r>
              <a:rPr lang="en" sz="1500">
                <a:solidFill>
                  <a:srgbClr val="434343"/>
                </a:solidFill>
                <a:latin typeface="Average"/>
                <a:ea typeface="Average"/>
                <a:cs typeface="Average"/>
                <a:sym typeface="Average"/>
              </a:rPr>
              <a:t>(c)pistol (d)meatKnife</a:t>
            </a:r>
            <a:endParaRPr sz="1500">
              <a:solidFill>
                <a:srgbClr val="43434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CONVOLUTION OPERATION</a:t>
            </a:r>
            <a:endParaRPr>
              <a:solidFill>
                <a:srgbClr val="000000"/>
              </a:solidFill>
            </a:endParaRPr>
          </a:p>
        </p:txBody>
      </p:sp>
      <p:pic>
        <p:nvPicPr>
          <p:cNvPr id="103" name="Google Shape;103;p19"/>
          <p:cNvPicPr preferRelativeResize="0"/>
          <p:nvPr/>
        </p:nvPicPr>
        <p:blipFill>
          <a:blip r:embed="rId3">
            <a:alphaModFix/>
          </a:blip>
          <a:stretch>
            <a:fillRect/>
          </a:stretch>
        </p:blipFill>
        <p:spPr>
          <a:xfrm>
            <a:off x="3846275" y="3196100"/>
            <a:ext cx="5058675" cy="1801725"/>
          </a:xfrm>
          <a:prstGeom prst="rect">
            <a:avLst/>
          </a:prstGeom>
          <a:noFill/>
          <a:ln>
            <a:noFill/>
          </a:ln>
        </p:spPr>
      </p:pic>
      <p:pic>
        <p:nvPicPr>
          <p:cNvPr id="104" name="Google Shape;104;p19"/>
          <p:cNvPicPr preferRelativeResize="0"/>
          <p:nvPr/>
        </p:nvPicPr>
        <p:blipFill>
          <a:blip r:embed="rId4">
            <a:alphaModFix/>
          </a:blip>
          <a:stretch>
            <a:fillRect/>
          </a:stretch>
        </p:blipFill>
        <p:spPr>
          <a:xfrm>
            <a:off x="3322287" y="1165187"/>
            <a:ext cx="5582662" cy="1895812"/>
          </a:xfrm>
          <a:prstGeom prst="rect">
            <a:avLst/>
          </a:prstGeom>
          <a:noFill/>
          <a:ln>
            <a:noFill/>
          </a:ln>
        </p:spPr>
      </p:pic>
      <p:sp>
        <p:nvSpPr>
          <p:cNvPr id="105" name="Google Shape;105;p19"/>
          <p:cNvSpPr txBox="1"/>
          <p:nvPr/>
        </p:nvSpPr>
        <p:spPr>
          <a:xfrm>
            <a:off x="546550" y="1352075"/>
            <a:ext cx="26535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434343"/>
                </a:solidFill>
                <a:latin typeface="Average"/>
                <a:ea typeface="Average"/>
                <a:cs typeface="Average"/>
                <a:sym typeface="Average"/>
              </a:rPr>
              <a:t>A convolution is a type of matrix operation, consisting of a kernel, a small matrix of weights, that slides over input data performing element-wise multiplication with the part of the input it is on, then summing the results into an output.</a:t>
            </a:r>
            <a:endParaRPr sz="1800">
              <a:solidFill>
                <a:srgbClr val="434343"/>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DEPTHWISE SEPARABLE CONVOLUTION</a:t>
            </a:r>
            <a:endParaRPr>
              <a:solidFill>
                <a:srgbClr val="000000"/>
              </a:solidFill>
            </a:endParaRPr>
          </a:p>
        </p:txBody>
      </p:sp>
      <p:pic>
        <p:nvPicPr>
          <p:cNvPr id="111" name="Google Shape;111;p20"/>
          <p:cNvPicPr preferRelativeResize="0"/>
          <p:nvPr/>
        </p:nvPicPr>
        <p:blipFill>
          <a:blip r:embed="rId3">
            <a:alphaModFix/>
          </a:blip>
          <a:stretch>
            <a:fillRect/>
          </a:stretch>
        </p:blipFill>
        <p:spPr>
          <a:xfrm>
            <a:off x="3658382" y="1297400"/>
            <a:ext cx="5269442" cy="1797325"/>
          </a:xfrm>
          <a:prstGeom prst="rect">
            <a:avLst/>
          </a:prstGeom>
          <a:noFill/>
          <a:ln>
            <a:noFill/>
          </a:ln>
        </p:spPr>
      </p:pic>
      <p:pic>
        <p:nvPicPr>
          <p:cNvPr id="112" name="Google Shape;112;p20"/>
          <p:cNvPicPr preferRelativeResize="0"/>
          <p:nvPr/>
        </p:nvPicPr>
        <p:blipFill rotWithShape="1">
          <a:blip r:embed="rId4">
            <a:alphaModFix/>
          </a:blip>
          <a:srcRect b="0" l="0" r="2893" t="0"/>
          <a:stretch/>
        </p:blipFill>
        <p:spPr>
          <a:xfrm>
            <a:off x="3370025" y="3202200"/>
            <a:ext cx="5557800" cy="1797325"/>
          </a:xfrm>
          <a:prstGeom prst="rect">
            <a:avLst/>
          </a:prstGeom>
          <a:noFill/>
          <a:ln>
            <a:noFill/>
          </a:ln>
        </p:spPr>
      </p:pic>
      <p:sp>
        <p:nvSpPr>
          <p:cNvPr id="113" name="Google Shape;113;p20"/>
          <p:cNvSpPr txBox="1"/>
          <p:nvPr/>
        </p:nvSpPr>
        <p:spPr>
          <a:xfrm>
            <a:off x="272600" y="1455975"/>
            <a:ext cx="31572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434343"/>
                </a:solidFill>
                <a:latin typeface="Droid Serif"/>
                <a:ea typeface="Droid Serif"/>
                <a:cs typeface="Droid Serif"/>
                <a:sym typeface="Droid Serif"/>
              </a:rPr>
              <a:t>A </a:t>
            </a:r>
            <a:r>
              <a:rPr b="1" lang="en" sz="1600">
                <a:solidFill>
                  <a:srgbClr val="434343"/>
                </a:solidFill>
                <a:latin typeface="Droid Serif"/>
                <a:ea typeface="Droid Serif"/>
                <a:cs typeface="Droid Serif"/>
                <a:sym typeface="Droid Serif"/>
              </a:rPr>
              <a:t>Depth-wise convolution</a:t>
            </a:r>
            <a:r>
              <a:rPr lang="en" sz="1600">
                <a:solidFill>
                  <a:srgbClr val="434343"/>
                </a:solidFill>
                <a:latin typeface="Droid Serif"/>
                <a:ea typeface="Droid Serif"/>
                <a:cs typeface="Droid Serif"/>
                <a:sym typeface="Droid Serif"/>
              </a:rPr>
              <a:t> is a convolution along only one spatial dimension of the image whereas normal convolution is applied across all spatial dimensions of the image.</a:t>
            </a:r>
            <a:endParaRPr sz="1600">
              <a:solidFill>
                <a:srgbClr val="434343"/>
              </a:solidFill>
              <a:latin typeface="Droid Serif"/>
              <a:ea typeface="Droid Serif"/>
              <a:cs typeface="Droid Serif"/>
              <a:sym typeface="Droid Serif"/>
            </a:endParaRPr>
          </a:p>
          <a:p>
            <a:pPr indent="0" lvl="0" marL="0" rtl="0" algn="l">
              <a:spcBef>
                <a:spcPts val="0"/>
              </a:spcBef>
              <a:spcAft>
                <a:spcPts val="0"/>
              </a:spcAft>
              <a:buNone/>
            </a:pPr>
            <a:r>
              <a:rPr lang="en" sz="1600">
                <a:solidFill>
                  <a:srgbClr val="434343"/>
                </a:solidFill>
                <a:latin typeface="Droid Serif"/>
                <a:ea typeface="Droid Serif"/>
                <a:cs typeface="Droid Serif"/>
                <a:sym typeface="Droid Serif"/>
              </a:rPr>
              <a:t>In a Depth-wise separable convolution, </a:t>
            </a:r>
            <a:r>
              <a:rPr b="1" lang="en" sz="1600">
                <a:solidFill>
                  <a:srgbClr val="434343"/>
                </a:solidFill>
                <a:latin typeface="Droid Serif"/>
                <a:ea typeface="Droid Serif"/>
                <a:cs typeface="Droid Serif"/>
                <a:sym typeface="Droid Serif"/>
              </a:rPr>
              <a:t>point-wise convolution</a:t>
            </a:r>
            <a:r>
              <a:rPr lang="en" sz="1600">
                <a:solidFill>
                  <a:srgbClr val="434343"/>
                </a:solidFill>
                <a:latin typeface="Droid Serif"/>
                <a:ea typeface="Droid Serif"/>
                <a:cs typeface="Droid Serif"/>
                <a:sym typeface="Droid Serif"/>
              </a:rPr>
              <a:t> is applied after Depth-wise convolution. A point-wise convolution has a 1 × 1 × M kernel.</a:t>
            </a:r>
            <a:endParaRPr sz="1600">
              <a:solidFill>
                <a:srgbClr val="434343"/>
              </a:solidFill>
              <a:latin typeface="Droid Serif"/>
              <a:ea typeface="Droid Serif"/>
              <a:cs typeface="Droid Serif"/>
              <a:sym typeface="Droid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YOLOv5m</a:t>
            </a:r>
            <a:endParaRPr>
              <a:solidFill>
                <a:srgbClr val="000000"/>
              </a:solidFill>
            </a:endParaRPr>
          </a:p>
        </p:txBody>
      </p:sp>
      <p:sp>
        <p:nvSpPr>
          <p:cNvPr id="119" name="Google Shape;119;p21"/>
          <p:cNvSpPr txBox="1"/>
          <p:nvPr>
            <p:ph idx="4294967295" type="body"/>
          </p:nvPr>
        </p:nvSpPr>
        <p:spPr>
          <a:xfrm>
            <a:off x="560400" y="837475"/>
            <a:ext cx="8023200" cy="17691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rgbClr val="434343"/>
                </a:solidFill>
                <a:latin typeface="Droid Serif"/>
                <a:ea typeface="Droid Serif"/>
                <a:cs typeface="Droid Serif"/>
                <a:sym typeface="Droid Serif"/>
              </a:rPr>
              <a:t>The architecture of YOLOv5m includes:</a:t>
            </a:r>
            <a:endParaRPr sz="1600">
              <a:solidFill>
                <a:srgbClr val="434343"/>
              </a:solidFill>
              <a:latin typeface="Droid Serif"/>
              <a:ea typeface="Droid Serif"/>
              <a:cs typeface="Droid Serif"/>
              <a:sym typeface="Droid Serif"/>
            </a:endParaRPr>
          </a:p>
          <a:p>
            <a:pPr indent="-330200" lvl="0" marL="457200" rtl="0" algn="just">
              <a:spcBef>
                <a:spcPts val="160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stem (initiates processing)</a:t>
            </a:r>
            <a:endParaRPr sz="1600">
              <a:solidFill>
                <a:srgbClr val="434343"/>
              </a:solidFill>
              <a:latin typeface="Droid Serif"/>
              <a:ea typeface="Droid Serif"/>
              <a:cs typeface="Droid Serif"/>
              <a:sym typeface="Droid Serif"/>
            </a:endParaRPr>
          </a:p>
          <a:p>
            <a:pPr indent="-330200" lvl="0" marL="457200" rtl="0" algn="just">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backbone (feature extraction): comprises of Conv, C3 and SPPF block</a:t>
            </a:r>
            <a:endParaRPr sz="1600">
              <a:solidFill>
                <a:srgbClr val="434343"/>
              </a:solidFill>
              <a:latin typeface="Droid Serif"/>
              <a:ea typeface="Droid Serif"/>
              <a:cs typeface="Droid Serif"/>
              <a:sym typeface="Droid Serif"/>
            </a:endParaRPr>
          </a:p>
          <a:p>
            <a:pPr indent="-330200" lvl="0" marL="457200" rtl="0" algn="just">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neck (feature combination): comprises of Conv, C3, Concat and upsample</a:t>
            </a:r>
            <a:endParaRPr sz="1600">
              <a:solidFill>
                <a:srgbClr val="434343"/>
              </a:solidFill>
              <a:latin typeface="Droid Serif"/>
              <a:ea typeface="Droid Serif"/>
              <a:cs typeface="Droid Serif"/>
              <a:sym typeface="Droid Serif"/>
            </a:endParaRPr>
          </a:p>
          <a:p>
            <a:pPr indent="-330200" lvl="0" marL="457200" rtl="0" algn="just">
              <a:spcBef>
                <a:spcPts val="0"/>
              </a:spcBef>
              <a:spcAft>
                <a:spcPts val="0"/>
              </a:spcAft>
              <a:buClr>
                <a:srgbClr val="434343"/>
              </a:buClr>
              <a:buSzPts val="1600"/>
              <a:buFont typeface="Droid Serif"/>
              <a:buChar char="●"/>
            </a:pPr>
            <a:r>
              <a:rPr lang="en" sz="1600">
                <a:solidFill>
                  <a:srgbClr val="434343"/>
                </a:solidFill>
                <a:latin typeface="Droid Serif"/>
                <a:ea typeface="Droid Serif"/>
                <a:cs typeface="Droid Serif"/>
                <a:sym typeface="Droid Serif"/>
              </a:rPr>
              <a:t>head (predicts object details): detects objects and bounding boxes </a:t>
            </a:r>
            <a:endParaRPr sz="1600">
              <a:solidFill>
                <a:srgbClr val="434343"/>
              </a:solidFill>
              <a:latin typeface="Droid Serif"/>
              <a:ea typeface="Droid Serif"/>
              <a:cs typeface="Droid Serif"/>
              <a:sym typeface="Droid Serif"/>
            </a:endParaRPr>
          </a:p>
        </p:txBody>
      </p:sp>
      <p:pic>
        <p:nvPicPr>
          <p:cNvPr id="120" name="Google Shape;120;p21"/>
          <p:cNvPicPr preferRelativeResize="0"/>
          <p:nvPr/>
        </p:nvPicPr>
        <p:blipFill>
          <a:blip r:embed="rId3">
            <a:alphaModFix/>
          </a:blip>
          <a:stretch>
            <a:fillRect/>
          </a:stretch>
        </p:blipFill>
        <p:spPr>
          <a:xfrm>
            <a:off x="1633250" y="3152350"/>
            <a:ext cx="3390400" cy="1632850"/>
          </a:xfrm>
          <a:prstGeom prst="rect">
            <a:avLst/>
          </a:prstGeom>
          <a:noFill/>
          <a:ln>
            <a:noFill/>
          </a:ln>
        </p:spPr>
      </p:pic>
      <p:pic>
        <p:nvPicPr>
          <p:cNvPr id="121" name="Google Shape;121;p21"/>
          <p:cNvPicPr preferRelativeResize="0"/>
          <p:nvPr/>
        </p:nvPicPr>
        <p:blipFill>
          <a:blip r:embed="rId4">
            <a:alphaModFix/>
          </a:blip>
          <a:stretch>
            <a:fillRect/>
          </a:stretch>
        </p:blipFill>
        <p:spPr>
          <a:xfrm>
            <a:off x="5369823" y="2594098"/>
            <a:ext cx="2548075" cy="2274775"/>
          </a:xfrm>
          <a:prstGeom prst="rect">
            <a:avLst/>
          </a:prstGeom>
          <a:noFill/>
          <a:ln>
            <a:noFill/>
          </a:ln>
        </p:spPr>
      </p:pic>
      <p:sp>
        <p:nvSpPr>
          <p:cNvPr id="122" name="Google Shape;122;p21"/>
          <p:cNvSpPr txBox="1"/>
          <p:nvPr/>
        </p:nvSpPr>
        <p:spPr>
          <a:xfrm>
            <a:off x="1687150" y="4323500"/>
            <a:ext cx="136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verage"/>
                <a:ea typeface="Average"/>
                <a:cs typeface="Average"/>
                <a:sym typeface="Average"/>
              </a:rPr>
              <a:t>SPPF block</a:t>
            </a:r>
            <a:endParaRPr sz="1800">
              <a:latin typeface="Average"/>
              <a:ea typeface="Average"/>
              <a:cs typeface="Average"/>
              <a:sym typeface="Average"/>
            </a:endParaRPr>
          </a:p>
        </p:txBody>
      </p:sp>
      <p:sp>
        <p:nvSpPr>
          <p:cNvPr id="123" name="Google Shape;123;p21"/>
          <p:cNvSpPr txBox="1"/>
          <p:nvPr/>
        </p:nvSpPr>
        <p:spPr>
          <a:xfrm>
            <a:off x="5369825" y="4407175"/>
            <a:ext cx="112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verage"/>
                <a:ea typeface="Average"/>
                <a:cs typeface="Average"/>
                <a:sym typeface="Average"/>
              </a:rPr>
              <a:t>C3 block</a:t>
            </a:r>
            <a:endParaRPr sz="1800">
              <a:solidFill>
                <a:schemeClr val="accent3"/>
              </a:solidFill>
              <a:latin typeface="Average"/>
              <a:ea typeface="Average"/>
              <a:cs typeface="Average"/>
              <a:sym typeface="Average"/>
            </a:endParaRPr>
          </a:p>
        </p:txBody>
      </p:sp>
      <p:sp>
        <p:nvSpPr>
          <p:cNvPr id="124" name="Google Shape;124;p21"/>
          <p:cNvSpPr txBox="1"/>
          <p:nvPr/>
        </p:nvSpPr>
        <p:spPr>
          <a:xfrm>
            <a:off x="1225050" y="4712400"/>
            <a:ext cx="399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434343"/>
                </a:solidFill>
                <a:latin typeface="Average"/>
                <a:ea typeface="Average"/>
                <a:cs typeface="Average"/>
                <a:sym typeface="Average"/>
              </a:rPr>
              <a:t>Enhances features extracted in the backbone</a:t>
            </a:r>
            <a:endParaRPr sz="1600">
              <a:solidFill>
                <a:srgbClr val="434343"/>
              </a:solidFill>
              <a:latin typeface="Average"/>
              <a:ea typeface="Average"/>
              <a:cs typeface="Average"/>
              <a:sym typeface="Average"/>
            </a:endParaRPr>
          </a:p>
        </p:txBody>
      </p:sp>
      <p:sp>
        <p:nvSpPr>
          <p:cNvPr id="125" name="Google Shape;125;p21"/>
          <p:cNvSpPr txBox="1"/>
          <p:nvPr/>
        </p:nvSpPr>
        <p:spPr>
          <a:xfrm>
            <a:off x="5369825" y="4785200"/>
            <a:ext cx="180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434343"/>
                </a:solidFill>
                <a:latin typeface="Average"/>
                <a:ea typeface="Average"/>
                <a:cs typeface="Average"/>
                <a:sym typeface="Average"/>
              </a:rPr>
              <a:t>Feature extraction</a:t>
            </a:r>
            <a:endParaRPr sz="1600">
              <a:solidFill>
                <a:srgbClr val="43434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