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80" r:id="rId3"/>
    <p:sldId id="299" r:id="rId4"/>
    <p:sldId id="283" r:id="rId5"/>
    <p:sldId id="295" r:id="rId6"/>
    <p:sldId id="296" r:id="rId7"/>
    <p:sldId id="297" r:id="rId8"/>
    <p:sldId id="298" r:id="rId9"/>
    <p:sldId id="300" r:id="rId10"/>
    <p:sldId id="302" r:id="rId11"/>
    <p:sldId id="303"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9" autoAdjust="0"/>
  </p:normalViewPr>
  <p:slideViewPr>
    <p:cSldViewPr snapToGrid="0" snapToObjects="1">
      <p:cViewPr varScale="1">
        <p:scale>
          <a:sx n="90" d="100"/>
          <a:sy n="90" d="100"/>
        </p:scale>
        <p:origin x="84" y="31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researchgate.net/publication/339935842_Machine_Learning_Approach_to_Personality_Type_Prediction_Based_on_the_Myers-Briggs_Type_Indicator_R"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Personality prediction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902591" y="3282528"/>
            <a:ext cx="6761525" cy="878908"/>
          </a:xfrm>
        </p:spPr>
        <p:txBody>
          <a:bodyPr/>
          <a:lstStyle/>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DA7B-1D38-1F6B-F5CD-A46202BD2C84}"/>
              </a:ext>
            </a:extLst>
          </p:cNvPr>
          <p:cNvSpPr>
            <a:spLocks noGrp="1"/>
          </p:cNvSpPr>
          <p:nvPr>
            <p:ph type="title"/>
          </p:nvPr>
        </p:nvSpPr>
        <p:spPr>
          <a:xfrm>
            <a:off x="758952" y="850559"/>
            <a:ext cx="10671048" cy="768096"/>
          </a:xfrm>
        </p:spPr>
        <p:txBody>
          <a:bodyPr/>
          <a:lstStyle/>
          <a:p>
            <a:r>
              <a:rPr lang="en-IN" dirty="0"/>
              <a:t>Model Used</a:t>
            </a:r>
          </a:p>
        </p:txBody>
      </p:sp>
      <p:sp>
        <p:nvSpPr>
          <p:cNvPr id="4" name="Footer Placeholder 3">
            <a:extLst>
              <a:ext uri="{FF2B5EF4-FFF2-40B4-BE49-F238E27FC236}">
                <a16:creationId xmlns:a16="http://schemas.microsoft.com/office/drawing/2014/main" id="{5089DA26-D40A-BC42-6737-8452C03BF77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4C180B-E509-ADB6-583A-DE62C540DD1D}"/>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4" name="Content Placeholder 3">
            <a:extLst>
              <a:ext uri="{FF2B5EF4-FFF2-40B4-BE49-F238E27FC236}">
                <a16:creationId xmlns:a16="http://schemas.microsoft.com/office/drawing/2014/main" id="{5960A378-FA0B-754F-1BE5-2906A015A537}"/>
              </a:ext>
            </a:extLst>
          </p:cNvPr>
          <p:cNvSpPr>
            <a:spLocks noGrp="1"/>
          </p:cNvSpPr>
          <p:nvPr>
            <p:ph sz="half" idx="1"/>
          </p:nvPr>
        </p:nvSpPr>
        <p:spPr>
          <a:xfrm>
            <a:off x="7440734" y="1965960"/>
            <a:ext cx="4798503" cy="4434840"/>
          </a:xfrm>
        </p:spPr>
        <p:txBody>
          <a:bodyPr/>
          <a:lstStyle/>
          <a:p>
            <a:r>
              <a:rPr lang="en-US" sz="1400" dirty="0" err="1"/>
              <a:t>sklearn.svm.SVC</a:t>
            </a:r>
            <a:r>
              <a:rPr lang="en-US" sz="1400" dirty="0"/>
              <a:t>: used for both classification and regression tasks. </a:t>
            </a:r>
          </a:p>
          <a:p>
            <a:r>
              <a:rPr lang="en-US" sz="1400" dirty="0" err="1"/>
              <a:t>sklearn.tree.DecisionTreeClassifier</a:t>
            </a:r>
            <a:r>
              <a:rPr lang="en-US" sz="1400" dirty="0"/>
              <a:t>: used for classification problems and creates a model that predicts the value of a target variable based on several input variables</a:t>
            </a:r>
          </a:p>
          <a:p>
            <a:r>
              <a:rPr lang="en-US" sz="1400" dirty="0" err="1"/>
              <a:t>sklearn.ensemble.RandomForestClassifier</a:t>
            </a:r>
            <a:r>
              <a:rPr lang="en-US" sz="1400" dirty="0"/>
              <a:t>: ensemble method that combines multiple decision trees to reduce overfitting and improve accuracy.</a:t>
            </a:r>
          </a:p>
          <a:p>
            <a:r>
              <a:rPr lang="en-US" sz="1400" dirty="0" err="1"/>
              <a:t>xgboost.XGBClassifier</a:t>
            </a:r>
            <a:r>
              <a:rPr lang="en-US" sz="1400" dirty="0"/>
              <a:t>: used for both classification and regression tasks. </a:t>
            </a:r>
          </a:p>
          <a:p>
            <a:r>
              <a:rPr lang="en-US" sz="1400" dirty="0" err="1"/>
              <a:t>sklearn.metrics</a:t>
            </a:r>
            <a:r>
              <a:rPr lang="en-US" sz="1400" dirty="0"/>
              <a:t>: provides various metrics for evaluating the performance of machine learning models, such as accuracy, precision, recall, and F1 score.</a:t>
            </a:r>
            <a:endParaRPr lang="en-IN" sz="1400" dirty="0"/>
          </a:p>
        </p:txBody>
      </p:sp>
      <p:pic>
        <p:nvPicPr>
          <p:cNvPr id="7" name="Picture 6">
            <a:extLst>
              <a:ext uri="{FF2B5EF4-FFF2-40B4-BE49-F238E27FC236}">
                <a16:creationId xmlns:a16="http://schemas.microsoft.com/office/drawing/2014/main" id="{4C63501F-3CC6-273E-2922-301A2D7756E4}"/>
              </a:ext>
            </a:extLst>
          </p:cNvPr>
          <p:cNvPicPr>
            <a:picLocks noChangeAspect="1"/>
          </p:cNvPicPr>
          <p:nvPr/>
        </p:nvPicPr>
        <p:blipFill>
          <a:blip r:embed="rId2"/>
          <a:stretch>
            <a:fillRect/>
          </a:stretch>
        </p:blipFill>
        <p:spPr>
          <a:xfrm>
            <a:off x="318449" y="1866267"/>
            <a:ext cx="6920551" cy="4534533"/>
          </a:xfrm>
          <a:prstGeom prst="rect">
            <a:avLst/>
          </a:prstGeom>
        </p:spPr>
      </p:pic>
    </p:spTree>
    <p:extLst>
      <p:ext uri="{BB962C8B-B14F-4D97-AF65-F5344CB8AC3E}">
        <p14:creationId xmlns:p14="http://schemas.microsoft.com/office/powerpoint/2010/main" val="1159844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DA7B-1D38-1F6B-F5CD-A46202BD2C84}"/>
              </a:ext>
            </a:extLst>
          </p:cNvPr>
          <p:cNvSpPr>
            <a:spLocks noGrp="1"/>
          </p:cNvSpPr>
          <p:nvPr>
            <p:ph type="title"/>
          </p:nvPr>
        </p:nvSpPr>
        <p:spPr>
          <a:xfrm>
            <a:off x="758952" y="850559"/>
            <a:ext cx="10671048" cy="768096"/>
          </a:xfrm>
        </p:spPr>
        <p:txBody>
          <a:bodyPr/>
          <a:lstStyle/>
          <a:p>
            <a:r>
              <a:rPr lang="en-IN" dirty="0"/>
              <a:t>Analysis</a:t>
            </a:r>
          </a:p>
        </p:txBody>
      </p:sp>
      <p:sp>
        <p:nvSpPr>
          <p:cNvPr id="4" name="Footer Placeholder 3">
            <a:extLst>
              <a:ext uri="{FF2B5EF4-FFF2-40B4-BE49-F238E27FC236}">
                <a16:creationId xmlns:a16="http://schemas.microsoft.com/office/drawing/2014/main" id="{5089DA26-D40A-BC42-6737-8452C03BF77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4C180B-E509-ADB6-583A-DE62C540DD1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14" name="Content Placeholder 3">
            <a:extLst>
              <a:ext uri="{FF2B5EF4-FFF2-40B4-BE49-F238E27FC236}">
                <a16:creationId xmlns:a16="http://schemas.microsoft.com/office/drawing/2014/main" id="{5960A378-FA0B-754F-1BE5-2906A015A537}"/>
              </a:ext>
            </a:extLst>
          </p:cNvPr>
          <p:cNvSpPr>
            <a:spLocks noGrp="1"/>
          </p:cNvSpPr>
          <p:nvPr>
            <p:ph sz="half" idx="1"/>
          </p:nvPr>
        </p:nvSpPr>
        <p:spPr>
          <a:xfrm>
            <a:off x="7440734" y="1965960"/>
            <a:ext cx="4798503" cy="4434840"/>
          </a:xfrm>
        </p:spPr>
        <p:txBody>
          <a:bodyPr/>
          <a:lstStyle/>
          <a:p>
            <a:r>
              <a:rPr lang="en-US" sz="1400" b="1" dirty="0"/>
              <a:t>Accuracy: </a:t>
            </a:r>
            <a:r>
              <a:rPr lang="en-US" sz="1400" dirty="0"/>
              <a:t>calculated by dividing the number of correct predictions by the total number of predictions. </a:t>
            </a:r>
          </a:p>
          <a:p>
            <a:r>
              <a:rPr lang="en-US" sz="1400" b="1" dirty="0"/>
              <a:t>Precision: </a:t>
            </a:r>
            <a:r>
              <a:rPr lang="en-US" sz="1400" dirty="0"/>
              <a:t>calculated by dividing the number of true positives by the sum of true positives and false positives</a:t>
            </a:r>
          </a:p>
          <a:p>
            <a:r>
              <a:rPr lang="en-US" sz="1400" b="1" dirty="0"/>
              <a:t>Recall: </a:t>
            </a:r>
            <a:r>
              <a:rPr lang="en-US" sz="1400" dirty="0"/>
              <a:t>This measures the proportion of true positive predictions made by the model out of all the positive examples in the data. It is calculated by dividing the number of true positives by the sum of true positives and false negatives. High recall means that the model correctly identifies more positive examples.</a:t>
            </a:r>
          </a:p>
          <a:p>
            <a:r>
              <a:rPr lang="en-US" sz="1400" b="1" dirty="0"/>
              <a:t>F1 score: </a:t>
            </a:r>
            <a:r>
              <a:rPr lang="en-US" sz="1400" dirty="0"/>
              <a:t>calculated by taking the harmonic mean of precision and recall.</a:t>
            </a:r>
          </a:p>
          <a:p>
            <a:r>
              <a:rPr lang="en-US" sz="1400" b="1" dirty="0"/>
              <a:t>Roc-</a:t>
            </a:r>
            <a:r>
              <a:rPr lang="en-US" sz="1400" b="1" dirty="0" err="1"/>
              <a:t>Auc</a:t>
            </a:r>
            <a:r>
              <a:rPr lang="en-US" sz="1400" b="1" dirty="0"/>
              <a:t> </a:t>
            </a:r>
            <a:r>
              <a:rPr lang="en-US" sz="1400" b="1" dirty="0" err="1"/>
              <a:t>Scor</a:t>
            </a:r>
            <a:r>
              <a:rPr lang="en-US" sz="1400" b="1" dirty="0"/>
              <a:t>: </a:t>
            </a:r>
            <a:r>
              <a:rPr lang="en-US" sz="1400" dirty="0"/>
              <a:t>.with the curve indicating the trade-off between these two rates as the probability threshold is varied.</a:t>
            </a:r>
            <a:endParaRPr lang="en-IN" sz="1400" dirty="0"/>
          </a:p>
        </p:txBody>
      </p:sp>
      <p:pic>
        <p:nvPicPr>
          <p:cNvPr id="6" name="Picture 5">
            <a:extLst>
              <a:ext uri="{FF2B5EF4-FFF2-40B4-BE49-F238E27FC236}">
                <a16:creationId xmlns:a16="http://schemas.microsoft.com/office/drawing/2014/main" id="{84C440ED-7C3A-C0EC-500E-8544D7A7E373}"/>
              </a:ext>
            </a:extLst>
          </p:cNvPr>
          <p:cNvPicPr>
            <a:picLocks noChangeAspect="1"/>
          </p:cNvPicPr>
          <p:nvPr/>
        </p:nvPicPr>
        <p:blipFill>
          <a:blip r:embed="rId2"/>
          <a:stretch>
            <a:fillRect/>
          </a:stretch>
        </p:blipFill>
        <p:spPr>
          <a:xfrm>
            <a:off x="758952" y="1662159"/>
            <a:ext cx="5147311" cy="5042442"/>
          </a:xfrm>
          <a:prstGeom prst="rect">
            <a:avLst/>
          </a:prstGeom>
        </p:spPr>
      </p:pic>
    </p:spTree>
    <p:extLst>
      <p:ext uri="{BB962C8B-B14F-4D97-AF65-F5344CB8AC3E}">
        <p14:creationId xmlns:p14="http://schemas.microsoft.com/office/powerpoint/2010/main" val="1970098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62698" y="2464957"/>
            <a:ext cx="6766560" cy="768096"/>
          </a:xfrm>
        </p:spPr>
        <p:txBody>
          <a:bodyPr/>
          <a:lstStyle/>
          <a:p>
            <a:r>
              <a:rPr lang="en-US" dirty="0"/>
              <a:t>AIM</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3197950"/>
            <a:ext cx="6766560" cy="2700528"/>
          </a:xfrm>
        </p:spPr>
        <p:txBody>
          <a:bodyPr/>
          <a:lstStyle/>
          <a:p>
            <a:pPr marL="285750" indent="-285750">
              <a:buFont typeface="Arial" panose="020B0604020202020204" pitchFamily="34" charset="0"/>
              <a:buChar char="•"/>
            </a:pPr>
            <a:r>
              <a:rPr lang="en-US" b="0" i="0" dirty="0">
                <a:effectLst/>
                <a:latin typeface="-apple-system"/>
              </a:rPr>
              <a:t>Eradicates the traditional way of going through numerous applications and CVs.</a:t>
            </a:r>
          </a:p>
          <a:p>
            <a:pPr marL="285750" indent="-285750">
              <a:buFont typeface="Arial" panose="020B0604020202020204" pitchFamily="34" charset="0"/>
              <a:buChar char="•"/>
            </a:pPr>
            <a:r>
              <a:rPr lang="en-US" b="0" i="0" dirty="0">
                <a:effectLst/>
                <a:latin typeface="-apple-system"/>
              </a:rPr>
              <a:t> seeks a more efficient way to short-list submitted candidate CVs by usin</a:t>
            </a:r>
            <a:r>
              <a:rPr lang="en-US" dirty="0">
                <a:latin typeface="-apple-system"/>
              </a:rPr>
              <a:t>g</a:t>
            </a:r>
          </a:p>
          <a:p>
            <a:pPr marL="285750" indent="-285750">
              <a:buFont typeface="Arial" panose="020B0604020202020204" pitchFamily="34" charset="0"/>
              <a:buChar char="•"/>
            </a:pPr>
            <a:r>
              <a:rPr lang="en-US" b="0" i="0" dirty="0">
                <a:effectLst/>
                <a:latin typeface="-apple-system"/>
              </a:rPr>
              <a:t>MBTI test, instead of the Big 5 which was what we were going to do last time</a:t>
            </a: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9791-A587-FAEE-330E-8A9D49155B73}"/>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57F541BB-4B31-546C-528A-6EA01D8FCC57}"/>
              </a:ext>
            </a:extLst>
          </p:cNvPr>
          <p:cNvSpPr>
            <a:spLocks noGrp="1"/>
          </p:cNvSpPr>
          <p:nvPr>
            <p:ph idx="1"/>
          </p:nvPr>
        </p:nvSpPr>
        <p:spPr/>
        <p:txBody>
          <a:bodyPr/>
          <a:lstStyle/>
          <a:p>
            <a:r>
              <a:rPr lang="en-US" dirty="0"/>
              <a:t>Research Reference</a:t>
            </a:r>
          </a:p>
          <a:p>
            <a:endParaRPr lang="en-US" dirty="0"/>
          </a:p>
          <a:p>
            <a:pPr marL="285750" indent="-285750">
              <a:buFont typeface="Arial" panose="020B0604020202020204" pitchFamily="34" charset="0"/>
              <a:buChar char="•"/>
            </a:pPr>
            <a:r>
              <a:rPr lang="en-US" dirty="0"/>
              <a:t>https://link.springer.com/article/10.1007/s10462-019-09770-z</a:t>
            </a:r>
          </a:p>
          <a:p>
            <a:pPr marL="285750" indent="-285750">
              <a:buFont typeface="Arial" panose="020B0604020202020204" pitchFamily="34" charset="0"/>
              <a:buChar char="•"/>
            </a:pPr>
            <a:r>
              <a:rPr lang="en-US" dirty="0">
                <a:hlinkClick r:id="rId2"/>
              </a:rPr>
              <a:t>https://www.researchgate.net/publication/339935842_Machine_Learning_Approach_to_Personality_Type_Prediction_Based_on_the_Myers-Briggs_Type_Indicator_R</a:t>
            </a:r>
            <a:endParaRPr lang="en-US" dirty="0"/>
          </a:p>
          <a:p>
            <a:pPr marL="285750" indent="-285750">
              <a:buFont typeface="Arial" panose="020B0604020202020204" pitchFamily="34" charset="0"/>
              <a:buChar char="•"/>
            </a:pPr>
            <a:r>
              <a:rPr lang="en-US" dirty="0"/>
              <a:t>https://web.stanford.edu/class/archive/cs/cs224n/cs224n.1184/reports/6839354.pdf</a:t>
            </a:r>
            <a:endParaRPr lang="en-IN" dirty="0"/>
          </a:p>
        </p:txBody>
      </p:sp>
      <p:sp>
        <p:nvSpPr>
          <p:cNvPr id="4" name="Footer Placeholder 3">
            <a:extLst>
              <a:ext uri="{FF2B5EF4-FFF2-40B4-BE49-F238E27FC236}">
                <a16:creationId xmlns:a16="http://schemas.microsoft.com/office/drawing/2014/main" id="{CA923A51-AB43-9277-DB16-13134D01B52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75C47CC-E4BA-5487-E482-D28BF56982AE}"/>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3880475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LIBRARIES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Content Placeholder 3">
            <a:extLst>
              <a:ext uri="{FF2B5EF4-FFF2-40B4-BE49-F238E27FC236}">
                <a16:creationId xmlns:a16="http://schemas.microsoft.com/office/drawing/2014/main" id="{540F24A2-AA38-8AF2-C017-B746A71A6CA9}"/>
              </a:ext>
            </a:extLst>
          </p:cNvPr>
          <p:cNvSpPr>
            <a:spLocks noGrp="1"/>
          </p:cNvSpPr>
          <p:nvPr>
            <p:ph sz="half" idx="1"/>
          </p:nvPr>
        </p:nvSpPr>
        <p:spPr>
          <a:xfrm>
            <a:off x="539496" y="2103120"/>
            <a:ext cx="5114684" cy="4434840"/>
          </a:xfrm>
        </p:spPr>
        <p:txBody>
          <a:bodyPr/>
          <a:lstStyle/>
          <a:p>
            <a:r>
              <a:rPr lang="en-US" dirty="0"/>
              <a:t>pandas: including CSV, Excel</a:t>
            </a:r>
          </a:p>
          <a:p>
            <a:r>
              <a:rPr lang="en-US" dirty="0" err="1"/>
              <a:t>numpy</a:t>
            </a:r>
            <a:r>
              <a:rPr lang="en-US" dirty="0"/>
              <a:t>: support for arrays</a:t>
            </a:r>
          </a:p>
          <a:p>
            <a:r>
              <a:rPr lang="en-US" dirty="0"/>
              <a:t>matplotlib: plotting graphs</a:t>
            </a:r>
          </a:p>
          <a:p>
            <a:r>
              <a:rPr lang="en-US" dirty="0"/>
              <a:t>seaborn: making the graphs visually appealing</a:t>
            </a:r>
          </a:p>
          <a:p>
            <a:r>
              <a:rPr lang="en-US" dirty="0"/>
              <a:t>re: used for cleaning the data.</a:t>
            </a:r>
          </a:p>
          <a:p>
            <a:r>
              <a:rPr lang="en-US" dirty="0" err="1"/>
              <a:t>nltk</a:t>
            </a:r>
            <a:r>
              <a:rPr lang="en-US" dirty="0"/>
              <a:t>: used in data cleaning</a:t>
            </a:r>
          </a:p>
          <a:p>
            <a:r>
              <a:rPr lang="en-US" dirty="0" err="1"/>
              <a:t>WordCloud</a:t>
            </a:r>
            <a:r>
              <a:rPr lang="en-US" dirty="0"/>
              <a:t>: visual representation of personality type</a:t>
            </a:r>
          </a:p>
          <a:p>
            <a:r>
              <a:rPr lang="en-US" dirty="0"/>
              <a:t>collections: count the frequency of elements</a:t>
            </a:r>
          </a:p>
          <a:p>
            <a:r>
              <a:rPr lang="en-US" dirty="0"/>
              <a:t>contractions: "don't" to "do not".</a:t>
            </a:r>
          </a:p>
          <a:p>
            <a:r>
              <a:rPr lang="en-US" dirty="0" err="1"/>
              <a:t>ngrams</a:t>
            </a:r>
            <a:r>
              <a:rPr lang="en-US" dirty="0"/>
              <a:t>: generate n-grams (</a:t>
            </a:r>
            <a:r>
              <a:rPr lang="en-US" dirty="0" err="1"/>
              <a:t>BigramAssocMeasures</a:t>
            </a:r>
            <a:r>
              <a:rPr lang="en-US" dirty="0"/>
              <a:t>),  (</a:t>
            </a:r>
            <a:r>
              <a:rPr lang="en-US" dirty="0" err="1"/>
              <a:t>TrigramAssocMeasures</a:t>
            </a:r>
            <a:r>
              <a:rPr lang="en-US" dirty="0"/>
              <a:t>)</a:t>
            </a:r>
            <a:endParaRPr lang="en-IN" dirty="0"/>
          </a:p>
        </p:txBody>
      </p:sp>
      <p:pic>
        <p:nvPicPr>
          <p:cNvPr id="10" name="Picture 9">
            <a:extLst>
              <a:ext uri="{FF2B5EF4-FFF2-40B4-BE49-F238E27FC236}">
                <a16:creationId xmlns:a16="http://schemas.microsoft.com/office/drawing/2014/main" id="{524ABA25-33A5-1124-B39B-42CA38A0B6E0}"/>
              </a:ext>
            </a:extLst>
          </p:cNvPr>
          <p:cNvPicPr>
            <a:picLocks noChangeAspect="1"/>
          </p:cNvPicPr>
          <p:nvPr/>
        </p:nvPicPr>
        <p:blipFill>
          <a:blip r:embed="rId2"/>
          <a:stretch>
            <a:fillRect/>
          </a:stretch>
        </p:blipFill>
        <p:spPr>
          <a:xfrm>
            <a:off x="5714375" y="2103120"/>
            <a:ext cx="6188653" cy="3777563"/>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0DE4-E799-E8C7-C0FE-F980B9A21BC4}"/>
              </a:ext>
            </a:extLst>
          </p:cNvPr>
          <p:cNvSpPr>
            <a:spLocks noGrp="1"/>
          </p:cNvSpPr>
          <p:nvPr>
            <p:ph type="title"/>
          </p:nvPr>
        </p:nvSpPr>
        <p:spPr/>
        <p:txBody>
          <a:bodyPr/>
          <a:lstStyle/>
          <a:p>
            <a:r>
              <a:rPr lang="en-IN" dirty="0"/>
              <a:t>Class Distribution</a:t>
            </a:r>
          </a:p>
        </p:txBody>
      </p:sp>
      <p:pic>
        <p:nvPicPr>
          <p:cNvPr id="7" name="Content Placeholder 6">
            <a:extLst>
              <a:ext uri="{FF2B5EF4-FFF2-40B4-BE49-F238E27FC236}">
                <a16:creationId xmlns:a16="http://schemas.microsoft.com/office/drawing/2014/main" id="{FC55F2FD-C101-F14D-8E5F-C4F47C18A7C7}"/>
              </a:ext>
            </a:extLst>
          </p:cNvPr>
          <p:cNvPicPr>
            <a:picLocks noGrp="1" noChangeAspect="1"/>
          </p:cNvPicPr>
          <p:nvPr>
            <p:ph sz="half" idx="1"/>
          </p:nvPr>
        </p:nvPicPr>
        <p:blipFill>
          <a:blip r:embed="rId2"/>
          <a:stretch>
            <a:fillRect/>
          </a:stretch>
        </p:blipFill>
        <p:spPr>
          <a:xfrm>
            <a:off x="434880" y="2103439"/>
            <a:ext cx="7318766" cy="3835968"/>
          </a:xfrm>
        </p:spPr>
      </p:pic>
      <p:sp>
        <p:nvSpPr>
          <p:cNvPr id="4" name="Footer Placeholder 3">
            <a:extLst>
              <a:ext uri="{FF2B5EF4-FFF2-40B4-BE49-F238E27FC236}">
                <a16:creationId xmlns:a16="http://schemas.microsoft.com/office/drawing/2014/main" id="{C2378338-F8A4-AC8E-BD24-6291CA6985C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B04C194-8569-0010-62B7-4B1D6BDBF238}"/>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8" name="Content Placeholder 3">
            <a:extLst>
              <a:ext uri="{FF2B5EF4-FFF2-40B4-BE49-F238E27FC236}">
                <a16:creationId xmlns:a16="http://schemas.microsoft.com/office/drawing/2014/main" id="{31FE641F-A95D-A38F-1417-CA1D6358C29C}"/>
              </a:ext>
            </a:extLst>
          </p:cNvPr>
          <p:cNvSpPr txBox="1">
            <a:spLocks/>
          </p:cNvSpPr>
          <p:nvPr/>
        </p:nvSpPr>
        <p:spPr>
          <a:xfrm>
            <a:off x="8003097" y="2103438"/>
            <a:ext cx="4068661" cy="4127803"/>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dimensions are as follows</a:t>
            </a:r>
          </a:p>
          <a:p>
            <a:pPr lvl="1"/>
            <a:r>
              <a:rPr lang="en-US" dirty="0"/>
              <a:t>Extraversion (E) vs Introversion</a:t>
            </a:r>
          </a:p>
          <a:p>
            <a:pPr lvl="1"/>
            <a:r>
              <a:rPr lang="en-US" dirty="0"/>
              <a:t>(I)Sensing (S) vs Intuition </a:t>
            </a:r>
          </a:p>
          <a:p>
            <a:pPr lvl="1"/>
            <a:r>
              <a:rPr lang="en-US" dirty="0"/>
              <a:t>(N)Thinking (T) vs Feeling </a:t>
            </a:r>
          </a:p>
          <a:p>
            <a:pPr lvl="1"/>
            <a:r>
              <a:rPr lang="en-US" dirty="0"/>
              <a:t>(F)Judging (J) vs Perceiving (P)</a:t>
            </a:r>
            <a:endParaRPr lang="en-IN" dirty="0"/>
          </a:p>
        </p:txBody>
      </p:sp>
    </p:spTree>
    <p:extLst>
      <p:ext uri="{BB962C8B-B14F-4D97-AF65-F5344CB8AC3E}">
        <p14:creationId xmlns:p14="http://schemas.microsoft.com/office/powerpoint/2010/main" val="1318094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DA7B-1D38-1F6B-F5CD-A46202BD2C84}"/>
              </a:ext>
            </a:extLst>
          </p:cNvPr>
          <p:cNvSpPr>
            <a:spLocks noGrp="1"/>
          </p:cNvSpPr>
          <p:nvPr>
            <p:ph type="title"/>
          </p:nvPr>
        </p:nvSpPr>
        <p:spPr/>
        <p:txBody>
          <a:bodyPr/>
          <a:lstStyle/>
          <a:p>
            <a:r>
              <a:rPr lang="en-IN" dirty="0"/>
              <a:t>Data CLEANING</a:t>
            </a:r>
          </a:p>
        </p:txBody>
      </p:sp>
      <p:sp>
        <p:nvSpPr>
          <p:cNvPr id="4" name="Footer Placeholder 3">
            <a:extLst>
              <a:ext uri="{FF2B5EF4-FFF2-40B4-BE49-F238E27FC236}">
                <a16:creationId xmlns:a16="http://schemas.microsoft.com/office/drawing/2014/main" id="{5089DA26-D40A-BC42-6737-8452C03BF77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4C180B-E509-ADB6-583A-DE62C540DD1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12" name="Picture 11">
            <a:extLst>
              <a:ext uri="{FF2B5EF4-FFF2-40B4-BE49-F238E27FC236}">
                <a16:creationId xmlns:a16="http://schemas.microsoft.com/office/drawing/2014/main" id="{58C4CBF4-0C1B-72AD-6CE4-E7E6AF0A6390}"/>
              </a:ext>
            </a:extLst>
          </p:cNvPr>
          <p:cNvPicPr>
            <a:picLocks noChangeAspect="1"/>
          </p:cNvPicPr>
          <p:nvPr/>
        </p:nvPicPr>
        <p:blipFill>
          <a:blip r:embed="rId2"/>
          <a:stretch>
            <a:fillRect/>
          </a:stretch>
        </p:blipFill>
        <p:spPr>
          <a:xfrm>
            <a:off x="429175" y="2109756"/>
            <a:ext cx="6310680" cy="4076700"/>
          </a:xfrm>
          <a:prstGeom prst="rect">
            <a:avLst/>
          </a:prstGeom>
        </p:spPr>
      </p:pic>
      <p:sp>
        <p:nvSpPr>
          <p:cNvPr id="14" name="Content Placeholder 3">
            <a:extLst>
              <a:ext uri="{FF2B5EF4-FFF2-40B4-BE49-F238E27FC236}">
                <a16:creationId xmlns:a16="http://schemas.microsoft.com/office/drawing/2014/main" id="{5960A378-FA0B-754F-1BE5-2906A015A537}"/>
              </a:ext>
            </a:extLst>
          </p:cNvPr>
          <p:cNvSpPr>
            <a:spLocks noGrp="1"/>
          </p:cNvSpPr>
          <p:nvPr>
            <p:ph sz="half" idx="1"/>
          </p:nvPr>
        </p:nvSpPr>
        <p:spPr>
          <a:xfrm>
            <a:off x="7273255" y="2092214"/>
            <a:ext cx="4798503" cy="4434840"/>
          </a:xfrm>
        </p:spPr>
        <p:txBody>
          <a:bodyPr/>
          <a:lstStyle/>
          <a:p>
            <a:r>
              <a:rPr lang="en-US" dirty="0"/>
              <a:t>Fixing contraction</a:t>
            </a:r>
          </a:p>
          <a:p>
            <a:r>
              <a:rPr lang="en-US" dirty="0"/>
              <a:t>Using </a:t>
            </a:r>
            <a:r>
              <a:rPr lang="en-US" dirty="0" err="1"/>
              <a:t>regEx</a:t>
            </a:r>
            <a:r>
              <a:rPr lang="en-US" dirty="0"/>
              <a:t> eliminating irrelevant information</a:t>
            </a:r>
          </a:p>
          <a:p>
            <a:r>
              <a:rPr lang="en-US" dirty="0"/>
              <a:t>Hashtags</a:t>
            </a:r>
          </a:p>
          <a:p>
            <a:pPr marL="0" indent="0">
              <a:buNone/>
            </a:pPr>
            <a:endParaRPr lang="en-IN" dirty="0"/>
          </a:p>
        </p:txBody>
      </p:sp>
    </p:spTree>
    <p:extLst>
      <p:ext uri="{BB962C8B-B14F-4D97-AF65-F5344CB8AC3E}">
        <p14:creationId xmlns:p14="http://schemas.microsoft.com/office/powerpoint/2010/main" val="314221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DA7B-1D38-1F6B-F5CD-A46202BD2C84}"/>
              </a:ext>
            </a:extLst>
          </p:cNvPr>
          <p:cNvSpPr>
            <a:spLocks noGrp="1"/>
          </p:cNvSpPr>
          <p:nvPr>
            <p:ph type="title"/>
          </p:nvPr>
        </p:nvSpPr>
        <p:spPr>
          <a:xfrm>
            <a:off x="758952" y="850559"/>
            <a:ext cx="10671048" cy="768096"/>
          </a:xfrm>
        </p:spPr>
        <p:txBody>
          <a:bodyPr/>
          <a:lstStyle/>
          <a:p>
            <a:r>
              <a:rPr lang="en-IN" dirty="0"/>
              <a:t>MOST FREQUENTLY USED</a:t>
            </a:r>
          </a:p>
        </p:txBody>
      </p:sp>
      <p:sp>
        <p:nvSpPr>
          <p:cNvPr id="4" name="Footer Placeholder 3">
            <a:extLst>
              <a:ext uri="{FF2B5EF4-FFF2-40B4-BE49-F238E27FC236}">
                <a16:creationId xmlns:a16="http://schemas.microsoft.com/office/drawing/2014/main" id="{5089DA26-D40A-BC42-6737-8452C03BF77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4C180B-E509-ADB6-583A-DE62C540DD1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4" name="Content Placeholder 3">
            <a:extLst>
              <a:ext uri="{FF2B5EF4-FFF2-40B4-BE49-F238E27FC236}">
                <a16:creationId xmlns:a16="http://schemas.microsoft.com/office/drawing/2014/main" id="{5960A378-FA0B-754F-1BE5-2906A015A537}"/>
              </a:ext>
            </a:extLst>
          </p:cNvPr>
          <p:cNvSpPr>
            <a:spLocks noGrp="1"/>
          </p:cNvSpPr>
          <p:nvPr>
            <p:ph sz="half" idx="1"/>
          </p:nvPr>
        </p:nvSpPr>
        <p:spPr>
          <a:xfrm>
            <a:off x="7440734" y="1965960"/>
            <a:ext cx="4798503" cy="4434840"/>
          </a:xfrm>
        </p:spPr>
        <p:txBody>
          <a:bodyPr/>
          <a:lstStyle/>
          <a:p>
            <a:r>
              <a:rPr lang="en-US" dirty="0"/>
              <a:t>Eliminating </a:t>
            </a:r>
            <a:r>
              <a:rPr lang="en-US" dirty="0" err="1"/>
              <a:t>stopwords</a:t>
            </a:r>
            <a:r>
              <a:rPr lang="en-US" dirty="0"/>
              <a:t> </a:t>
            </a:r>
          </a:p>
          <a:p>
            <a:r>
              <a:rPr lang="en-US" dirty="0"/>
              <a:t>Representing most frequently used</a:t>
            </a:r>
          </a:p>
          <a:p>
            <a:pPr marL="0" indent="0">
              <a:buNone/>
            </a:pPr>
            <a:endParaRPr lang="en-IN" dirty="0"/>
          </a:p>
        </p:txBody>
      </p:sp>
      <p:pic>
        <p:nvPicPr>
          <p:cNvPr id="6" name="Picture 5">
            <a:extLst>
              <a:ext uri="{FF2B5EF4-FFF2-40B4-BE49-F238E27FC236}">
                <a16:creationId xmlns:a16="http://schemas.microsoft.com/office/drawing/2014/main" id="{3830765B-A541-FDC8-F100-0398A8C752B5}"/>
              </a:ext>
            </a:extLst>
          </p:cNvPr>
          <p:cNvPicPr>
            <a:picLocks noChangeAspect="1"/>
          </p:cNvPicPr>
          <p:nvPr/>
        </p:nvPicPr>
        <p:blipFill>
          <a:blip r:embed="rId2"/>
          <a:stretch>
            <a:fillRect/>
          </a:stretch>
        </p:blipFill>
        <p:spPr>
          <a:xfrm>
            <a:off x="621792" y="1737694"/>
            <a:ext cx="6350497" cy="4117006"/>
          </a:xfrm>
          <a:prstGeom prst="rect">
            <a:avLst/>
          </a:prstGeom>
        </p:spPr>
      </p:pic>
    </p:spTree>
    <p:extLst>
      <p:ext uri="{BB962C8B-B14F-4D97-AF65-F5344CB8AC3E}">
        <p14:creationId xmlns:p14="http://schemas.microsoft.com/office/powerpoint/2010/main" val="206497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DA7B-1D38-1F6B-F5CD-A46202BD2C84}"/>
              </a:ext>
            </a:extLst>
          </p:cNvPr>
          <p:cNvSpPr>
            <a:spLocks noGrp="1"/>
          </p:cNvSpPr>
          <p:nvPr>
            <p:ph type="title"/>
          </p:nvPr>
        </p:nvSpPr>
        <p:spPr>
          <a:xfrm>
            <a:off x="758952" y="850559"/>
            <a:ext cx="10671048" cy="768096"/>
          </a:xfrm>
        </p:spPr>
        <p:txBody>
          <a:bodyPr/>
          <a:lstStyle/>
          <a:p>
            <a:r>
              <a:rPr lang="en-IN" dirty="0"/>
              <a:t>Handling imbalanced data</a:t>
            </a:r>
          </a:p>
        </p:txBody>
      </p:sp>
      <p:sp>
        <p:nvSpPr>
          <p:cNvPr id="4" name="Footer Placeholder 3">
            <a:extLst>
              <a:ext uri="{FF2B5EF4-FFF2-40B4-BE49-F238E27FC236}">
                <a16:creationId xmlns:a16="http://schemas.microsoft.com/office/drawing/2014/main" id="{5089DA26-D40A-BC42-6737-8452C03BF77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4C180B-E509-ADB6-583A-DE62C540DD1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4" name="Content Placeholder 3">
            <a:extLst>
              <a:ext uri="{FF2B5EF4-FFF2-40B4-BE49-F238E27FC236}">
                <a16:creationId xmlns:a16="http://schemas.microsoft.com/office/drawing/2014/main" id="{5960A378-FA0B-754F-1BE5-2906A015A537}"/>
              </a:ext>
            </a:extLst>
          </p:cNvPr>
          <p:cNvSpPr>
            <a:spLocks noGrp="1"/>
          </p:cNvSpPr>
          <p:nvPr>
            <p:ph sz="half" idx="1"/>
          </p:nvPr>
        </p:nvSpPr>
        <p:spPr>
          <a:xfrm>
            <a:off x="7440734" y="1965960"/>
            <a:ext cx="4798503" cy="4434840"/>
          </a:xfrm>
        </p:spPr>
        <p:txBody>
          <a:bodyPr/>
          <a:lstStyle/>
          <a:p>
            <a:r>
              <a:rPr lang="en-US" dirty="0"/>
              <a:t>Using </a:t>
            </a:r>
            <a:r>
              <a:rPr lang="en-US" dirty="0" err="1"/>
              <a:t>RandomOverSampler</a:t>
            </a:r>
            <a:endParaRPr lang="en-US" dirty="0"/>
          </a:p>
          <a:p>
            <a:r>
              <a:rPr lang="en-US" dirty="0"/>
              <a:t>Applying </a:t>
            </a:r>
            <a:r>
              <a:rPr lang="en-US" dirty="0" err="1"/>
              <a:t>oversampler</a:t>
            </a:r>
            <a:r>
              <a:rPr lang="en-US" dirty="0"/>
              <a:t> to each personality trait</a:t>
            </a:r>
          </a:p>
          <a:p>
            <a:r>
              <a:rPr lang="en-US" dirty="0"/>
              <a:t>Selecting randomly from larger data class to reduce it</a:t>
            </a:r>
          </a:p>
          <a:p>
            <a:endParaRPr lang="en-US" dirty="0"/>
          </a:p>
          <a:p>
            <a:pPr marL="0" indent="0">
              <a:buNone/>
            </a:pPr>
            <a:endParaRPr lang="en-IN" dirty="0"/>
          </a:p>
        </p:txBody>
      </p:sp>
      <p:pic>
        <p:nvPicPr>
          <p:cNvPr id="9" name="Picture 8">
            <a:extLst>
              <a:ext uri="{FF2B5EF4-FFF2-40B4-BE49-F238E27FC236}">
                <a16:creationId xmlns:a16="http://schemas.microsoft.com/office/drawing/2014/main" id="{565D8EC5-AC22-0D2C-9EFE-96F1B7966832}"/>
              </a:ext>
            </a:extLst>
          </p:cNvPr>
          <p:cNvPicPr>
            <a:picLocks noChangeAspect="1"/>
          </p:cNvPicPr>
          <p:nvPr/>
        </p:nvPicPr>
        <p:blipFill>
          <a:blip r:embed="rId2"/>
          <a:stretch>
            <a:fillRect/>
          </a:stretch>
        </p:blipFill>
        <p:spPr>
          <a:xfrm>
            <a:off x="826221" y="2039216"/>
            <a:ext cx="6210838" cy="3383573"/>
          </a:xfrm>
          <a:prstGeom prst="rect">
            <a:avLst/>
          </a:prstGeom>
        </p:spPr>
      </p:pic>
    </p:spTree>
    <p:extLst>
      <p:ext uri="{BB962C8B-B14F-4D97-AF65-F5344CB8AC3E}">
        <p14:creationId xmlns:p14="http://schemas.microsoft.com/office/powerpoint/2010/main" val="349188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DA7B-1D38-1F6B-F5CD-A46202BD2C84}"/>
              </a:ext>
            </a:extLst>
          </p:cNvPr>
          <p:cNvSpPr>
            <a:spLocks noGrp="1"/>
          </p:cNvSpPr>
          <p:nvPr>
            <p:ph type="title"/>
          </p:nvPr>
        </p:nvSpPr>
        <p:spPr>
          <a:xfrm>
            <a:off x="758952" y="850559"/>
            <a:ext cx="10671048" cy="768096"/>
          </a:xfrm>
        </p:spPr>
        <p:txBody>
          <a:bodyPr/>
          <a:lstStyle/>
          <a:p>
            <a:r>
              <a:rPr lang="en-IN" dirty="0"/>
              <a:t>vectorizer</a:t>
            </a:r>
          </a:p>
        </p:txBody>
      </p:sp>
      <p:sp>
        <p:nvSpPr>
          <p:cNvPr id="4" name="Footer Placeholder 3">
            <a:extLst>
              <a:ext uri="{FF2B5EF4-FFF2-40B4-BE49-F238E27FC236}">
                <a16:creationId xmlns:a16="http://schemas.microsoft.com/office/drawing/2014/main" id="{5089DA26-D40A-BC42-6737-8452C03BF77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4C180B-E509-ADB6-583A-DE62C540DD1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4" name="Content Placeholder 3">
            <a:extLst>
              <a:ext uri="{FF2B5EF4-FFF2-40B4-BE49-F238E27FC236}">
                <a16:creationId xmlns:a16="http://schemas.microsoft.com/office/drawing/2014/main" id="{5960A378-FA0B-754F-1BE5-2906A015A537}"/>
              </a:ext>
            </a:extLst>
          </p:cNvPr>
          <p:cNvSpPr>
            <a:spLocks noGrp="1"/>
          </p:cNvSpPr>
          <p:nvPr>
            <p:ph sz="half" idx="1"/>
          </p:nvPr>
        </p:nvSpPr>
        <p:spPr>
          <a:xfrm>
            <a:off x="7440734" y="1965960"/>
            <a:ext cx="4798503" cy="4434840"/>
          </a:xfrm>
        </p:spPr>
        <p:txBody>
          <a:bodyPr/>
          <a:lstStyle/>
          <a:p>
            <a:r>
              <a:rPr lang="en-US" b="0" i="0" dirty="0">
                <a:solidFill>
                  <a:schemeClr val="tx1"/>
                </a:solidFill>
                <a:effectLst/>
                <a:latin typeface="Söhne"/>
              </a:rPr>
              <a:t>A vectorizer takes raw text data as input and converts it into a numerical representation that can be used as input to machine learning models.</a:t>
            </a:r>
            <a:endParaRPr lang="en-US" dirty="0">
              <a:solidFill>
                <a:schemeClr val="tx1"/>
              </a:solidFill>
            </a:endParaRPr>
          </a:p>
          <a:p>
            <a:endParaRPr lang="en-IN" dirty="0"/>
          </a:p>
        </p:txBody>
      </p:sp>
      <p:pic>
        <p:nvPicPr>
          <p:cNvPr id="6" name="Picture 5">
            <a:extLst>
              <a:ext uri="{FF2B5EF4-FFF2-40B4-BE49-F238E27FC236}">
                <a16:creationId xmlns:a16="http://schemas.microsoft.com/office/drawing/2014/main" id="{B4A43A03-14E4-B24D-3873-8F91A19A101B}"/>
              </a:ext>
            </a:extLst>
          </p:cNvPr>
          <p:cNvPicPr>
            <a:picLocks noChangeAspect="1"/>
          </p:cNvPicPr>
          <p:nvPr/>
        </p:nvPicPr>
        <p:blipFill>
          <a:blip r:embed="rId2"/>
          <a:stretch>
            <a:fillRect/>
          </a:stretch>
        </p:blipFill>
        <p:spPr>
          <a:xfrm>
            <a:off x="927100" y="1737694"/>
            <a:ext cx="6634694" cy="4620662"/>
          </a:xfrm>
          <a:prstGeom prst="rect">
            <a:avLst/>
          </a:prstGeom>
        </p:spPr>
      </p:pic>
    </p:spTree>
    <p:extLst>
      <p:ext uri="{BB962C8B-B14F-4D97-AF65-F5344CB8AC3E}">
        <p14:creationId xmlns:p14="http://schemas.microsoft.com/office/powerpoint/2010/main" val="295380207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{357B019B-6856-4DBE-A11F-51C32079A126}tf78438558_win32</Template>
  <TotalTime>190</TotalTime>
  <Words>549</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Arial Black</vt:lpstr>
      <vt:lpstr>Sabon Next LT</vt:lpstr>
      <vt:lpstr>Söhne</vt:lpstr>
      <vt:lpstr>Office Theme</vt:lpstr>
      <vt:lpstr>Personality prediction</vt:lpstr>
      <vt:lpstr>AIM</vt:lpstr>
      <vt:lpstr>Reference</vt:lpstr>
      <vt:lpstr>LIBRARIES</vt:lpstr>
      <vt:lpstr>Class Distribution</vt:lpstr>
      <vt:lpstr>Data CLEANING</vt:lpstr>
      <vt:lpstr>MOST FREQUENTLY USED</vt:lpstr>
      <vt:lpstr>Handling imbalanced data</vt:lpstr>
      <vt:lpstr>vectorizer</vt:lpstr>
      <vt:lpstr>Model Used</vt:lpstr>
      <vt:lpstr>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prediction</dc:title>
  <dc:subject/>
  <dc:creator>Kunjal</dc:creator>
  <cp:lastModifiedBy>Lakshraj Rao</cp:lastModifiedBy>
  <cp:revision>6</cp:revision>
  <dcterms:created xsi:type="dcterms:W3CDTF">2023-04-26T08:55:51Z</dcterms:created>
  <dcterms:modified xsi:type="dcterms:W3CDTF">2024-03-24T09:58:26Z</dcterms:modified>
</cp:coreProperties>
</file>