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13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t>Welcome back, today we are going to talk about singly and doubly linked lists one of the most useful data structures out there. This is part 1 of 2, in the second part we will be looking at some source code on how to implement a doubly linked list in detail.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t>so we advance the traverser pointer by setting it equal to 5’s next node, and now we’re actually already where we need to be to insert the next node.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So we create a new node.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Make it point to 7</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r>
              <a:t>Change 23’s next pointer to be 11, remember we have access to 23’s next pointer because we have a reference to it with the traverser.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t>And if we flatten out the linked list we see that we have inserted 11 at the correct position.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t>Alright, inserting now with doubly linked list, this is much trickier because of all the pointers flying around but still the exact same concept. Notice that the doubly linked list not only has pointers to the next node but also the previous meaning we will also have to adjust those in the insertion phase.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noRot="1" noChangeAspect="1"/>
          </p:cNvSpPr>
          <p:nvPr>
            <p:ph type="sldImg"/>
          </p:nvPr>
        </p:nvSpPr>
        <p:spPr>
          <a:prstGeom prst="rect">
            <a:avLst/>
          </a:prstGeom>
        </p:spPr>
        <p:txBody>
          <a:bodyPr/>
          <a:lstStyle/>
          <a:p>
            <a:endParaRPr/>
          </a:p>
        </p:txBody>
      </p:sp>
      <p:sp>
        <p:nvSpPr>
          <p:cNvPr id="387" name="Shape 387"/>
          <p:cNvSpPr>
            <a:spLocks noGrp="1"/>
          </p:cNvSpPr>
          <p:nvPr>
            <p:ph type="body" sz="quarter" idx="1"/>
          </p:nvPr>
        </p:nvSpPr>
        <p:spPr>
          <a:prstGeom prst="rect">
            <a:avLst/>
          </a:prstGeom>
        </p:spPr>
        <p:txBody>
          <a:bodyPr/>
          <a:lstStyle/>
          <a:p>
            <a:r>
              <a:t>Create a traverser pointer which points to where the head is and advance it until you are just before the insertion position.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so we advance the traverser by one and now we’re just before the this node so we stop traversing.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a:spLocks noGrp="1" noRot="1" noChangeAspect="1"/>
          </p:cNvSpPr>
          <p:nvPr>
            <p:ph type="sldImg"/>
          </p:nvPr>
        </p:nvSpPr>
        <p:spPr>
          <a:prstGeom prst="rect">
            <a:avLst/>
          </a:prstGeom>
        </p:spPr>
        <p:txBody>
          <a:bodyPr/>
          <a:lstStyle/>
          <a:p>
            <a:endParaRPr/>
          </a:p>
        </p:txBody>
      </p:sp>
      <p:sp>
        <p:nvSpPr>
          <p:cNvPr id="430" name="Shape 430"/>
          <p:cNvSpPr>
            <a:spLocks noGrp="1"/>
          </p:cNvSpPr>
          <p:nvPr>
            <p:ph type="body" sz="quarter" idx="1"/>
          </p:nvPr>
        </p:nvSpPr>
        <p:spPr>
          <a:prstGeom prst="rect">
            <a:avLst/>
          </a:prstGeom>
        </p:spPr>
        <p:txBody>
          <a:bodyPr/>
          <a:lstStyle/>
          <a:p>
            <a:r>
              <a:t>Create the new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a:spLocks noGrp="1" noRot="1" noChangeAspect="1"/>
          </p:cNvSpPr>
          <p:nvPr>
            <p:ph type="sldImg"/>
          </p:nvPr>
        </p:nvSpPr>
        <p:spPr>
          <a:prstGeom prst="rect">
            <a:avLst/>
          </a:prstGeom>
        </p:spPr>
        <p:txBody>
          <a:bodyPr/>
          <a:lstStyle/>
          <a:p>
            <a:endParaRPr/>
          </a:p>
        </p:txBody>
      </p:sp>
      <p:sp>
        <p:nvSpPr>
          <p:cNvPr id="453" name="Shape 453"/>
          <p:cNvSpPr>
            <a:spLocks noGrp="1"/>
          </p:cNvSpPr>
          <p:nvPr>
            <p:ph type="body" sz="quarter" idx="1"/>
          </p:nvPr>
        </p:nvSpPr>
        <p:spPr>
          <a:prstGeom prst="rect">
            <a:avLst/>
          </a:prstGeom>
        </p:spPr>
        <p:txBody>
          <a:bodyPr/>
          <a:lstStyle/>
          <a:p>
            <a:r>
              <a:t>Point 11’s next pointer to equal 7.</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In the first section we are going to answer some basic questions concerning singly and doubly linked lists, namely what are they and where are they used? Next we need to cover some terminology concerning linked lists so that everyone is on the same page and knows what I mean when I say the head of the linked list vs the tail of the linked list. Then last in the discussion section we’ll talk about the pros and cons of singly and doubly linked lists.</a:t>
            </a:r>
          </a:p>
          <a:p>
            <a:endParaRPr/>
          </a:p>
          <a:p>
            <a:r>
              <a:t>After that we’re going to do some fun things with linked lists and look at how we can insert and remove elements from both singly and doubly linked lists.</a:t>
            </a:r>
          </a:p>
          <a:p>
            <a:endParaRPr/>
          </a:p>
          <a:p>
            <a:r>
              <a:t>Lastly we will look at some source code on how a doubly linked list is actually implemented, stay tuned!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a:spLocks noGrp="1" noRot="1" noChangeAspect="1"/>
          </p:cNvSpPr>
          <p:nvPr>
            <p:ph type="sldImg"/>
          </p:nvPr>
        </p:nvSpPr>
        <p:spPr>
          <a:prstGeom prst="rect">
            <a:avLst/>
          </a:prstGeom>
        </p:spPr>
        <p:txBody>
          <a:bodyPr/>
          <a:lstStyle/>
          <a:p>
            <a:endParaRPr/>
          </a:p>
        </p:txBody>
      </p:sp>
      <p:sp>
        <p:nvSpPr>
          <p:cNvPr id="477" name="Shape 477"/>
          <p:cNvSpPr>
            <a:spLocks noGrp="1"/>
          </p:cNvSpPr>
          <p:nvPr>
            <p:ph type="body" sz="quarter" idx="1"/>
          </p:nvPr>
        </p:nvSpPr>
        <p:spPr>
          <a:prstGeom prst="rect">
            <a:avLst/>
          </a:prstGeom>
        </p:spPr>
        <p:txBody>
          <a:bodyPr/>
          <a:lstStyle/>
          <a:p>
            <a:r>
              <a:t>Also point 11’s previous pointer to be 23 which we have a handle on because of trav.</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Shape 500"/>
          <p:cNvSpPr>
            <a:spLocks noGrp="1" noRot="1" noChangeAspect="1"/>
          </p:cNvSpPr>
          <p:nvPr>
            <p:ph type="sldImg"/>
          </p:nvPr>
        </p:nvSpPr>
        <p:spPr>
          <a:prstGeom prst="rect">
            <a:avLst/>
          </a:prstGeom>
        </p:spPr>
        <p:txBody>
          <a:bodyPr/>
          <a:lstStyle/>
          <a:p>
            <a:endParaRPr/>
          </a:p>
        </p:txBody>
      </p:sp>
      <p:sp>
        <p:nvSpPr>
          <p:cNvPr id="501" name="Shape 501"/>
          <p:cNvSpPr>
            <a:spLocks noGrp="1"/>
          </p:cNvSpPr>
          <p:nvPr>
            <p:ph type="body" sz="quarter" idx="1"/>
          </p:nvPr>
        </p:nvSpPr>
        <p:spPr>
          <a:prstGeom prst="rect">
            <a:avLst/>
          </a:prstGeom>
        </p:spPr>
        <p:txBody>
          <a:bodyPr/>
          <a:lstStyle/>
          <a:p>
            <a:r>
              <a:t>Next we make 7’s previous pointer be equal to 11 so we can go backwards from 7 to 11</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a:spLocks noGrp="1" noRot="1" noChangeAspect="1"/>
          </p:cNvSpPr>
          <p:nvPr>
            <p:ph type="sldImg"/>
          </p:nvPr>
        </p:nvSpPr>
        <p:spPr>
          <a:prstGeom prst="rect">
            <a:avLst/>
          </a:prstGeom>
        </p:spPr>
        <p:txBody>
          <a:bodyPr/>
          <a:lstStyle/>
          <a:p>
            <a:endParaRPr/>
          </a:p>
        </p:txBody>
      </p:sp>
      <p:sp>
        <p:nvSpPr>
          <p:cNvPr id="525" name="Shape 525"/>
          <p:cNvSpPr>
            <a:spLocks noGrp="1"/>
          </p:cNvSpPr>
          <p:nvPr>
            <p:ph type="body" sz="quarter" idx="1"/>
          </p:nvPr>
        </p:nvSpPr>
        <p:spPr>
          <a:prstGeom prst="rect">
            <a:avLst/>
          </a:prstGeom>
        </p:spPr>
        <p:txBody>
          <a:bodyPr/>
          <a:lstStyle/>
          <a:p>
            <a:r>
              <a:t>And the last step, make 23’s next pointer equal to 11. This is so that we can go forwards from 23 to 11. So in total remark that we changed exactly 4 pointer’s.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a:spLocks noGrp="1" noRot="1" noChangeAspect="1"/>
          </p:cNvSpPr>
          <p:nvPr>
            <p:ph type="sldImg"/>
          </p:nvPr>
        </p:nvSpPr>
        <p:spPr>
          <a:prstGeom prst="rect">
            <a:avLst/>
          </a:prstGeom>
        </p:spPr>
        <p:txBody>
          <a:bodyPr/>
          <a:lstStyle/>
          <a:p>
            <a:endParaRPr/>
          </a:p>
        </p:txBody>
      </p:sp>
      <p:sp>
        <p:nvSpPr>
          <p:cNvPr id="549" name="Shape 549"/>
          <p:cNvSpPr>
            <a:spLocks noGrp="1"/>
          </p:cNvSpPr>
          <p:nvPr>
            <p:ph type="body" sz="quarter" idx="1"/>
          </p:nvPr>
        </p:nvSpPr>
        <p:spPr>
          <a:prstGeom prst="rect">
            <a:avLst/>
          </a:prstGeom>
        </p:spPr>
        <p:txBody>
          <a:bodyPr/>
          <a:lstStyle/>
          <a:p>
            <a:r>
              <a:t>Now if we flatten out the linked list we see that 11 has been inserted where it should.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Shape 586"/>
          <p:cNvSpPr>
            <a:spLocks noGrp="1" noRot="1" noChangeAspect="1"/>
          </p:cNvSpPr>
          <p:nvPr>
            <p:ph type="sldImg"/>
          </p:nvPr>
        </p:nvSpPr>
        <p:spPr>
          <a:prstGeom prst="rect">
            <a:avLst/>
          </a:prstGeom>
        </p:spPr>
        <p:txBody>
          <a:bodyPr/>
          <a:lstStyle/>
          <a:p>
            <a:endParaRPr/>
          </a:p>
        </p:txBody>
      </p:sp>
      <p:sp>
        <p:nvSpPr>
          <p:cNvPr id="587" name="Shape 587"/>
          <p:cNvSpPr>
            <a:spLocks noGrp="1"/>
          </p:cNvSpPr>
          <p:nvPr>
            <p:ph type="body" sz="quarter" idx="1"/>
          </p:nvPr>
        </p:nvSpPr>
        <p:spPr>
          <a:prstGeom prst="rect">
            <a:avLst/>
          </a:prstGeom>
        </p:spPr>
        <p:txBody>
          <a:bodyPr/>
          <a:lstStyle/>
          <a:p>
            <a:r>
              <a:t>Alright now we’re looking at removing things from a singly linked list. Suppose we want to remove the node with value 9 how do we do this? Well the trick we’re going to use is not to use one pointer, but two. You can use one, but for the visual effect it’s easier to show how it’s done with two.</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r>
              <a:t>So we create two pointers trav1 and trav2, trav1 points to the head and trav2 points to the head’s next node. Now what we’re going to do is advance both points until trav2 hits the node we want to remove.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Shape 650"/>
          <p:cNvSpPr>
            <a:spLocks noGrp="1" noRot="1" noChangeAspect="1"/>
          </p:cNvSpPr>
          <p:nvPr>
            <p:ph type="sldImg"/>
          </p:nvPr>
        </p:nvSpPr>
        <p:spPr>
          <a:prstGeom prst="rect">
            <a:avLst/>
          </a:prstGeom>
        </p:spPr>
        <p:txBody>
          <a:bodyPr/>
          <a:lstStyle/>
          <a:p>
            <a:endParaRPr/>
          </a:p>
        </p:txBody>
      </p:sp>
      <p:sp>
        <p:nvSpPr>
          <p:cNvPr id="651" name="Shape 651"/>
          <p:cNvSpPr>
            <a:spLocks noGrp="1"/>
          </p:cNvSpPr>
          <p:nvPr>
            <p:ph type="body" sz="quarter" idx="1"/>
          </p:nvPr>
        </p:nvSpPr>
        <p:spPr>
          <a:prstGeom prst="rect">
            <a:avLst/>
          </a:prstGeom>
        </p:spPr>
        <p:txBody>
          <a:bodyPr/>
          <a:lstStyle/>
          <a:p>
            <a:r>
              <a:t>Ok now we have reached to stopping point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hape 674"/>
          <p:cNvSpPr>
            <a:spLocks noGrp="1" noRot="1" noChangeAspect="1"/>
          </p:cNvSpPr>
          <p:nvPr>
            <p:ph type="sldImg"/>
          </p:nvPr>
        </p:nvSpPr>
        <p:spPr>
          <a:prstGeom prst="rect">
            <a:avLst/>
          </a:prstGeom>
        </p:spPr>
        <p:txBody>
          <a:bodyPr/>
          <a:lstStyle/>
          <a:p>
            <a:endParaRPr/>
          </a:p>
        </p:txBody>
      </p:sp>
      <p:sp>
        <p:nvSpPr>
          <p:cNvPr id="675" name="Shape 675"/>
          <p:cNvSpPr>
            <a:spLocks noGrp="1"/>
          </p:cNvSpPr>
          <p:nvPr>
            <p:ph type="body" sz="quarter" idx="1"/>
          </p:nvPr>
        </p:nvSpPr>
        <p:spPr>
          <a:prstGeom prst="rect">
            <a:avLst/>
          </a:prstGeom>
        </p:spPr>
        <p:txBody>
          <a:bodyPr/>
          <a:lstStyle/>
          <a:p>
            <a:r>
              <a:t>i’m going to create another pointer to the node we wish to remove so that we can deallocate its memory later.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Shape 698"/>
          <p:cNvSpPr>
            <a:spLocks noGrp="1" noRot="1" noChangeAspect="1"/>
          </p:cNvSpPr>
          <p:nvPr>
            <p:ph type="sldImg"/>
          </p:nvPr>
        </p:nvSpPr>
        <p:spPr>
          <a:prstGeom prst="rect">
            <a:avLst/>
          </a:prstGeom>
        </p:spPr>
        <p:txBody>
          <a:bodyPr/>
          <a:lstStyle/>
          <a:p>
            <a:endParaRPr/>
          </a:p>
        </p:txBody>
      </p:sp>
      <p:sp>
        <p:nvSpPr>
          <p:cNvPr id="699" name="Shape 699"/>
          <p:cNvSpPr>
            <a:spLocks noGrp="1"/>
          </p:cNvSpPr>
          <p:nvPr>
            <p:ph type="body" sz="quarter" idx="1"/>
          </p:nvPr>
        </p:nvSpPr>
        <p:spPr>
          <a:prstGeom prst="rect">
            <a:avLst/>
          </a:prstGeom>
        </p:spPr>
        <p:txBody>
          <a:bodyPr/>
          <a:lstStyle/>
          <a:p>
            <a:r>
              <a:t>Ok so now I have advanced trav2 to the next node. And node 9 has turned red this is to indicate that at this point we could remove node 9 at any point, but let me keep it around for visuals.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Shape 724"/>
          <p:cNvSpPr>
            <a:spLocks noGrp="1" noRot="1" noChangeAspect="1"/>
          </p:cNvSpPr>
          <p:nvPr>
            <p:ph type="sldImg"/>
          </p:nvPr>
        </p:nvSpPr>
        <p:spPr>
          <a:prstGeom prst="rect">
            <a:avLst/>
          </a:prstGeom>
        </p:spPr>
        <p:txBody>
          <a:bodyPr/>
          <a:lstStyle/>
          <a:p>
            <a:endParaRPr/>
          </a:p>
        </p:txBody>
      </p:sp>
      <p:sp>
        <p:nvSpPr>
          <p:cNvPr id="725" name="Shape 725"/>
          <p:cNvSpPr>
            <a:spLocks noGrp="1"/>
          </p:cNvSpPr>
          <p:nvPr>
            <p:ph type="body" sz="quarter" idx="1"/>
          </p:nvPr>
        </p:nvSpPr>
        <p:spPr>
          <a:prstGeom prst="rect">
            <a:avLst/>
          </a:prstGeom>
        </p:spPr>
        <p:txBody>
          <a:bodyPr/>
          <a:lstStyle/>
          <a:p>
            <a:r>
              <a:t>So now we make trav1’s next pointer be equal to trav2. And now is an appropriate time to remove temp because it’s doing nothing.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t>Read slide.</a:t>
            </a:r>
          </a:p>
          <a:p>
            <a:r>
              <a:t>Below is an example of a singly linked list containing arbitrary data. Notice that every node has a pointer to the next node. Also notice that the last node points to null meaning there are no more nodes after this point. The last node always has a null reference as its next node, in the following slides I will omit this for simplicity.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t>And there temp has been deallocated, make sure you always clean up your memory to avoid memory leaks!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hape 766"/>
          <p:cNvSpPr>
            <a:spLocks noGrp="1" noRot="1" noChangeAspect="1"/>
          </p:cNvSpPr>
          <p:nvPr>
            <p:ph type="sldImg"/>
          </p:nvPr>
        </p:nvSpPr>
        <p:spPr>
          <a:prstGeom prst="rect">
            <a:avLst/>
          </a:prstGeom>
        </p:spPr>
        <p:txBody>
          <a:bodyPr/>
          <a:lstStyle/>
          <a:p>
            <a:endParaRPr/>
          </a:p>
        </p:txBody>
      </p:sp>
      <p:sp>
        <p:nvSpPr>
          <p:cNvPr id="767" name="Shape 767"/>
          <p:cNvSpPr>
            <a:spLocks noGrp="1"/>
          </p:cNvSpPr>
          <p:nvPr>
            <p:ph type="body" sz="quarter" idx="1"/>
          </p:nvPr>
        </p:nvSpPr>
        <p:spPr>
          <a:prstGeom prst="rect">
            <a:avLst/>
          </a:prstGeom>
        </p:spPr>
        <p:txBody>
          <a:bodyPr/>
          <a:lstStyle/>
          <a:p>
            <a:r>
              <a:t>Now you can see that 9 is gone and our SLL is node shorter.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r>
              <a:t>Ok now the last bit of implementation to look at, let’s look at how to remove nodes from doubly linked lists which is actually easier imo to removing from SSLs. So the idea is the same, we seek up to the node we wish to remove, but this time around we only need one pointer because each node in the doubly linked list has a reference to the last node.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Shape 826"/>
          <p:cNvSpPr>
            <a:spLocks noGrp="1" noRot="1" noChangeAspect="1"/>
          </p:cNvSpPr>
          <p:nvPr>
            <p:ph type="sldImg"/>
          </p:nvPr>
        </p:nvSpPr>
        <p:spPr>
          <a:prstGeom prst="rect">
            <a:avLst/>
          </a:prstGeom>
        </p:spPr>
        <p:txBody>
          <a:bodyPr/>
          <a:lstStyle/>
          <a:p>
            <a:endParaRPr/>
          </a:p>
        </p:txBody>
      </p:sp>
      <p:sp>
        <p:nvSpPr>
          <p:cNvPr id="827" name="Shape 827"/>
          <p:cNvSpPr>
            <a:spLocks noGrp="1"/>
          </p:cNvSpPr>
          <p:nvPr>
            <p:ph type="body" sz="quarter" idx="1"/>
          </p:nvPr>
        </p:nvSpPr>
        <p:spPr>
          <a:prstGeom prst="rect">
            <a:avLst/>
          </a:prstGeom>
        </p:spPr>
        <p:txBody>
          <a:bodyPr/>
          <a:lstStyle/>
          <a:p>
            <a:r>
              <a:t>So let’s start trav at the very beginning and seek until we hit 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Shape 894"/>
          <p:cNvSpPr>
            <a:spLocks noGrp="1" noRot="1" noChangeAspect="1"/>
          </p:cNvSpPr>
          <p:nvPr>
            <p:ph type="sldImg"/>
          </p:nvPr>
        </p:nvSpPr>
        <p:spPr>
          <a:prstGeom prst="rect">
            <a:avLst/>
          </a:prstGeom>
        </p:spPr>
        <p:txBody>
          <a:bodyPr/>
          <a:lstStyle/>
          <a:p>
            <a:endParaRPr/>
          </a:p>
        </p:txBody>
      </p:sp>
      <p:sp>
        <p:nvSpPr>
          <p:cNvPr id="895" name="Shape 895"/>
          <p:cNvSpPr>
            <a:spLocks noGrp="1"/>
          </p:cNvSpPr>
          <p:nvPr>
            <p:ph type="body" sz="quarter" idx="1"/>
          </p:nvPr>
        </p:nvSpPr>
        <p:spPr>
          <a:prstGeom prst="rect">
            <a:avLst/>
          </a:prstGeom>
        </p:spPr>
        <p:txBody>
          <a:bodyPr/>
          <a:lstStyle/>
          <a:p>
            <a:r>
              <a:t>Ok we’ve reached 9 and we want to remove it from the list.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 name="Shape 920"/>
          <p:cNvSpPr>
            <a:spLocks noGrp="1" noRot="1" noChangeAspect="1"/>
          </p:cNvSpPr>
          <p:nvPr>
            <p:ph type="sldImg"/>
          </p:nvPr>
        </p:nvSpPr>
        <p:spPr>
          <a:prstGeom prst="rect">
            <a:avLst/>
          </a:prstGeom>
        </p:spPr>
        <p:txBody>
          <a:bodyPr/>
          <a:lstStyle/>
          <a:p>
            <a:endParaRPr/>
          </a:p>
        </p:txBody>
      </p:sp>
      <p:sp>
        <p:nvSpPr>
          <p:cNvPr id="921" name="Shape 921"/>
          <p:cNvSpPr>
            <a:spLocks noGrp="1"/>
          </p:cNvSpPr>
          <p:nvPr>
            <p:ph type="body" sz="quarter" idx="1"/>
          </p:nvPr>
        </p:nvSpPr>
        <p:spPr>
          <a:prstGeom prst="rect">
            <a:avLst/>
          </a:prstGeom>
        </p:spPr>
        <p:txBody>
          <a:bodyPr/>
          <a:lstStyle/>
          <a:p>
            <a:r>
              <a:t>To do this set 4’s next pointer to be equal to 15. We have access to 4 and 15 because they are trav’s previous and next pointer respectively.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noRot="1" noChangeAspect="1"/>
          </p:cNvSpPr>
          <p:nvPr>
            <p:ph type="sldImg"/>
          </p:nvPr>
        </p:nvSpPr>
        <p:spPr>
          <a:prstGeom prst="rect">
            <a:avLst/>
          </a:prstGeom>
        </p:spPr>
        <p:txBody>
          <a:bodyPr/>
          <a:lstStyle/>
          <a:p>
            <a:endParaRPr/>
          </a:p>
        </p:txBody>
      </p:sp>
      <p:sp>
        <p:nvSpPr>
          <p:cNvPr id="947" name="Shape 947"/>
          <p:cNvSpPr>
            <a:spLocks noGrp="1"/>
          </p:cNvSpPr>
          <p:nvPr>
            <p:ph type="body" sz="quarter" idx="1"/>
          </p:nvPr>
        </p:nvSpPr>
        <p:spPr>
          <a:prstGeom prst="rect">
            <a:avLst/>
          </a:prstGeom>
        </p:spPr>
        <p:txBody>
          <a:bodyPr/>
          <a:lstStyle/>
          <a:p>
            <a:r>
              <a:t>Similarly, set 15’s previous pointer to point to be 4. Notice that trap is now red meaning it’s ready to be removed.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a:spLocks noGrp="1" noRot="1" noChangeAspect="1"/>
          </p:cNvSpPr>
          <p:nvPr>
            <p:ph type="sldImg"/>
          </p:nvPr>
        </p:nvSpPr>
        <p:spPr>
          <a:prstGeom prst="rect">
            <a:avLst/>
          </a:prstGeom>
        </p:spPr>
        <p:txBody>
          <a:bodyPr/>
          <a:lstStyle/>
          <a:p>
            <a:endParaRPr/>
          </a:p>
        </p:txBody>
      </p:sp>
      <p:sp>
        <p:nvSpPr>
          <p:cNvPr id="968" name="Shape 968"/>
          <p:cNvSpPr>
            <a:spLocks noGrp="1"/>
          </p:cNvSpPr>
          <p:nvPr>
            <p:ph type="body" sz="quarter" idx="1"/>
          </p:nvPr>
        </p:nvSpPr>
        <p:spPr>
          <a:prstGeom prst="rect">
            <a:avLst/>
          </a:prstGeom>
        </p:spPr>
        <p:txBody>
          <a:bodyPr/>
          <a:lstStyle/>
          <a:p>
            <a:r>
              <a:t>So we get rid of 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Shape 986"/>
          <p:cNvSpPr>
            <a:spLocks noGrp="1" noRot="1" noChangeAspect="1"/>
          </p:cNvSpPr>
          <p:nvPr>
            <p:ph type="sldImg"/>
          </p:nvPr>
        </p:nvSpPr>
        <p:spPr>
          <a:prstGeom prst="rect">
            <a:avLst/>
          </a:prstGeom>
        </p:spPr>
        <p:txBody>
          <a:bodyPr/>
          <a:lstStyle/>
          <a:p>
            <a:endParaRPr/>
          </a:p>
        </p:txBody>
      </p:sp>
      <p:sp>
        <p:nvSpPr>
          <p:cNvPr id="987" name="Shape 987"/>
          <p:cNvSpPr>
            <a:spLocks noGrp="1"/>
          </p:cNvSpPr>
          <p:nvPr>
            <p:ph type="body" sz="quarter" idx="1"/>
          </p:nvPr>
        </p:nvSpPr>
        <p:spPr>
          <a:prstGeom prst="rect">
            <a:avLst/>
          </a:prstGeom>
        </p:spPr>
        <p:txBody>
          <a:bodyPr/>
          <a:lstStyle/>
          <a:p>
            <a:r>
              <a:t>Now if we flatten the DLL we see that it no longer contains 9</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Shape 990"/>
          <p:cNvSpPr>
            <a:spLocks noGrp="1" noRot="1" noChangeAspect="1"/>
          </p:cNvSpPr>
          <p:nvPr>
            <p:ph type="sldImg"/>
          </p:nvPr>
        </p:nvSpPr>
        <p:spPr>
          <a:prstGeom prst="rect">
            <a:avLst/>
          </a:prstGeom>
        </p:spPr>
        <p:txBody>
          <a:bodyPr/>
          <a:lstStyle/>
          <a:p>
            <a:endParaRPr/>
          </a:p>
        </p:txBody>
      </p:sp>
      <p:sp>
        <p:nvSpPr>
          <p:cNvPr id="991" name="Shape 991"/>
          <p:cNvSpPr>
            <a:spLocks noGrp="1"/>
          </p:cNvSpPr>
          <p:nvPr>
            <p:ph type="body" sz="quarter" idx="1"/>
          </p:nvPr>
        </p:nvSpPr>
        <p:spPr>
          <a:prstGeom prst="rect">
            <a:avLst/>
          </a:prstGeom>
        </p:spPr>
        <p:txBody>
          <a:bodyPr/>
          <a:lstStyle/>
          <a:p>
            <a:r>
              <a:t>Time for some complexity analysis. How good are linked lists?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So now that we know what a linked list is where are they actually used? </a:t>
            </a:r>
          </a:p>
          <a:p>
            <a:endParaRPr/>
          </a:p>
          <a:p>
            <a:r>
              <a:t>One of the places you will almost always see linked lists is in the implementation of Abstract Data Types such as Lists, Stacks and Queues because of the great time complexity of adding and removing elements.</a:t>
            </a:r>
          </a:p>
          <a:p>
            <a:endParaRPr/>
          </a:p>
          <a:p>
            <a:r>
              <a:t>You can also use a linked list to create a circular list by making the pointer of the last node point to the first node. Circular linked lists are seen in things like modelling repeated event cycles like having a Round Robin ordering on a bunch of elements, or even representing corners of a polygons, so definitely some useful uses there.</a:t>
            </a:r>
          </a:p>
          <a:p>
            <a:endParaRPr/>
          </a:p>
          <a:p>
            <a:r>
              <a:t>Linked lists are also often used to model real world objects such as a line of train carts, that could be useful.</a:t>
            </a:r>
          </a:p>
          <a:p>
            <a:endParaRPr/>
          </a:p>
          <a:p>
            <a:r>
              <a:t>Now moving on to some more advanced examples we have linked lists being heavily used in hash table separate chaining algorithm and used in the implementation of adjacency lists for graphs, we’ll get to those in a later video.</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a:spLocks noGrp="1" noRot="1" noChangeAspect="1"/>
          </p:cNvSpPr>
          <p:nvPr>
            <p:ph type="sldImg"/>
          </p:nvPr>
        </p:nvSpPr>
        <p:spPr>
          <a:prstGeom prst="rect">
            <a:avLst/>
          </a:prstGeom>
        </p:spPr>
        <p:txBody>
          <a:bodyPr/>
          <a:lstStyle/>
          <a:p>
            <a:endParaRPr/>
          </a:p>
        </p:txBody>
      </p:sp>
      <p:sp>
        <p:nvSpPr>
          <p:cNvPr id="998" name="Shape 998"/>
          <p:cNvSpPr>
            <a:spLocks noGrp="1"/>
          </p:cNvSpPr>
          <p:nvPr>
            <p:ph type="body" sz="quarter" idx="1"/>
          </p:nvPr>
        </p:nvSpPr>
        <p:spPr>
          <a:prstGeom prst="rect">
            <a:avLst/>
          </a:prstGeom>
        </p:spPr>
        <p:txBody>
          <a:bodyPr/>
          <a:lstStyle/>
          <a:p>
            <a:r>
              <a:t>On the left column we have SLLs and on the right DLLs.</a:t>
            </a:r>
          </a:p>
          <a:p>
            <a:endParaRPr/>
          </a:p>
          <a:p>
            <a:r>
              <a:t>The time complexity for searching is linear since in the worst case the element we’re looking for doesn’t exist and we have to traverse all the elements in the list.</a:t>
            </a:r>
          </a:p>
          <a:p>
            <a:endParaRPr/>
          </a:p>
          <a:p>
            <a:r>
              <a:t>Inserting at the head is constant because we always maintain a pointer to the head for the linked list and hence we can add a node there, similarly for the tail.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Shape 1004"/>
          <p:cNvSpPr>
            <a:spLocks noGrp="1" noRot="1" noChangeAspect="1"/>
          </p:cNvSpPr>
          <p:nvPr>
            <p:ph type="sldImg"/>
          </p:nvPr>
        </p:nvSpPr>
        <p:spPr>
          <a:prstGeom prst="rect">
            <a:avLst/>
          </a:prstGeom>
        </p:spPr>
        <p:txBody>
          <a:bodyPr/>
          <a:lstStyle/>
          <a:p>
            <a:endParaRPr/>
          </a:p>
        </p:txBody>
      </p:sp>
      <p:sp>
        <p:nvSpPr>
          <p:cNvPr id="1005" name="Shape 1005"/>
          <p:cNvSpPr>
            <a:spLocks noGrp="1"/>
          </p:cNvSpPr>
          <p:nvPr>
            <p:ph type="body" sz="quarter" idx="1"/>
          </p:nvPr>
        </p:nvSpPr>
        <p:spPr>
          <a:prstGeom prst="rect">
            <a:avLst/>
          </a:prstGeom>
        </p:spPr>
        <p:txBody>
          <a:bodyPr/>
          <a:lstStyle/>
          <a:p>
            <a:r>
              <a:t>To remove the head of linked list takes constant time since again we have a reference to the linked list so we can just remove it.</a:t>
            </a:r>
          </a:p>
          <a:p>
            <a:endParaRPr/>
          </a:p>
          <a:p>
            <a:r>
              <a:t>however removing the tail is another story. It takes linear time to remove elements form a SLL, why? Well even if we do have a reference to the tail we cannot go back to the previous node and set the new tail, so we could remove the tail once in constant time but then we would still need to seek to the end of the list to remove the tail the next time around.</a:t>
            </a:r>
          </a:p>
          <a:p>
            <a:endParaRPr/>
          </a:p>
          <a:p>
            <a:r>
              <a:t>The doubly linked list however does not have this problem. Since it has a pointer to the previous node it can continually remove nodes form the tail all it likes.</a:t>
            </a:r>
          </a:p>
          <a:p>
            <a:endParaRPr/>
          </a:p>
          <a:p>
            <a:r>
              <a:t>And finally removing in the middle takes linear time because in the worse case we need to seek through n-1 elements.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Now lets talk about some terminology surrounding linked lists. The first thing you need to know is that when creating a linked list we always need to maintain a reference to the head of the linked list because we need somewhere to start when traversing the list. We also give a name to the last element in the linked list we call it the tail of the list. Then there are also the nodes themselves which contains pointers (also called references) to the next node depending on your programming language. You should also know that the nodes are usually represented as structs or classes when actually implemented, this will get clear once we look at some source code.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r>
              <a:t>Concerning linked lists there are two types of linked lists we usually have, those are singly linked lists which contain only one reference to the next node in the list, and doubly linked lists which contain two pointers, one pointer to the previous node and the other to the next node. This is not to say we cannot create triply or quadruply linked lists, but I wouldn’t know where to place the additional pointers. </a:t>
            </a:r>
          </a:p>
          <a:p>
            <a:endParaRPr/>
          </a:p>
          <a:p>
            <a:r>
              <a:t>In both implementations of the singly and the doubly linked lists I recommend you always maintain a reference to the head and the tail so that you can do operations such as adding and removing elements more quickly.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There are tradeoffs we need to talk about between singly and doubly linked lists. </a:t>
            </a:r>
          </a:p>
          <a:p>
            <a:endParaRPr/>
          </a:p>
          <a:p>
            <a:r>
              <a:t>If we look at the singly linked list we observe that it uses less memory, why? Well, pointers to nodes can actually use up a lot of memory if your running on a 64 bit machine, references use 8bytes and on a 32bit machine 4 bytes each. So having a singly linked list means you only need one pointer not two hence twice as much memory is saved.</a:t>
            </a:r>
          </a:p>
          <a:p>
            <a:endParaRPr/>
          </a:p>
          <a:p>
            <a:r>
              <a:t>A downside however, is that you cannot access previous elements because you do not have access to them, you would need to start at the head of the list and traverse the whole list until you found the previous element you were looking for.</a:t>
            </a:r>
          </a:p>
          <a:p>
            <a:endParaRPr/>
          </a:p>
          <a:p>
            <a:r>
              <a:t>Concerning doubly linked lists, a great pro is that having having access to the tail you can easily traverse the list backwards. Also, if you have a reference to a node you want to remove you can remove it in constant time and patch the hole you just created in your list because you have access to the next and previous nodes. You cannot do this with a singly linked list because removing a node somewhere in the middle severs the list in two. </a:t>
            </a:r>
          </a:p>
          <a:p>
            <a:endParaRPr/>
          </a:p>
          <a:p>
            <a:r>
              <a:t>A downside to the doubly linked list however is that is does use up twice the amount of memory because of the two pointers it holds for each node.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Alright here is a singly linked list.I have outlined where the head and the tail are and now we want to insert 11 at the third node where 7 is at the moment. Let’s walk through an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So the first thing we do is we create a new pointer which points to the head, this is almost always the first step in all linked list operations. Now what we’re going to do is seek up to but not including the node we want to remove.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17" name="Title Text"/>
          <p:cNvSpPr>
            <a:spLocks noGrp="1"/>
          </p:cNvSpPr>
          <p:nvPr>
            <p:ph type="title"/>
          </p:nvPr>
        </p:nvSpPr>
        <p:spPr>
          <a:prstGeom prst="rect">
            <a:avLst/>
          </a:prstGeom>
        </p:spPr>
        <p:txBody>
          <a:bodyPr/>
          <a:lstStyle>
            <a:lvl1pPr>
              <a:defRPr>
                <a:latin typeface="Helvetica"/>
                <a:ea typeface="Helvetica"/>
                <a:cs typeface="Helvetica"/>
                <a:sym typeface="Helvetica"/>
              </a:defRPr>
            </a:lvl1pPr>
          </a:lstStyle>
          <a:p>
            <a:r>
              <a:t>Title Text</a:t>
            </a:r>
          </a:p>
        </p:txBody>
      </p:sp>
      <p:sp>
        <p:nvSpPr>
          <p:cNvPr id="11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5" name="Title Text"/>
          <p:cNvSpPr>
            <a:spLocks noGrp="1"/>
          </p:cNvSpPr>
          <p:nvPr>
            <p:ph type="title"/>
          </p:nvPr>
        </p:nvSpPr>
        <p:spPr>
          <a:xfrm>
            <a:off x="1270000" y="3225800"/>
            <a:ext cx="10464800" cy="3302000"/>
          </a:xfrm>
          <a:prstGeom prst="rect">
            <a:avLst/>
          </a:prstGeom>
        </p:spPr>
        <p:txBody>
          <a:bodyPr/>
          <a:lstStyle>
            <a:lvl1pPr>
              <a:defRPr b="0"/>
            </a:lvl1pPr>
          </a:lstStyle>
          <a:p>
            <a:r>
              <a:t>Title Text</a:t>
            </a:r>
          </a:p>
        </p:txBody>
      </p:sp>
      <p:sp>
        <p:nvSpPr>
          <p:cNvPr id="12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ingly and Doubly Linked Lists!"/>
          <p:cNvSpPr>
            <a:spLocks noGrp="1"/>
          </p:cNvSpPr>
          <p:nvPr>
            <p:ph type="ctrTitle"/>
          </p:nvPr>
        </p:nvSpPr>
        <p:spPr>
          <a:xfrm>
            <a:off x="74677" y="883970"/>
            <a:ext cx="12855446" cy="4056330"/>
          </a:xfrm>
          <a:prstGeom prst="rect">
            <a:avLst/>
          </a:prstGeom>
        </p:spPr>
        <p:txBody>
          <a:bodyPr/>
          <a:lstStyle>
            <a:lvl1pPr defTabSz="519937">
              <a:defRPr sz="9790"/>
            </a:lvl1pPr>
          </a:lstStyle>
          <a:p>
            <a:r>
              <a:t>Singly and Doubly Linked Lists!</a:t>
            </a:r>
          </a:p>
        </p:txBody>
      </p:sp>
      <p:sp>
        <p:nvSpPr>
          <p:cNvPr id="136" name="William Fiset"/>
          <p:cNvSpPr>
            <a:spLocks noGrp="1"/>
          </p:cNvSpPr>
          <p:nvPr>
            <p:ph type="subTitle" sz="quarter" idx="1"/>
          </p:nvPr>
        </p:nvSpPr>
        <p:spPr>
          <a:xfrm>
            <a:off x="1270000" y="6824279"/>
            <a:ext cx="10464800" cy="1130301"/>
          </a:xfrm>
          <a:prstGeom prst="rect">
            <a:avLst/>
          </a:prstGeom>
        </p:spPr>
        <p:txBody>
          <a:bodyPr/>
          <a:lstStyle>
            <a:lvl1pPr>
              <a:defRPr sz="4500" b="1"/>
            </a:lvl1pPr>
          </a:lstStyle>
          <a:p>
            <a:r>
              <a:rPr lang="en-IN" dirty="0"/>
              <a:t>Lakshya Seth</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03"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4" name="23"/>
          <p:cNvSpPr/>
          <p:nvPr/>
        </p:nvSpPr>
        <p:spPr>
          <a:xfrm>
            <a:off x="4842735"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05"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07"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1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13"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19"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0"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21" name="7"/>
          <p:cNvSpPr/>
          <p:nvPr/>
        </p:nvSpPr>
        <p:spPr>
          <a:xfrm>
            <a:off x="6931830" y="4910049"/>
            <a:ext cx="819854"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2" name="13"/>
          <p:cNvSpPr/>
          <p:nvPr/>
        </p:nvSpPr>
        <p:spPr>
          <a:xfrm>
            <a:off x="9020924"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23"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6"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27"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8"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29"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31" name="Line"/>
          <p:cNvSpPr/>
          <p:nvPr/>
        </p:nvSpPr>
        <p:spPr>
          <a:xfrm flipV="1">
            <a:off x="3163568" y="5867494"/>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 name="trav"/>
          <p:cNvSpPr/>
          <p:nvPr/>
        </p:nvSpPr>
        <p:spPr>
          <a:xfrm>
            <a:off x="2555902" y="677840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37"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8"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39"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0"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1"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3"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4"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45"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47"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49"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55"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57"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8"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9"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1"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2"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63"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4"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65"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6"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67"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8"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269"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7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7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28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28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28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28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29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296" name="7"/>
          <p:cNvSpPr/>
          <p:nvPr/>
        </p:nvSpPr>
        <p:spPr>
          <a:xfrm>
            <a:off x="6931830"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 name="13"/>
          <p:cNvSpPr/>
          <p:nvPr/>
        </p:nvSpPr>
        <p:spPr>
          <a:xfrm>
            <a:off x="9020924" y="4910049"/>
            <a:ext cx="819855"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9" name="Line"/>
          <p:cNvSpPr/>
          <p:nvPr/>
        </p:nvSpPr>
        <p:spPr>
          <a:xfrm>
            <a:off x="5723537" y="5626099"/>
            <a:ext cx="1217947" cy="12179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a:off x="8068557"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02"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3"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04" name="Line"/>
          <p:cNvSpPr/>
          <p:nvPr/>
        </p:nvSpPr>
        <p:spPr>
          <a:xfrm>
            <a:off x="9430851" y="392162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5" name="Tail"/>
          <p:cNvSpPr/>
          <p:nvPr/>
        </p:nvSpPr>
        <p:spPr>
          <a:xfrm>
            <a:off x="8823186" y="3223812"/>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06"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308" name="11"/>
          <p:cNvSpPr/>
          <p:nvPr/>
        </p:nvSpPr>
        <p:spPr>
          <a:xfrm>
            <a:off x="6931830" y="6722282"/>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9" name="Line"/>
          <p:cNvSpPr/>
          <p:nvPr/>
        </p:nvSpPr>
        <p:spPr>
          <a:xfrm flipV="1">
            <a:off x="7341757" y="5839432"/>
            <a:ext cx="1" cy="77332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314" name="5"/>
          <p:cNvSpPr/>
          <p:nvPr/>
        </p:nvSpPr>
        <p:spPr>
          <a:xfrm>
            <a:off x="2753641" y="4910049"/>
            <a:ext cx="819854" cy="8198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 name="23"/>
          <p:cNvSpPr/>
          <p:nvPr/>
        </p:nvSpPr>
        <p:spPr>
          <a:xfrm>
            <a:off x="4842735" y="4910049"/>
            <a:ext cx="819855" cy="8198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16" name="7"/>
          <p:cNvSpPr/>
          <p:nvPr/>
        </p:nvSpPr>
        <p:spPr>
          <a:xfrm>
            <a:off x="9073566" y="4857804"/>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7" name="13"/>
          <p:cNvSpPr/>
          <p:nvPr/>
        </p:nvSpPr>
        <p:spPr>
          <a:xfrm>
            <a:off x="11162660" y="4857804"/>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2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2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25" name="Line"/>
          <p:cNvSpPr/>
          <p:nvPr/>
        </p:nvSpPr>
        <p:spPr>
          <a:xfrm flipV="1">
            <a:off x="5252662" y="5910148"/>
            <a:ext cx="1" cy="77332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 name="trav"/>
          <p:cNvSpPr/>
          <p:nvPr/>
        </p:nvSpPr>
        <p:spPr>
          <a:xfrm>
            <a:off x="4644997" y="682105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327" name="11"/>
          <p:cNvSpPr/>
          <p:nvPr/>
        </p:nvSpPr>
        <p:spPr>
          <a:xfrm>
            <a:off x="6931830" y="4910049"/>
            <a:ext cx="819854"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8"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Inserting Singly Linked List"/>
          <p:cNvSpPr>
            <a:spLocks noGrp="1"/>
          </p:cNvSpPr>
          <p:nvPr>
            <p:ph type="title"/>
          </p:nvPr>
        </p:nvSpPr>
        <p:spPr>
          <a:xfrm>
            <a:off x="389582" y="316780"/>
            <a:ext cx="12225635" cy="1754040"/>
          </a:xfrm>
          <a:prstGeom prst="rect">
            <a:avLst/>
          </a:prstGeom>
        </p:spPr>
        <p:txBody>
          <a:bodyPr/>
          <a:lstStyle>
            <a:lvl1pPr defTabSz="549148">
              <a:defRPr sz="5640">
                <a:latin typeface="+mj-lt"/>
                <a:ea typeface="+mj-ea"/>
                <a:cs typeface="+mj-cs"/>
                <a:sym typeface="Menlo"/>
              </a:defRPr>
            </a:lvl1pPr>
          </a:lstStyle>
          <a:p>
            <a:r>
              <a:t>Inserting Singly Linked List</a:t>
            </a:r>
          </a:p>
        </p:txBody>
      </p:sp>
      <p:sp>
        <p:nvSpPr>
          <p:cNvPr id="334" name="5"/>
          <p:cNvSpPr/>
          <p:nvPr/>
        </p:nvSpPr>
        <p:spPr>
          <a:xfrm>
            <a:off x="2753641" y="4910049"/>
            <a:ext cx="819854"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5" name="23"/>
          <p:cNvSpPr/>
          <p:nvPr/>
        </p:nvSpPr>
        <p:spPr>
          <a:xfrm>
            <a:off x="4842735" y="4910049"/>
            <a:ext cx="819855"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36" name="7"/>
          <p:cNvSpPr/>
          <p:nvPr/>
        </p:nvSpPr>
        <p:spPr>
          <a:xfrm>
            <a:off x="9073566" y="4857804"/>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7" name="13"/>
          <p:cNvSpPr/>
          <p:nvPr/>
        </p:nvSpPr>
        <p:spPr>
          <a:xfrm>
            <a:off x="11162660" y="4857804"/>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8" name="Line"/>
          <p:cNvSpPr/>
          <p:nvPr/>
        </p:nvSpPr>
        <p:spPr>
          <a:xfrm>
            <a:off x="3890368" y="5319976"/>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9" name="Line"/>
          <p:cNvSpPr/>
          <p:nvPr/>
        </p:nvSpPr>
        <p:spPr>
          <a:xfrm>
            <a:off x="10210293" y="5267731"/>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0" name="Insert 11 where the third node is."/>
          <p:cNvSpPr/>
          <p:nvPr/>
        </p:nvSpPr>
        <p:spPr>
          <a:xfrm>
            <a:off x="1964923" y="2432938"/>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41" name="Line"/>
          <p:cNvSpPr/>
          <p:nvPr/>
        </p:nvSpPr>
        <p:spPr>
          <a:xfrm>
            <a:off x="3163568" y="401468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 name="Head"/>
          <p:cNvSpPr/>
          <p:nvPr/>
        </p:nvSpPr>
        <p:spPr>
          <a:xfrm>
            <a:off x="2555902" y="331687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43" name="Line"/>
          <p:cNvSpPr/>
          <p:nvPr/>
        </p:nvSpPr>
        <p:spPr>
          <a:xfrm>
            <a:off x="11572587" y="3869377"/>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 name="Tail"/>
          <p:cNvSpPr/>
          <p:nvPr/>
        </p:nvSpPr>
        <p:spPr>
          <a:xfrm>
            <a:off x="10964922" y="3171566"/>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45" name="11"/>
          <p:cNvSpPr/>
          <p:nvPr/>
        </p:nvSpPr>
        <p:spPr>
          <a:xfrm>
            <a:off x="6931830" y="4910049"/>
            <a:ext cx="819854" cy="8198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6" name="Line"/>
          <p:cNvSpPr/>
          <p:nvPr/>
        </p:nvSpPr>
        <p:spPr>
          <a:xfrm>
            <a:off x="8121198"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 name="Line"/>
          <p:cNvSpPr/>
          <p:nvPr/>
        </p:nvSpPr>
        <p:spPr>
          <a:xfrm>
            <a:off x="5979462" y="5319976"/>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35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1" name="23"/>
          <p:cNvSpPr/>
          <p:nvPr/>
        </p:nvSpPr>
        <p:spPr>
          <a:xfrm>
            <a:off x="3762162" y="57346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5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5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5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6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369"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71" name="7"/>
          <p:cNvSpPr/>
          <p:nvPr/>
        </p:nvSpPr>
        <p:spPr>
          <a:xfrm>
            <a:off x="5851256" y="57346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2" name="13"/>
          <p:cNvSpPr/>
          <p:nvPr/>
        </p:nvSpPr>
        <p:spPr>
          <a:xfrm>
            <a:off x="7940350" y="57346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7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77"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8"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379"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1"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flipV="1">
            <a:off x="2082994"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trav"/>
          <p:cNvSpPr/>
          <p:nvPr/>
        </p:nvSpPr>
        <p:spPr>
          <a:xfrm>
            <a:off x="1475329" y="7425899"/>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Outline"/>
          <p:cNvSpPr>
            <a:spLocks noGrp="1"/>
          </p:cNvSpPr>
          <p:nvPr>
            <p:ph type="title"/>
          </p:nvPr>
        </p:nvSpPr>
        <p:spPr>
          <a:prstGeom prst="rect">
            <a:avLst/>
          </a:prstGeom>
        </p:spPr>
        <p:txBody>
          <a:bodyPr/>
          <a:lstStyle/>
          <a:p>
            <a:r>
              <a:t>Outline</a:t>
            </a:r>
          </a:p>
        </p:txBody>
      </p:sp>
      <p:sp>
        <p:nvSpPr>
          <p:cNvPr id="141" name="Discussion about Singly &amp; Doubly Linked Lists…"/>
          <p:cNvSpPr>
            <a:spLocks noGrp="1"/>
          </p:cNvSpPr>
          <p:nvPr>
            <p:ph type="body" idx="1"/>
          </p:nvPr>
        </p:nvSpPr>
        <p:spPr>
          <a:xfrm>
            <a:off x="1356456" y="2141239"/>
            <a:ext cx="12309873" cy="7198322"/>
          </a:xfrm>
          <a:prstGeom prst="rect">
            <a:avLst/>
          </a:prstGeom>
        </p:spPr>
        <p:txBody>
          <a:bodyPr/>
          <a:lstStyle/>
          <a:p>
            <a:pPr marL="266700" indent="-266700" defTabSz="350520">
              <a:spcBef>
                <a:spcPts val="2400"/>
              </a:spcBef>
              <a:defRPr sz="2820" b="1"/>
            </a:pPr>
            <a:r>
              <a:t>Discussion about Singly &amp; Doubly Linked Lists</a:t>
            </a:r>
            <a:endParaRPr>
              <a:solidFill>
                <a:schemeClr val="accent4"/>
              </a:solidFill>
            </a:endParaRPr>
          </a:p>
          <a:p>
            <a:pPr marL="533400" lvl="1" indent="-266700" defTabSz="350520">
              <a:spcBef>
                <a:spcPts val="2400"/>
              </a:spcBef>
              <a:defRPr sz="2820"/>
            </a:pPr>
            <a:r>
              <a:t>What is a linked list?</a:t>
            </a:r>
          </a:p>
          <a:p>
            <a:pPr marL="533400" lvl="1" indent="-266700" defTabSz="350520">
              <a:spcBef>
                <a:spcPts val="2400"/>
              </a:spcBef>
              <a:defRPr sz="2820"/>
            </a:pPr>
            <a:r>
              <a:t>Where are linked lists used?</a:t>
            </a:r>
          </a:p>
          <a:p>
            <a:pPr marL="533400" lvl="1" indent="-266700" defTabSz="350520">
              <a:spcBef>
                <a:spcPts val="2400"/>
              </a:spcBef>
              <a:defRPr sz="2820"/>
            </a:pPr>
            <a:r>
              <a:t>Terminology</a:t>
            </a:r>
          </a:p>
          <a:p>
            <a:pPr marL="533400" lvl="1" indent="-266700" defTabSz="350520">
              <a:spcBef>
                <a:spcPts val="2400"/>
              </a:spcBef>
              <a:defRPr sz="2820"/>
            </a:pPr>
            <a:r>
              <a:t>Singly Linked vs. Doubly Linked</a:t>
            </a:r>
          </a:p>
          <a:p>
            <a:pPr marL="266700" indent="-266700" defTabSz="350520">
              <a:spcBef>
                <a:spcPts val="2400"/>
              </a:spcBef>
              <a:defRPr sz="2820" b="1"/>
            </a:pPr>
            <a:r>
              <a:t>Implementation Details</a:t>
            </a:r>
          </a:p>
          <a:p>
            <a:pPr marL="533400" lvl="1" indent="-266700" defTabSz="350520">
              <a:spcBef>
                <a:spcPts val="2400"/>
              </a:spcBef>
              <a:defRPr sz="2820"/>
            </a:pPr>
            <a:r>
              <a:t>How to insert new elements </a:t>
            </a:r>
          </a:p>
          <a:p>
            <a:pPr marL="533400" lvl="1" indent="-266700" defTabSz="350520">
              <a:spcBef>
                <a:spcPts val="2400"/>
              </a:spcBef>
              <a:defRPr sz="2820"/>
            </a:pPr>
            <a:r>
              <a:t>How to remove elements</a:t>
            </a:r>
          </a:p>
          <a:p>
            <a:pPr marL="266700" indent="-266700" defTabSz="350520">
              <a:spcBef>
                <a:spcPts val="2400"/>
              </a:spcBef>
              <a:defRPr sz="2820" b="1"/>
            </a:pPr>
            <a:r>
              <a:t>Complexity analysis</a:t>
            </a:r>
          </a:p>
          <a:p>
            <a:pPr marL="266700" indent="-266700" defTabSz="350520">
              <a:spcBef>
                <a:spcPts val="2400"/>
              </a:spcBef>
              <a:defRPr sz="2820" b="1"/>
            </a:pPr>
            <a:r>
              <a:t>Code Implementation (Doubly linked list)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39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39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39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39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00"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411"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2"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13"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5"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6"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17"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19"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21"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2"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3"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6"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7"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28"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433"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35"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6"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38"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39"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0"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41"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2"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43"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4"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5"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8"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49"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50"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1"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456"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58"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0"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1"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62"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3"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64"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5"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66" name="Line"/>
          <p:cNvSpPr/>
          <p:nvPr/>
        </p:nvSpPr>
        <p:spPr>
          <a:xfrm flipH="1">
            <a:off x="4793932"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1"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2"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73"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4" name="Line"/>
          <p:cNvSpPr/>
          <p:nvPr/>
        </p:nvSpPr>
        <p:spPr>
          <a:xfrm flipV="1">
            <a:off x="6262466" y="6621807"/>
            <a:ext cx="1" cy="63806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75"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480"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1"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482"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4" name="Line"/>
          <p:cNvSpPr/>
          <p:nvPr/>
        </p:nvSpPr>
        <p:spPr>
          <a:xfrm>
            <a:off x="5003846"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5"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486"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7"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488"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490"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1"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2"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3"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4"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497"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99"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504"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5"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06" name="7"/>
          <p:cNvSpPr/>
          <p:nvPr/>
        </p:nvSpPr>
        <p:spPr>
          <a:xfrm>
            <a:off x="5851256"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7" name="13"/>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8" name="Line"/>
          <p:cNvSpPr/>
          <p:nvPr/>
        </p:nvSpPr>
        <p:spPr>
          <a:xfrm>
            <a:off x="5342513" y="7059024"/>
            <a:ext cx="455150" cy="45515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09"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10"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1"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12" name="Line"/>
          <p:cNvSpPr/>
          <p:nvPr/>
        </p:nvSpPr>
        <p:spPr>
          <a:xfrm>
            <a:off x="8350277" y="47462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3" name="Tail"/>
          <p:cNvSpPr/>
          <p:nvPr/>
        </p:nvSpPr>
        <p:spPr>
          <a:xfrm>
            <a:off x="7742612" y="40484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514" name="Line"/>
          <p:cNvSpPr/>
          <p:nvPr/>
        </p:nvSpPr>
        <p:spPr>
          <a:xfrm>
            <a:off x="6261183" y="6824824"/>
            <a:ext cx="1" cy="43033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5"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6"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7"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8" name="Line"/>
          <p:cNvSpPr/>
          <p:nvPr/>
        </p:nvSpPr>
        <p:spPr>
          <a:xfrm flipH="1">
            <a:off x="688302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19"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0"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521" name="11"/>
          <p:cNvSpPr/>
          <p:nvPr/>
        </p:nvSpPr>
        <p:spPr>
          <a:xfrm>
            <a:off x="5851256" y="7327122"/>
            <a:ext cx="819855" cy="8198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 name="Line"/>
          <p:cNvSpPr/>
          <p:nvPr/>
        </p:nvSpPr>
        <p:spPr>
          <a:xfrm flipV="1">
            <a:off x="6262466" y="6621807"/>
            <a:ext cx="1" cy="53674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3" name="Line"/>
          <p:cNvSpPr/>
          <p:nvPr/>
        </p:nvSpPr>
        <p:spPr>
          <a:xfrm flipH="1" flipV="1">
            <a:off x="4675334" y="6393730"/>
            <a:ext cx="1076254" cy="107625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528" name="5"/>
          <p:cNvSpPr/>
          <p:nvPr/>
        </p:nvSpPr>
        <p:spPr>
          <a:xfrm>
            <a:off x="1673067"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 name="23"/>
          <p:cNvSpPr/>
          <p:nvPr/>
        </p:nvSpPr>
        <p:spPr>
          <a:xfrm>
            <a:off x="3762162" y="57346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30"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31"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2"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33"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4172089" y="6683433"/>
            <a:ext cx="1" cy="713111"/>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36" name="trav"/>
          <p:cNvSpPr/>
          <p:nvPr/>
        </p:nvSpPr>
        <p:spPr>
          <a:xfrm>
            <a:off x="3564423" y="742589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537" name="11"/>
          <p:cNvSpPr/>
          <p:nvPr/>
        </p:nvSpPr>
        <p:spPr>
          <a:xfrm>
            <a:off x="5851256" y="5734698"/>
            <a:ext cx="819855" cy="8198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8" name="7"/>
          <p:cNvSpPr/>
          <p:nvPr/>
        </p:nvSpPr>
        <p:spPr>
          <a:xfrm>
            <a:off x="7940350" y="57346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 name="13"/>
          <p:cNvSpPr/>
          <p:nvPr/>
        </p:nvSpPr>
        <p:spPr>
          <a:xfrm>
            <a:off x="10029445" y="57346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1"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2"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3"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5"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6"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7"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Inserting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Inserting Doubly Linked List</a:t>
            </a:r>
          </a:p>
        </p:txBody>
      </p:sp>
      <p:sp>
        <p:nvSpPr>
          <p:cNvPr id="552" name="5"/>
          <p:cNvSpPr/>
          <p:nvPr/>
        </p:nvSpPr>
        <p:spPr>
          <a:xfrm>
            <a:off x="1673067"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3" name="23"/>
          <p:cNvSpPr/>
          <p:nvPr/>
        </p:nvSpPr>
        <p:spPr>
          <a:xfrm>
            <a:off x="3762162" y="57346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23</a:t>
            </a:r>
          </a:p>
        </p:txBody>
      </p:sp>
      <p:sp>
        <p:nvSpPr>
          <p:cNvPr id="554" name="Insert 11 where the third node is."/>
          <p:cNvSpPr/>
          <p:nvPr/>
        </p:nvSpPr>
        <p:spPr>
          <a:xfrm>
            <a:off x="1765870" y="2670763"/>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Insert 11 where the third node is.</a:t>
            </a:r>
          </a:p>
        </p:txBody>
      </p:sp>
      <p:sp>
        <p:nvSpPr>
          <p:cNvPr id="555" name="Line"/>
          <p:cNvSpPr/>
          <p:nvPr/>
        </p:nvSpPr>
        <p:spPr>
          <a:xfrm>
            <a:off x="2082994" y="48393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6" name="Head"/>
          <p:cNvSpPr/>
          <p:nvPr/>
        </p:nvSpPr>
        <p:spPr>
          <a:xfrm>
            <a:off x="1475329" y="41415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57" name="Line"/>
          <p:cNvSpPr/>
          <p:nvPr/>
        </p:nvSpPr>
        <p:spPr>
          <a:xfrm>
            <a:off x="2914751"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H="1">
            <a:off x="2704837"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59" name="11"/>
          <p:cNvSpPr/>
          <p:nvPr/>
        </p:nvSpPr>
        <p:spPr>
          <a:xfrm>
            <a:off x="5851256"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 name="7"/>
          <p:cNvSpPr/>
          <p:nvPr/>
        </p:nvSpPr>
        <p:spPr>
          <a:xfrm>
            <a:off x="7940350" y="57346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61" name="13"/>
          <p:cNvSpPr/>
          <p:nvPr/>
        </p:nvSpPr>
        <p:spPr>
          <a:xfrm>
            <a:off x="10029445" y="57346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2" name="Line"/>
          <p:cNvSpPr/>
          <p:nvPr/>
        </p:nvSpPr>
        <p:spPr>
          <a:xfrm>
            <a:off x="5003846"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H="1">
            <a:off x="4793932"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a:off x="7092940"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H="1">
            <a:off x="6883027"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a:off x="9182034" y="61446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7" name="Line"/>
          <p:cNvSpPr/>
          <p:nvPr/>
        </p:nvSpPr>
        <p:spPr>
          <a:xfrm flipH="1">
            <a:off x="8972121" y="61446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8" name="Line"/>
          <p:cNvSpPr/>
          <p:nvPr/>
        </p:nvSpPr>
        <p:spPr>
          <a:xfrm>
            <a:off x="10439371" y="46954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69" name="Tail"/>
          <p:cNvSpPr/>
          <p:nvPr/>
        </p:nvSpPr>
        <p:spPr>
          <a:xfrm>
            <a:off x="9831706" y="39976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57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57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7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7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7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9"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8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59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59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9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9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59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7"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98"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9"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0"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2"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3"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04" name="Line"/>
          <p:cNvSpPr/>
          <p:nvPr/>
        </p:nvSpPr>
        <p:spPr>
          <a:xfrm flipV="1">
            <a:off x="1981200"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4121289" y="68453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6" name="trav1"/>
          <p:cNvSpPr/>
          <p:nvPr/>
        </p:nvSpPr>
        <p:spPr>
          <a:xfrm>
            <a:off x="1312366" y="81081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07" name="trav2"/>
          <p:cNvSpPr/>
          <p:nvPr/>
        </p:nvSpPr>
        <p:spPr>
          <a:xfrm>
            <a:off x="3452455" y="81081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iscussion"/>
          <p:cNvSpPr>
            <a:spLocks noGrp="1"/>
          </p:cNvSpPr>
          <p:nvPr>
            <p:ph type="title"/>
          </p:nvPr>
        </p:nvSpPr>
        <p:spPr>
          <a:xfrm>
            <a:off x="952500" y="3797300"/>
            <a:ext cx="11099800" cy="2159000"/>
          </a:xfrm>
          <a:prstGeom prst="rect">
            <a:avLst/>
          </a:prstGeom>
        </p:spPr>
        <p:txBody>
          <a:bodyPr/>
          <a:lstStyle>
            <a:lvl1pPr>
              <a:defRPr sz="11000"/>
            </a:lvl1pPr>
          </a:lstStyle>
          <a:p>
            <a:r>
              <a:t>Discussion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61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1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1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1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1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1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1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2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26" name="Line"/>
          <p:cNvSpPr/>
          <p:nvPr/>
        </p:nvSpPr>
        <p:spPr>
          <a:xfrm flipV="1">
            <a:off x="4095791"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7" name="Line"/>
          <p:cNvSpPr/>
          <p:nvPr/>
        </p:nvSpPr>
        <p:spPr>
          <a:xfrm flipV="1">
            <a:off x="6235880"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8" name="trav1"/>
          <p:cNvSpPr/>
          <p:nvPr/>
        </p:nvSpPr>
        <p:spPr>
          <a:xfrm>
            <a:off x="3426957"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29" name="trav2"/>
          <p:cNvSpPr/>
          <p:nvPr/>
        </p:nvSpPr>
        <p:spPr>
          <a:xfrm>
            <a:off x="5567046"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63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3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3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3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3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3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39"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40"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2"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3"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4"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5"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46"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49"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654"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5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5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5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5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59"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0"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6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3"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4"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6"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7"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68"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69" name="Line"/>
          <p:cNvSpPr/>
          <p:nvPr/>
        </p:nvSpPr>
        <p:spPr>
          <a:xfrm flipV="1">
            <a:off x="8299477" y="67818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0"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71" name="trav2"/>
          <p:cNvSpPr/>
          <p:nvPr/>
        </p:nvSpPr>
        <p:spPr>
          <a:xfrm>
            <a:off x="7630644" y="8044695"/>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672"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3"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67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67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68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68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5"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86"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8" name="Line"/>
          <p:cNvSpPr/>
          <p:nvPr/>
        </p:nvSpPr>
        <p:spPr>
          <a:xfrm>
            <a:off x="6989662"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89"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0"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1"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692"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3"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4"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695"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696"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702"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03"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4"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0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07"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08"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09" name="9"/>
          <p:cNvSpPr/>
          <p:nvPr/>
        </p:nvSpPr>
        <p:spPr>
          <a:xfrm>
            <a:off x="7889550" y="5798198"/>
            <a:ext cx="819855" cy="819854"/>
          </a:xfrm>
          <a:prstGeom prst="ellipse">
            <a:avLst/>
          </a:prstGeom>
          <a:blipFill>
            <a:blip r:embed="rId5"/>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10"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2" name="Line"/>
          <p:cNvSpPr/>
          <p:nvPr/>
        </p:nvSpPr>
        <p:spPr>
          <a:xfrm>
            <a:off x="913123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15"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6"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17"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18"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719" name="Line"/>
          <p:cNvSpPr/>
          <p:nvPr/>
        </p:nvSpPr>
        <p:spPr>
          <a:xfrm>
            <a:off x="8299477" y="4814595"/>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0" name="temp"/>
          <p:cNvSpPr/>
          <p:nvPr/>
        </p:nvSpPr>
        <p:spPr>
          <a:xfrm>
            <a:off x="7752981" y="4080210"/>
            <a:ext cx="1092994"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temp</a:t>
            </a:r>
          </a:p>
        </p:txBody>
      </p:sp>
      <p:sp>
        <p:nvSpPr>
          <p:cNvPr id="723"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22"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728"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2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3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3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33"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4"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35"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6"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3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39"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0" name="Line"/>
          <p:cNvSpPr/>
          <p:nvPr/>
        </p:nvSpPr>
        <p:spPr>
          <a:xfrm flipV="1">
            <a:off x="10388572" y="6837425"/>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1"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42" name="trav2"/>
          <p:cNvSpPr/>
          <p:nvPr/>
        </p:nvSpPr>
        <p:spPr>
          <a:xfrm>
            <a:off x="9719738" y="8100320"/>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
        <p:nvSpPr>
          <p:cNvPr id="7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7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75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5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6"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57" name="15"/>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5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5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61" name="Line"/>
          <p:cNvSpPr/>
          <p:nvPr/>
        </p:nvSpPr>
        <p:spPr>
          <a:xfrm flipV="1">
            <a:off x="6237364" y="6794500"/>
            <a:ext cx="1" cy="101659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2" name="trav1"/>
          <p:cNvSpPr/>
          <p:nvPr/>
        </p:nvSpPr>
        <p:spPr>
          <a:xfrm>
            <a:off x="5568530" y="8057395"/>
            <a:ext cx="1337669"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trav1</a:t>
            </a:r>
          </a:p>
        </p:txBody>
      </p:sp>
      <p:sp>
        <p:nvSpPr>
          <p:cNvPr id="763"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4" name="Line"/>
          <p:cNvSpPr/>
          <p:nvPr/>
        </p:nvSpPr>
        <p:spPr>
          <a:xfrm flipV="1">
            <a:off x="8299477" y="6780617"/>
            <a:ext cx="1" cy="10165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65" name="trav2"/>
          <p:cNvSpPr/>
          <p:nvPr/>
        </p:nvSpPr>
        <p:spPr>
          <a:xfrm>
            <a:off x="7630644" y="8043512"/>
            <a:ext cx="1337668" cy="58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200"/>
            </a:lvl1pPr>
          </a:lstStyle>
          <a:p>
            <a:r>
              <a:t>trav2</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Removing from Sing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Singly Linked List</a:t>
            </a:r>
          </a:p>
        </p:txBody>
      </p:sp>
      <p:sp>
        <p:nvSpPr>
          <p:cNvPr id="770" name="Remove 9 from the following S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SLL</a:t>
            </a:r>
          </a:p>
        </p:txBody>
      </p:sp>
      <p:sp>
        <p:nvSpPr>
          <p:cNvPr id="77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2"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7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75" name="Line"/>
          <p:cNvSpPr/>
          <p:nvPr/>
        </p:nvSpPr>
        <p:spPr>
          <a:xfrm>
            <a:off x="2758994"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77" name="15"/>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78" name="Line"/>
          <p:cNvSpPr/>
          <p:nvPr/>
        </p:nvSpPr>
        <p:spPr>
          <a:xfrm>
            <a:off x="4848089"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81" name="Line"/>
          <p:cNvSpPr/>
          <p:nvPr/>
        </p:nvSpPr>
        <p:spPr>
          <a:xfrm>
            <a:off x="6937183"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78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78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78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78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791" name="9"/>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79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9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79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806"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07"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8" name="0"/>
          <p:cNvSpPr/>
          <p:nvPr/>
        </p:nvSpPr>
        <p:spPr>
          <a:xfrm>
            <a:off x="3711362"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09"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0"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11"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2" name="4"/>
          <p:cNvSpPr/>
          <p:nvPr/>
        </p:nvSpPr>
        <p:spPr>
          <a:xfrm>
            <a:off x="5800456"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13"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14" name="15"/>
          <p:cNvSpPr/>
          <p:nvPr/>
        </p:nvSpPr>
        <p:spPr>
          <a:xfrm>
            <a:off x="9978645" y="5798198"/>
            <a:ext cx="819854"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15"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6"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17"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8"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19"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0"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1"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2"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3"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4" name="Line"/>
          <p:cNvSpPr/>
          <p:nvPr/>
        </p:nvSpPr>
        <p:spPr>
          <a:xfrm flipV="1">
            <a:off x="2032194"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trav"/>
          <p:cNvSpPr/>
          <p:nvPr/>
        </p:nvSpPr>
        <p:spPr>
          <a:xfrm>
            <a:off x="1424529" y="7588925"/>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What is a linked list?"/>
          <p:cNvSpPr>
            <a:spLocks noGrp="1"/>
          </p:cNvSpPr>
          <p:nvPr>
            <p:ph type="title"/>
          </p:nvPr>
        </p:nvSpPr>
        <p:spPr>
          <a:xfrm>
            <a:off x="506288" y="254000"/>
            <a:ext cx="11992224" cy="2159000"/>
          </a:xfrm>
          <a:prstGeom prst="rect">
            <a:avLst/>
          </a:prstGeom>
        </p:spPr>
        <p:txBody>
          <a:bodyPr/>
          <a:lstStyle>
            <a:lvl1pPr defTabSz="514095">
              <a:defRPr sz="7040"/>
            </a:lvl1pPr>
          </a:lstStyle>
          <a:p>
            <a:r>
              <a:t>What is a linked list?</a:t>
            </a:r>
          </a:p>
        </p:txBody>
      </p:sp>
      <p:sp>
        <p:nvSpPr>
          <p:cNvPr id="148" name="A linked list is a sequential list of nodes that hold data which point to other nodes also containing data."/>
          <p:cNvSpPr/>
          <p:nvPr/>
        </p:nvSpPr>
        <p:spPr>
          <a:xfrm>
            <a:off x="1021307" y="2942531"/>
            <a:ext cx="10962186"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linked list is a sequential list of nodes that hold data which point to other nodes also containing data.</a:t>
            </a:r>
          </a:p>
        </p:txBody>
      </p:sp>
      <p:sp>
        <p:nvSpPr>
          <p:cNvPr id="149" name="Data"/>
          <p:cNvSpPr/>
          <p:nvPr/>
        </p:nvSpPr>
        <p:spPr>
          <a:xfrm>
            <a:off x="29370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0" name="Data"/>
          <p:cNvSpPr/>
          <p:nvPr/>
        </p:nvSpPr>
        <p:spPr>
          <a:xfrm>
            <a:off x="2943188"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1" name="Data"/>
          <p:cNvSpPr/>
          <p:nvPr/>
        </p:nvSpPr>
        <p:spPr>
          <a:xfrm>
            <a:off x="5678651"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2" name="Data"/>
          <p:cNvSpPr/>
          <p:nvPr/>
        </p:nvSpPr>
        <p:spPr>
          <a:xfrm>
            <a:off x="8414115" y="6390581"/>
            <a:ext cx="1270001" cy="1270001"/>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Data</a:t>
            </a:r>
          </a:p>
        </p:txBody>
      </p:sp>
      <p:sp>
        <p:nvSpPr>
          <p:cNvPr id="153" name="Line"/>
          <p:cNvSpPr/>
          <p:nvPr/>
        </p:nvSpPr>
        <p:spPr>
          <a:xfrm>
            <a:off x="1719317"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a:off x="4454780"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a:off x="7190244" y="7025581"/>
            <a:ext cx="1068260"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 name="null"/>
          <p:cNvSpPr/>
          <p:nvPr/>
        </p:nvSpPr>
        <p:spPr>
          <a:xfrm>
            <a:off x="11063597" y="6390581"/>
            <a:ext cx="1270001" cy="1270001"/>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a:latin typeface="+mn-lt"/>
                <a:ea typeface="+mn-ea"/>
                <a:cs typeface="+mn-cs"/>
                <a:sym typeface="Helvetica Light"/>
              </a:defRPr>
            </a:lvl1pPr>
          </a:lstStyle>
          <a:p>
            <a:r>
              <a:t>null</a:t>
            </a:r>
          </a:p>
        </p:txBody>
      </p:sp>
      <p:sp>
        <p:nvSpPr>
          <p:cNvPr id="157" name="Line"/>
          <p:cNvSpPr/>
          <p:nvPr/>
        </p:nvSpPr>
        <p:spPr>
          <a:xfrm>
            <a:off x="9839726" y="7025581"/>
            <a:ext cx="106826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83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31"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3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3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36" name="4"/>
          <p:cNvSpPr/>
          <p:nvPr/>
        </p:nvSpPr>
        <p:spPr>
          <a:xfrm>
            <a:off x="5800456"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37"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38"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39"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0"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4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4"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5"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6"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7"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8" name="Line"/>
          <p:cNvSpPr/>
          <p:nvPr/>
        </p:nvSpPr>
        <p:spPr>
          <a:xfrm flipV="1">
            <a:off x="4121288" y="66681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49" name="trav"/>
          <p:cNvSpPr/>
          <p:nvPr/>
        </p:nvSpPr>
        <p:spPr>
          <a:xfrm>
            <a:off x="3513623" y="75635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852"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53" name="7"/>
          <p:cNvSpPr/>
          <p:nvPr/>
        </p:nvSpPr>
        <p:spPr>
          <a:xfrm>
            <a:off x="1622267"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4" name="0"/>
          <p:cNvSpPr/>
          <p:nvPr/>
        </p:nvSpPr>
        <p:spPr>
          <a:xfrm>
            <a:off x="3711362"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55"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57"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8"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59" name="9"/>
          <p:cNvSpPr/>
          <p:nvPr/>
        </p:nvSpPr>
        <p:spPr>
          <a:xfrm>
            <a:off x="7889550" y="5798198"/>
            <a:ext cx="819855"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60" name="15"/>
          <p:cNvSpPr/>
          <p:nvPr/>
        </p:nvSpPr>
        <p:spPr>
          <a:xfrm>
            <a:off x="9978645" y="5798198"/>
            <a:ext cx="819854" cy="8198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61"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2"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63"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4"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5"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6"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7"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8"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69"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0" name="Line"/>
          <p:cNvSpPr/>
          <p:nvPr/>
        </p:nvSpPr>
        <p:spPr>
          <a:xfrm flipV="1">
            <a:off x="6210383" y="66935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1" name="trav"/>
          <p:cNvSpPr/>
          <p:nvPr/>
        </p:nvSpPr>
        <p:spPr>
          <a:xfrm>
            <a:off x="5602718" y="7588925"/>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87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7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87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7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87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88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88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88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8" name="Line"/>
          <p:cNvSpPr/>
          <p:nvPr/>
        </p:nvSpPr>
        <p:spPr>
          <a:xfrm>
            <a:off x="7021315"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9" name="Line"/>
          <p:cNvSpPr/>
          <p:nvPr/>
        </p:nvSpPr>
        <p:spPr>
          <a:xfrm flipH="1">
            <a:off x="6853051"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0"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1"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2"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93"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898"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899"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01"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2"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03"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4"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05"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06"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8"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09"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0"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2"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3"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4" name="Line"/>
          <p:cNvSpPr/>
          <p:nvPr/>
        </p:nvSpPr>
        <p:spPr>
          <a:xfrm flipH="1">
            <a:off x="8942145"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5"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6"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919"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18"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924"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25"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27"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28"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29"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0"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31" name="9"/>
          <p:cNvSpPr/>
          <p:nvPr/>
        </p:nvSpPr>
        <p:spPr>
          <a:xfrm>
            <a:off x="7889550" y="5798198"/>
            <a:ext cx="819855" cy="8198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932"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35"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7"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Line"/>
          <p:cNvSpPr/>
          <p:nvPr/>
        </p:nvSpPr>
        <p:spPr>
          <a:xfrm flipH="1">
            <a:off x="6853051" y="6208124"/>
            <a:ext cx="603230"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9" name="Line"/>
          <p:cNvSpPr/>
          <p:nvPr/>
        </p:nvSpPr>
        <p:spPr>
          <a:xfrm>
            <a:off x="9110409"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1" name="Line"/>
          <p:cNvSpPr/>
          <p:nvPr/>
        </p:nvSpPr>
        <p:spPr>
          <a:xfrm flipV="1">
            <a:off x="8299477" y="6731662"/>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2" name="trav"/>
          <p:cNvSpPr/>
          <p:nvPr/>
        </p:nvSpPr>
        <p:spPr>
          <a:xfrm>
            <a:off x="7691812" y="7627025"/>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trav</a:t>
            </a:r>
          </a:p>
        </p:txBody>
      </p:sp>
      <p:sp>
        <p:nvSpPr>
          <p:cNvPr id="945"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44"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950"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51"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2"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53"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4"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55"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6"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57" name="15"/>
          <p:cNvSpPr/>
          <p:nvPr/>
        </p:nvSpPr>
        <p:spPr>
          <a:xfrm>
            <a:off x="9978645"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58" name="Line"/>
          <p:cNvSpPr/>
          <p:nvPr/>
        </p:nvSpPr>
        <p:spPr>
          <a:xfrm>
            <a:off x="10388571" y="4758970"/>
            <a:ext cx="1" cy="81985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59" name="Tail"/>
          <p:cNvSpPr/>
          <p:nvPr/>
        </p:nvSpPr>
        <p:spPr>
          <a:xfrm>
            <a:off x="9780906" y="406116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60"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1"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2"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Line"/>
          <p:cNvSpPr/>
          <p:nvPr/>
        </p:nvSpPr>
        <p:spPr>
          <a:xfrm flipH="1" flipV="1">
            <a:off x="6600894" y="6468474"/>
            <a:ext cx="319896" cy="23397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6" name="Connection Line"/>
          <p:cNvSpPr/>
          <p:nvPr/>
        </p:nvSpPr>
        <p:spPr>
          <a:xfrm>
            <a:off x="6710876" y="6565038"/>
            <a:ext cx="3177680" cy="575296"/>
          </a:xfrm>
          <a:custGeom>
            <a:avLst/>
            <a:gdLst/>
            <a:ahLst/>
            <a:cxnLst>
              <a:cxn ang="0">
                <a:pos x="wd2" y="hd2"/>
              </a:cxn>
              <a:cxn ang="5400000">
                <a:pos x="wd2" y="hd2"/>
              </a:cxn>
              <a:cxn ang="10800000">
                <a:pos x="wd2" y="hd2"/>
              </a:cxn>
              <a:cxn ang="16200000">
                <a:pos x="wd2" y="hd2"/>
              </a:cxn>
            </a:cxnLst>
            <a:rect l="0" t="0" r="r" b="b"/>
            <a:pathLst>
              <a:path w="21600" h="16217" extrusionOk="0">
                <a:moveTo>
                  <a:pt x="21600" y="2031"/>
                </a:moveTo>
                <a:cubicBezTo>
                  <a:pt x="14289" y="21600"/>
                  <a:pt x="7089" y="20923"/>
                  <a:pt x="0" y="0"/>
                </a:cubicBezTo>
              </a:path>
            </a:pathLst>
          </a:custGeom>
          <a:ln w="50800">
            <a:solidFill>
              <a:srgbClr val="FFFFFF"/>
            </a:solidFill>
            <a:miter lim="400000"/>
          </a:ln>
        </p:spPr>
        <p:txBody>
          <a:bodyPr/>
          <a:lstStyle/>
          <a:p>
            <a:endParaRPr/>
          </a:p>
        </p:txBody>
      </p:sp>
      <p:sp>
        <p:nvSpPr>
          <p:cNvPr id="965" name="Line"/>
          <p:cNvSpPr/>
          <p:nvPr/>
        </p:nvSpPr>
        <p:spPr>
          <a:xfrm flipV="1">
            <a:off x="9620705" y="6531974"/>
            <a:ext cx="447202" cy="27086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Removing from Doubly Linked List"/>
          <p:cNvSpPr>
            <a:spLocks noGrp="1"/>
          </p:cNvSpPr>
          <p:nvPr>
            <p:ph type="title"/>
          </p:nvPr>
        </p:nvSpPr>
        <p:spPr>
          <a:prstGeom prst="rect">
            <a:avLst/>
          </a:prstGeom>
        </p:spPr>
        <p:txBody>
          <a:bodyPr>
            <a:normAutofit fontScale="90000"/>
          </a:bodyPr>
          <a:lstStyle>
            <a:lvl1pPr defTabSz="508254">
              <a:defRPr sz="6960">
                <a:latin typeface="+mj-lt"/>
                <a:ea typeface="+mj-ea"/>
                <a:cs typeface="+mj-cs"/>
                <a:sym typeface="Menlo"/>
              </a:defRPr>
            </a:lvl1pPr>
          </a:lstStyle>
          <a:p>
            <a:r>
              <a:t>Removing from Doubly Linked List</a:t>
            </a:r>
          </a:p>
        </p:txBody>
      </p:sp>
      <p:sp>
        <p:nvSpPr>
          <p:cNvPr id="971" name="Remove 9 from the following DLL"/>
          <p:cNvSpPr/>
          <p:nvPr/>
        </p:nvSpPr>
        <p:spPr>
          <a:xfrm>
            <a:off x="2178757" y="2670763"/>
            <a:ext cx="864728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Remove 9 from the following DLL</a:t>
            </a:r>
          </a:p>
        </p:txBody>
      </p:sp>
      <p:sp>
        <p:nvSpPr>
          <p:cNvPr id="972" name="7"/>
          <p:cNvSpPr/>
          <p:nvPr/>
        </p:nvSpPr>
        <p:spPr>
          <a:xfrm>
            <a:off x="1622267"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73" name="0"/>
          <p:cNvSpPr/>
          <p:nvPr/>
        </p:nvSpPr>
        <p:spPr>
          <a:xfrm>
            <a:off x="3711362" y="5798198"/>
            <a:ext cx="819854"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974" name="Line"/>
          <p:cNvSpPr/>
          <p:nvPr/>
        </p:nvSpPr>
        <p:spPr>
          <a:xfrm>
            <a:off x="2032194" y="4902834"/>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5" name="Head"/>
          <p:cNvSpPr/>
          <p:nvPr/>
        </p:nvSpPr>
        <p:spPr>
          <a:xfrm>
            <a:off x="1424529" y="4205023"/>
            <a:ext cx="121533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6">
                    <a:hueOff val="-241736"/>
                    <a:satOff val="29413"/>
                    <a:lumOff val="20727"/>
                  </a:schemeClr>
                </a:solidFill>
              </a:defRPr>
            </a:lvl1pPr>
          </a:lstStyle>
          <a:p>
            <a:r>
              <a:t>Head</a:t>
            </a:r>
          </a:p>
        </p:txBody>
      </p:sp>
      <p:sp>
        <p:nvSpPr>
          <p:cNvPr id="976" name="Line"/>
          <p:cNvSpPr/>
          <p:nvPr/>
        </p:nvSpPr>
        <p:spPr>
          <a:xfrm>
            <a:off x="2843127"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7" name="4"/>
          <p:cNvSpPr/>
          <p:nvPr/>
        </p:nvSpPr>
        <p:spPr>
          <a:xfrm>
            <a:off x="5800456"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8" name="15"/>
          <p:cNvSpPr/>
          <p:nvPr/>
        </p:nvSpPr>
        <p:spPr>
          <a:xfrm>
            <a:off x="7889550" y="5798198"/>
            <a:ext cx="819855" cy="8198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9" name="Line"/>
          <p:cNvSpPr/>
          <p:nvPr/>
        </p:nvSpPr>
        <p:spPr>
          <a:xfrm>
            <a:off x="8299477" y="4815778"/>
            <a:ext cx="1" cy="81985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0" name="Tail"/>
          <p:cNvSpPr/>
          <p:nvPr/>
        </p:nvSpPr>
        <p:spPr>
          <a:xfrm>
            <a:off x="7691812" y="4117968"/>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4">
                    <a:hueOff val="102361"/>
                    <a:satOff val="14118"/>
                    <a:lumOff val="10675"/>
                  </a:schemeClr>
                </a:solidFill>
              </a:defRPr>
            </a:lvl1pPr>
          </a:lstStyle>
          <a:p>
            <a:r>
              <a:t>Tail</a:t>
            </a:r>
          </a:p>
        </p:txBody>
      </p:sp>
      <p:sp>
        <p:nvSpPr>
          <p:cNvPr id="981" name="Line"/>
          <p:cNvSpPr/>
          <p:nvPr/>
        </p:nvSpPr>
        <p:spPr>
          <a:xfrm flipH="1">
            <a:off x="2674862" y="6208124"/>
            <a:ext cx="4349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2" name="Line"/>
          <p:cNvSpPr/>
          <p:nvPr/>
        </p:nvSpPr>
        <p:spPr>
          <a:xfrm>
            <a:off x="4932221" y="6208124"/>
            <a:ext cx="63549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3" name="Line"/>
          <p:cNvSpPr/>
          <p:nvPr/>
        </p:nvSpPr>
        <p:spPr>
          <a:xfrm flipH="1">
            <a:off x="4763957"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4" name="Line"/>
          <p:cNvSpPr/>
          <p:nvPr/>
        </p:nvSpPr>
        <p:spPr>
          <a:xfrm>
            <a:off x="7021316" y="6208124"/>
            <a:ext cx="63549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5" name="Line"/>
          <p:cNvSpPr/>
          <p:nvPr/>
        </p:nvSpPr>
        <p:spPr>
          <a:xfrm flipH="1">
            <a:off x="6853052" y="6208124"/>
            <a:ext cx="434965"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omplexity…"/>
          <p:cNvSpPr>
            <a:spLocks noGrp="1"/>
          </p:cNvSpPr>
          <p:nvPr>
            <p:ph type="ctrTitle"/>
          </p:nvPr>
        </p:nvSpPr>
        <p:spPr>
          <a:xfrm>
            <a:off x="1359520" y="3018085"/>
            <a:ext cx="10285760" cy="3717430"/>
          </a:xfrm>
          <a:prstGeom prst="rect">
            <a:avLst/>
          </a:prstGeom>
        </p:spPr>
        <p:txBody>
          <a:bodyPr anchor="ctr"/>
          <a:lstStyle/>
          <a:p>
            <a:pPr>
              <a:defRPr sz="11000"/>
            </a:pPr>
            <a:r>
              <a:t>Complexity</a:t>
            </a:r>
          </a:p>
          <a:p>
            <a:pPr>
              <a:defRPr sz="11000"/>
            </a:pPr>
            <a:r>
              <a:t>Analysis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omplexity"/>
          <p:cNvSpPr>
            <a:spLocks noGrp="1"/>
          </p:cNvSpPr>
          <p:nvPr>
            <p:ph type="ctrTitle"/>
          </p:nvPr>
        </p:nvSpPr>
        <p:spPr>
          <a:xfrm>
            <a:off x="2373535" y="360461"/>
            <a:ext cx="8257730" cy="1468339"/>
          </a:xfrm>
          <a:prstGeom prst="rect">
            <a:avLst/>
          </a:prstGeom>
        </p:spPr>
        <p:txBody>
          <a:bodyPr anchor="ctr"/>
          <a:lstStyle/>
          <a:p>
            <a:r>
              <a:t>Complexity</a:t>
            </a:r>
          </a:p>
        </p:txBody>
      </p:sp>
      <p:graphicFrame>
        <p:nvGraphicFramePr>
          <p:cNvPr id="994" name="Table"/>
          <p:cNvGraphicFramePr/>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sz="4000" b="1">
                          <a:solidFill>
                            <a:srgbClr val="FFFFFF"/>
                          </a:solidFill>
                          <a:latin typeface="+mj-lt"/>
                          <a:ea typeface="+mj-ea"/>
                          <a:cs typeface="+mj-cs"/>
                          <a:sym typeface="Menlo"/>
                        </a:rPr>
                        <a:t>Search</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Insert at head</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Insert at tail</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995"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Singly Linked</a:t>
            </a:r>
          </a:p>
        </p:txBody>
      </p:sp>
      <p:sp>
        <p:nvSpPr>
          <p:cNvPr id="996"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Doubly Linked</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0" name="Table"/>
          <p:cNvGraphicFramePr/>
          <p:nvPr/>
        </p:nvGraphicFramePr>
        <p:xfrm>
          <a:off x="1073149" y="2874019"/>
          <a:ext cx="11089233" cy="6456660"/>
        </p:xfrm>
        <a:graphic>
          <a:graphicData uri="http://schemas.openxmlformats.org/drawingml/2006/table">
            <a:tbl>
              <a:tblPr>
                <a:tableStyleId>{4C3C2611-4C71-4FC5-86AE-919BDF0F9419}</a:tableStyleId>
              </a:tblPr>
              <a:tblGrid>
                <a:gridCol w="3696411">
                  <a:extLst>
                    <a:ext uri="{9D8B030D-6E8A-4147-A177-3AD203B41FA5}">
                      <a16:colId xmlns:a16="http://schemas.microsoft.com/office/drawing/2014/main" val="20000"/>
                    </a:ext>
                  </a:extLst>
                </a:gridCol>
                <a:gridCol w="3696411">
                  <a:extLst>
                    <a:ext uri="{9D8B030D-6E8A-4147-A177-3AD203B41FA5}">
                      <a16:colId xmlns:a16="http://schemas.microsoft.com/office/drawing/2014/main" val="20001"/>
                    </a:ext>
                  </a:extLst>
                </a:gridCol>
                <a:gridCol w="3696411">
                  <a:extLst>
                    <a:ext uri="{9D8B030D-6E8A-4147-A177-3AD203B41FA5}">
                      <a16:colId xmlns:a16="http://schemas.microsoft.com/office/drawing/2014/main" val="20002"/>
                    </a:ext>
                  </a:extLst>
                </a:gridCol>
              </a:tblGrid>
              <a:tr h="2152220">
                <a:tc>
                  <a:txBody>
                    <a:bodyPr/>
                    <a:lstStyle/>
                    <a:p>
                      <a:pPr defTabSz="914400">
                        <a:defRPr>
                          <a:solidFill>
                            <a:srgbClr val="000000"/>
                          </a:solidFill>
                        </a:defRPr>
                      </a:pPr>
                      <a:r>
                        <a:rPr sz="4000" b="1">
                          <a:solidFill>
                            <a:srgbClr val="FFFFFF"/>
                          </a:solidFill>
                          <a:latin typeface="+mj-lt"/>
                          <a:ea typeface="+mj-ea"/>
                          <a:cs typeface="+mj-cs"/>
                          <a:sym typeface="Menlo"/>
                        </a:rPr>
                        <a:t>Remove at head</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Remove at tail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tc>
                <a:tc>
                  <a:txBody>
                    <a:bodyPr/>
                    <a:lstStyle/>
                    <a:p>
                      <a:pPr defTabSz="914400">
                        <a:defRPr>
                          <a:solidFill>
                            <a:srgbClr val="000000"/>
                          </a:solidFill>
                        </a:defRPr>
                      </a:pPr>
                      <a:r>
                        <a:rPr sz="4000">
                          <a:solidFill>
                            <a:schemeClr val="accent3">
                              <a:hueOff val="-499813"/>
                              <a:satOff val="-5228"/>
                              <a:lumOff val="24899"/>
                            </a:schemeClr>
                          </a:solidFill>
                          <a:latin typeface="+mj-lt"/>
                          <a:ea typeface="+mj-ea"/>
                          <a:cs typeface="+mj-cs"/>
                          <a:sym typeface="Menlo"/>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2152220">
                <a:tc>
                  <a:txBody>
                    <a:bodyPr/>
                    <a:lstStyle/>
                    <a:p>
                      <a:pPr defTabSz="914400">
                        <a:defRPr>
                          <a:solidFill>
                            <a:srgbClr val="000000"/>
                          </a:solidFill>
                        </a:defRPr>
                      </a:pPr>
                      <a:r>
                        <a:rPr sz="4000" b="1">
                          <a:solidFill>
                            <a:srgbClr val="FFFFFF"/>
                          </a:solidFill>
                          <a:latin typeface="+mj-lt"/>
                          <a:ea typeface="+mj-ea"/>
                          <a:cs typeface="+mj-cs"/>
                          <a:sym typeface="Menlo"/>
                        </a:rPr>
                        <a:t>Remove in middle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latin typeface="+mj-lt"/>
                          <a:ea typeface="+mj-ea"/>
                          <a:cs typeface="+mj-cs"/>
                          <a:sym typeface="Menlo"/>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2"/>
                  </a:ext>
                </a:extLst>
              </a:tr>
            </a:tbl>
          </a:graphicData>
        </a:graphic>
      </p:graphicFrame>
      <p:sp>
        <p:nvSpPr>
          <p:cNvPr id="1001" name="Singly Linked"/>
          <p:cNvSpPr/>
          <p:nvPr/>
        </p:nvSpPr>
        <p:spPr>
          <a:xfrm>
            <a:off x="50536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Singly Linked</a:t>
            </a:r>
          </a:p>
        </p:txBody>
      </p:sp>
      <p:sp>
        <p:nvSpPr>
          <p:cNvPr id="1002" name="Doubly Linked"/>
          <p:cNvSpPr/>
          <p:nvPr/>
        </p:nvSpPr>
        <p:spPr>
          <a:xfrm>
            <a:off x="8774769" y="2087884"/>
            <a:ext cx="2897462" cy="520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800"/>
            </a:lvl1pPr>
          </a:lstStyle>
          <a:p>
            <a:r>
              <a:t>Doubly Linked</a:t>
            </a:r>
          </a:p>
        </p:txBody>
      </p:sp>
      <p:sp>
        <p:nvSpPr>
          <p:cNvPr id="1003" name="Complexity"/>
          <p:cNvSpPr>
            <a:spLocks noGrp="1"/>
          </p:cNvSpPr>
          <p:nvPr>
            <p:ph type="title"/>
          </p:nvPr>
        </p:nvSpPr>
        <p:spPr>
          <a:xfrm>
            <a:off x="2373535" y="360461"/>
            <a:ext cx="8257730" cy="1468339"/>
          </a:xfrm>
          <a:prstGeom prst="rect">
            <a:avLst/>
          </a:prstGeom>
        </p:spPr>
        <p:txBody>
          <a:bodyPr/>
          <a:lstStyle/>
          <a:p>
            <a:r>
              <a:t>Complexity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Where are linked lists used?"/>
          <p:cNvSpPr>
            <a:spLocks noGrp="1"/>
          </p:cNvSpPr>
          <p:nvPr>
            <p:ph type="title"/>
          </p:nvPr>
        </p:nvSpPr>
        <p:spPr>
          <a:prstGeom prst="rect">
            <a:avLst/>
          </a:prstGeom>
        </p:spPr>
        <p:txBody>
          <a:bodyPr>
            <a:normAutofit fontScale="90000"/>
          </a:bodyPr>
          <a:lstStyle>
            <a:lvl1pPr defTabSz="508254">
              <a:defRPr sz="6960"/>
            </a:lvl1pPr>
          </a:lstStyle>
          <a:p>
            <a:r>
              <a:t>Where are linked lists used?</a:t>
            </a:r>
          </a:p>
        </p:txBody>
      </p:sp>
      <p:sp>
        <p:nvSpPr>
          <p:cNvPr id="162" name="Used in many List, Queue &amp; Stack implementations.…"/>
          <p:cNvSpPr/>
          <p:nvPr/>
        </p:nvSpPr>
        <p:spPr>
          <a:xfrm>
            <a:off x="1106301" y="2610360"/>
            <a:ext cx="10792199" cy="685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74315" indent="-374315" algn="l">
              <a:buSzPct val="75000"/>
              <a:buChar char="•"/>
              <a:defRPr sz="3200"/>
            </a:pPr>
            <a:r>
              <a:t>Used in many List, Queue &amp; Stack implementations.</a:t>
            </a:r>
          </a:p>
          <a:p>
            <a:pPr marL="374315" indent="-374315" algn="l">
              <a:buSzPct val="75000"/>
              <a:buChar char="•"/>
              <a:defRPr sz="3200"/>
            </a:pPr>
            <a:endParaRPr/>
          </a:p>
          <a:p>
            <a:pPr marL="374315" indent="-374315" algn="l">
              <a:buSzPct val="75000"/>
              <a:buChar char="•"/>
              <a:defRPr sz="3200"/>
            </a:pPr>
            <a:r>
              <a:t>Great for creating circular lists.</a:t>
            </a:r>
          </a:p>
          <a:p>
            <a:pPr marL="374315" indent="-374315" algn="l">
              <a:buSzPct val="75000"/>
              <a:buChar char="•"/>
              <a:defRPr sz="3200"/>
            </a:pPr>
            <a:endParaRPr/>
          </a:p>
          <a:p>
            <a:pPr marL="374315" indent="-374315" algn="l">
              <a:buSzPct val="75000"/>
              <a:buChar char="•"/>
              <a:defRPr sz="3200"/>
            </a:pPr>
            <a:r>
              <a:t>Can easily model real world objects such as trains.</a:t>
            </a:r>
          </a:p>
          <a:p>
            <a:pPr marL="374315" indent="-374315" algn="l">
              <a:buSzPct val="75000"/>
              <a:buChar char="•"/>
              <a:defRPr sz="3200"/>
            </a:pPr>
            <a:endParaRPr/>
          </a:p>
          <a:p>
            <a:pPr marL="374315" indent="-374315" algn="l">
              <a:buSzPct val="75000"/>
              <a:buChar char="•"/>
              <a:defRPr sz="3200"/>
            </a:pPr>
            <a:r>
              <a:t>Used in separate chaining, which is present certain Hashtable implementations to deal with hashing collisions.</a:t>
            </a:r>
          </a:p>
          <a:p>
            <a:pPr marL="374315" indent="-374315" algn="l">
              <a:buSzPct val="75000"/>
              <a:buChar char="•"/>
              <a:defRPr sz="3200"/>
            </a:pPr>
            <a:endParaRPr/>
          </a:p>
          <a:p>
            <a:pPr marL="374315" indent="-374315" algn="l">
              <a:buSzPct val="75000"/>
              <a:buChar char="•"/>
              <a:defRPr sz="3200"/>
            </a:pPr>
            <a:r>
              <a:t>Often used in the implementation of adjacency lists for graphs.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rminology"/>
          <p:cNvSpPr>
            <a:spLocks noGrp="1"/>
          </p:cNvSpPr>
          <p:nvPr>
            <p:ph type="title"/>
          </p:nvPr>
        </p:nvSpPr>
        <p:spPr>
          <a:xfrm>
            <a:off x="769136" y="254000"/>
            <a:ext cx="11099801" cy="2159000"/>
          </a:xfrm>
          <a:prstGeom prst="rect">
            <a:avLst/>
          </a:prstGeom>
        </p:spPr>
        <p:txBody>
          <a:bodyPr/>
          <a:lstStyle>
            <a:lvl1pPr>
              <a:defRPr>
                <a:latin typeface="+mj-lt"/>
                <a:ea typeface="+mj-ea"/>
                <a:cs typeface="+mj-cs"/>
                <a:sym typeface="Menlo"/>
              </a:defRPr>
            </a:lvl1pPr>
          </a:lstStyle>
          <a:p>
            <a:r>
              <a:t>Terminology</a:t>
            </a:r>
          </a:p>
        </p:txBody>
      </p:sp>
      <p:sp>
        <p:nvSpPr>
          <p:cNvPr id="167" name="Head: The first node in a linked list"/>
          <p:cNvSpPr/>
          <p:nvPr/>
        </p:nvSpPr>
        <p:spPr>
          <a:xfrm>
            <a:off x="1532673" y="2571851"/>
            <a:ext cx="8601411"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solidFill>
                  <a:schemeClr val="accent6">
                    <a:hueOff val="-241736"/>
                    <a:satOff val="29413"/>
                    <a:lumOff val="20727"/>
                  </a:schemeClr>
                </a:solidFill>
              </a:rPr>
              <a:t>Head</a:t>
            </a:r>
            <a:r>
              <a:t>: The first node in a linked list</a:t>
            </a:r>
          </a:p>
        </p:txBody>
      </p:sp>
      <p:sp>
        <p:nvSpPr>
          <p:cNvPr id="168" name="Tail: The last node in a linked list"/>
          <p:cNvSpPr/>
          <p:nvPr/>
        </p:nvSpPr>
        <p:spPr>
          <a:xfrm>
            <a:off x="1520364" y="3168751"/>
            <a:ext cx="8372030"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solidFill>
                  <a:schemeClr val="accent4">
                    <a:hueOff val="102361"/>
                    <a:satOff val="14118"/>
                    <a:lumOff val="10675"/>
                  </a:schemeClr>
                </a:solidFill>
              </a:rPr>
              <a:t>Tail</a:t>
            </a:r>
            <a:r>
              <a:t>: The last node in a linked list</a:t>
            </a:r>
          </a:p>
        </p:txBody>
      </p:sp>
      <p:pic>
        <p:nvPicPr>
          <p:cNvPr id="169" name="Screen Shot 2016-06-30 at 4.01.56 PM.png" descr="Screen Shot 2016-06-30 at 4.01.56 PM.png"/>
          <p:cNvPicPr>
            <a:picLocks noChangeAspect="1"/>
          </p:cNvPicPr>
          <p:nvPr/>
        </p:nvPicPr>
        <p:blipFill>
          <a:blip r:embed="rId3"/>
          <a:stretch>
            <a:fillRect/>
          </a:stretch>
        </p:blipFill>
        <p:spPr>
          <a:xfrm>
            <a:off x="242781" y="5054803"/>
            <a:ext cx="12519238" cy="2358378"/>
          </a:xfrm>
          <a:prstGeom prst="rect">
            <a:avLst/>
          </a:prstGeom>
          <a:ln w="12700">
            <a:miter lim="400000"/>
          </a:ln>
        </p:spPr>
      </p:pic>
      <p:sp>
        <p:nvSpPr>
          <p:cNvPr id="170" name="Head"/>
          <p:cNvSpPr/>
          <p:nvPr/>
        </p:nvSpPr>
        <p:spPr>
          <a:xfrm>
            <a:off x="364571" y="7693288"/>
            <a:ext cx="1232298"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6">
                    <a:hueOff val="-241736"/>
                    <a:satOff val="29413"/>
                    <a:lumOff val="20727"/>
                  </a:schemeClr>
                </a:solidFill>
                <a:latin typeface="Helvetica"/>
                <a:ea typeface="Helvetica"/>
                <a:cs typeface="Helvetica"/>
                <a:sym typeface="Helvetica"/>
              </a:defRPr>
            </a:lvl1pPr>
          </a:lstStyle>
          <a:p>
            <a:r>
              <a:t>Head</a:t>
            </a:r>
          </a:p>
        </p:txBody>
      </p:sp>
      <p:sp>
        <p:nvSpPr>
          <p:cNvPr id="171" name="Tail"/>
          <p:cNvSpPr/>
          <p:nvPr/>
        </p:nvSpPr>
        <p:spPr>
          <a:xfrm>
            <a:off x="11347901" y="7693288"/>
            <a:ext cx="868190"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solidFill>
                  <a:schemeClr val="accent4">
                    <a:hueOff val="102361"/>
                    <a:satOff val="14118"/>
                    <a:lumOff val="10675"/>
                  </a:schemeClr>
                </a:solidFill>
                <a:latin typeface="Helvetica"/>
                <a:ea typeface="Helvetica"/>
                <a:cs typeface="Helvetica"/>
                <a:sym typeface="Helvetica"/>
              </a:defRPr>
            </a:lvl1pPr>
          </a:lstStyle>
          <a:p>
            <a:r>
              <a:t>Tail</a:t>
            </a:r>
          </a:p>
        </p:txBody>
      </p:sp>
      <p:sp>
        <p:nvSpPr>
          <p:cNvPr id="172" name="Pointer: Reference to another node"/>
          <p:cNvSpPr/>
          <p:nvPr/>
        </p:nvSpPr>
        <p:spPr>
          <a:xfrm>
            <a:off x="860745" y="3765651"/>
            <a:ext cx="7913267"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t>Pointer</a:t>
            </a:r>
            <a:r>
              <a:t>: Reference to another node</a:t>
            </a:r>
          </a:p>
        </p:txBody>
      </p:sp>
      <p:sp>
        <p:nvSpPr>
          <p:cNvPr id="173" name="Line"/>
          <p:cNvSpPr/>
          <p:nvPr/>
        </p:nvSpPr>
        <p:spPr>
          <a:xfrm flipV="1">
            <a:off x="980719" y="6606766"/>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1781996" y="6642302"/>
            <a:ext cx="1" cy="10709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 name="Line"/>
          <p:cNvSpPr/>
          <p:nvPr/>
        </p:nvSpPr>
        <p:spPr>
          <a:xfrm flipV="1">
            <a:off x="4817378" y="6342256"/>
            <a:ext cx="1" cy="123747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 name="Pointer"/>
          <p:cNvSpPr/>
          <p:nvPr/>
        </p:nvSpPr>
        <p:spPr>
          <a:xfrm>
            <a:off x="3979091" y="7693288"/>
            <a:ext cx="1689275"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Pointer</a:t>
            </a:r>
          </a:p>
        </p:txBody>
      </p:sp>
      <p:sp>
        <p:nvSpPr>
          <p:cNvPr id="177" name="Node: An object containing data and pointer(s)"/>
          <p:cNvSpPr/>
          <p:nvPr/>
        </p:nvSpPr>
        <p:spPr>
          <a:xfrm>
            <a:off x="1478211" y="4349851"/>
            <a:ext cx="10665843"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rPr b="1"/>
              <a:t>Node</a:t>
            </a:r>
            <a:r>
              <a:t>: An object containing data and pointer(s)</a:t>
            </a:r>
          </a:p>
        </p:txBody>
      </p:sp>
      <p:sp>
        <p:nvSpPr>
          <p:cNvPr id="178" name="Line"/>
          <p:cNvSpPr/>
          <p:nvPr/>
        </p:nvSpPr>
        <p:spPr>
          <a:xfrm flipV="1">
            <a:off x="8679239" y="6606503"/>
            <a:ext cx="1" cy="99328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9" name="Node"/>
          <p:cNvSpPr/>
          <p:nvPr/>
        </p:nvSpPr>
        <p:spPr>
          <a:xfrm>
            <a:off x="8050589" y="7693288"/>
            <a:ext cx="12573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Node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ingly vs Doubly Linked Lists"/>
          <p:cNvSpPr>
            <a:spLocks noGrp="1"/>
          </p:cNvSpPr>
          <p:nvPr>
            <p:ph type="title"/>
          </p:nvPr>
        </p:nvSpPr>
        <p:spPr>
          <a:xfrm>
            <a:off x="133827" y="339302"/>
            <a:ext cx="12737146" cy="1721446"/>
          </a:xfrm>
          <a:prstGeom prst="rect">
            <a:avLst/>
          </a:prstGeom>
        </p:spPr>
        <p:txBody>
          <a:bodyPr/>
          <a:lstStyle>
            <a:lvl1pPr defTabSz="414781">
              <a:defRPr sz="5680">
                <a:latin typeface="+mj-lt"/>
                <a:ea typeface="+mj-ea"/>
                <a:cs typeface="+mj-cs"/>
                <a:sym typeface="Menlo"/>
              </a:defRPr>
            </a:lvl1pPr>
          </a:lstStyle>
          <a:p>
            <a:r>
              <a:t>Singly vs Doubly Linked Lists </a:t>
            </a:r>
          </a:p>
        </p:txBody>
      </p:sp>
      <p:pic>
        <p:nvPicPr>
          <p:cNvPr id="184" name="Screen Shot 2016-06-30 at 4.05.07 PM.png" descr="Screen Shot 2016-06-30 at 4.05.07 PM.png"/>
          <p:cNvPicPr>
            <a:picLocks noChangeAspect="1"/>
          </p:cNvPicPr>
          <p:nvPr/>
        </p:nvPicPr>
        <p:blipFill>
          <a:blip r:embed="rId3"/>
          <a:stretch>
            <a:fillRect/>
          </a:stretch>
        </p:blipFill>
        <p:spPr>
          <a:xfrm>
            <a:off x="1350640" y="7054850"/>
            <a:ext cx="10303520" cy="2159000"/>
          </a:xfrm>
          <a:prstGeom prst="rect">
            <a:avLst/>
          </a:prstGeom>
          <a:ln w="12700">
            <a:miter lim="400000"/>
          </a:ln>
        </p:spPr>
      </p:pic>
      <p:pic>
        <p:nvPicPr>
          <p:cNvPr id="185" name="Screen Shot 2016-06-30 at 4.01.56 PM.png" descr="Screen Shot 2016-06-30 at 4.01.56 PM.png"/>
          <p:cNvPicPr>
            <a:picLocks noChangeAspect="1"/>
          </p:cNvPicPr>
          <p:nvPr/>
        </p:nvPicPr>
        <p:blipFill>
          <a:blip r:embed="rId4"/>
          <a:stretch>
            <a:fillRect/>
          </a:stretch>
        </p:blipFill>
        <p:spPr>
          <a:xfrm>
            <a:off x="1544280" y="3799913"/>
            <a:ext cx="9916240" cy="1868024"/>
          </a:xfrm>
          <a:prstGeom prst="rect">
            <a:avLst/>
          </a:prstGeom>
          <a:ln w="12700">
            <a:miter lim="400000"/>
          </a:ln>
        </p:spPr>
      </p:pic>
      <p:sp>
        <p:nvSpPr>
          <p:cNvPr id="186" name="Singly linked lists only hold a reference to the next node. In the implementation you always maintain a reference to the head to the linked list and a reference to the tail node for quick additions/removals."/>
          <p:cNvSpPr/>
          <p:nvPr/>
        </p:nvSpPr>
        <p:spPr>
          <a:xfrm>
            <a:off x="634104" y="2007906"/>
            <a:ext cx="11960920" cy="2197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800"/>
            </a:pPr>
            <a:r>
              <a:t>Singly linked lists only hold a reference to the next node. In the implementation you always maintain a reference to the </a:t>
            </a:r>
            <a:r>
              <a:rPr b="1">
                <a:solidFill>
                  <a:schemeClr val="accent6">
                    <a:hueOff val="-241736"/>
                    <a:satOff val="29413"/>
                    <a:lumOff val="20727"/>
                  </a:schemeClr>
                </a:solidFill>
              </a:rPr>
              <a:t>head</a:t>
            </a:r>
            <a:r>
              <a:t> to the linked list and a reference to the </a:t>
            </a:r>
            <a:r>
              <a:rPr b="1">
                <a:solidFill>
                  <a:schemeClr val="accent4">
                    <a:hueOff val="102361"/>
                    <a:satOff val="14118"/>
                    <a:lumOff val="10675"/>
                  </a:schemeClr>
                </a:solidFill>
              </a:rPr>
              <a:t>tail</a:t>
            </a:r>
            <a:r>
              <a:t> node for quick additions/removals.</a:t>
            </a:r>
          </a:p>
        </p:txBody>
      </p:sp>
      <p:sp>
        <p:nvSpPr>
          <p:cNvPr id="187" name="With a doubly linked list each node holds a reference to the next and previous node. In the implementation you always maintain a reference to the head and the tail of the doubly linked list to do quick additions/removals from both ends of your list."/>
          <p:cNvSpPr/>
          <p:nvPr/>
        </p:nvSpPr>
        <p:spPr>
          <a:xfrm>
            <a:off x="525112" y="5262472"/>
            <a:ext cx="12178904" cy="2197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800"/>
            </a:pPr>
            <a:r>
              <a:t>With a doubly linked list each node holds a reference to the next and previous node. In the implementation you always maintain a reference to the </a:t>
            </a:r>
            <a:r>
              <a:rPr b="1">
                <a:solidFill>
                  <a:schemeClr val="accent6">
                    <a:hueOff val="-241736"/>
                    <a:satOff val="29413"/>
                    <a:lumOff val="20727"/>
                  </a:schemeClr>
                </a:solidFill>
              </a:rPr>
              <a:t>head</a:t>
            </a:r>
            <a:r>
              <a:t> and the </a:t>
            </a:r>
            <a:r>
              <a:rPr b="1">
                <a:solidFill>
                  <a:schemeClr val="accent4">
                    <a:hueOff val="102361"/>
                    <a:satOff val="14118"/>
                    <a:lumOff val="10675"/>
                  </a:schemeClr>
                </a:solidFill>
              </a:rPr>
              <a:t>tail</a:t>
            </a:r>
            <a:r>
              <a:t> of the doubly linked list to do quick additions/removals from both ends of your list.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ingly &amp; Doubly Linked lists…"/>
          <p:cNvSpPr>
            <a:spLocks noGrp="1"/>
          </p:cNvSpPr>
          <p:nvPr>
            <p:ph type="title"/>
          </p:nvPr>
        </p:nvSpPr>
        <p:spPr>
          <a:prstGeom prst="rect">
            <a:avLst/>
          </a:prstGeom>
        </p:spPr>
        <p:txBody>
          <a:bodyPr/>
          <a:lstStyle/>
          <a:p>
            <a:pPr defTabSz="373887">
              <a:defRPr sz="5119">
                <a:latin typeface="+mj-lt"/>
                <a:ea typeface="+mj-ea"/>
                <a:cs typeface="+mj-cs"/>
                <a:sym typeface="Menlo"/>
              </a:defRPr>
            </a:pPr>
            <a:r>
              <a:t>Singly &amp; Doubly Linked lists </a:t>
            </a:r>
          </a:p>
          <a:p>
            <a:pPr defTabSz="373887">
              <a:defRPr sz="5119">
                <a:latin typeface="+mj-lt"/>
                <a:ea typeface="+mj-ea"/>
                <a:cs typeface="+mj-cs"/>
                <a:sym typeface="Menlo"/>
              </a:defRPr>
            </a:pPr>
            <a:r>
              <a:t>Pros and Cons</a:t>
            </a:r>
          </a:p>
        </p:txBody>
      </p:sp>
      <p:graphicFrame>
        <p:nvGraphicFramePr>
          <p:cNvPr id="192" name="Table"/>
          <p:cNvGraphicFramePr/>
          <p:nvPr/>
        </p:nvGraphicFramePr>
        <p:xfrm>
          <a:off x="2159000" y="3403600"/>
          <a:ext cx="10066188" cy="5511848"/>
        </p:xfrm>
        <a:graphic>
          <a:graphicData uri="http://schemas.openxmlformats.org/drawingml/2006/table">
            <a:tbl>
              <a:tblPr>
                <a:tableStyleId>{4C3C2611-4C71-4FC5-86AE-919BDF0F9419}</a:tableStyleId>
              </a:tblPr>
              <a:tblGrid>
                <a:gridCol w="5033094">
                  <a:extLst>
                    <a:ext uri="{9D8B030D-6E8A-4147-A177-3AD203B41FA5}">
                      <a16:colId xmlns:a16="http://schemas.microsoft.com/office/drawing/2014/main" val="20000"/>
                    </a:ext>
                  </a:extLst>
                </a:gridCol>
                <a:gridCol w="5033094">
                  <a:extLst>
                    <a:ext uri="{9D8B030D-6E8A-4147-A177-3AD203B41FA5}">
                      <a16:colId xmlns:a16="http://schemas.microsoft.com/office/drawing/2014/main" val="20001"/>
                    </a:ext>
                  </a:extLst>
                </a:gridCol>
              </a:tblGrid>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Uses less memory
Simpler implementation</a:t>
                      </a:r>
                    </a:p>
                  </a:txBody>
                  <a:tcPr marL="50800" marR="50800" marT="50800" marB="50800" anchor="ctr" horzOverflow="overflow">
                    <a:lnL w="12700">
                      <a:solidFill>
                        <a:srgbClr val="FFFFFF"/>
                      </a:solidFill>
                      <a:miter lim="400000"/>
                    </a:lnL>
                    <a:lnT w="12700">
                      <a:solidFill>
                        <a:srgbClr val="FFFFFF"/>
                      </a:solidFill>
                      <a:miter lim="400000"/>
                    </a:lnT>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 Cannot easily access
previous elements</a:t>
                      </a:r>
                    </a:p>
                  </a:txBody>
                  <a:tcPr marL="50800" marR="50800" marT="50800" marB="50800" anchor="ctr" horzOverflow="overflow">
                    <a:lnR w="12700">
                      <a:solidFill>
                        <a:srgbClr val="FFFFFF"/>
                      </a:solidFill>
                      <a:miter lim="400000"/>
                    </a:lnR>
                    <a:lnT w="12700">
                      <a:solidFill>
                        <a:srgbClr val="FFFFFF"/>
                      </a:solidFill>
                      <a:miter lim="400000"/>
                    </a:lnT>
                  </a:tcPr>
                </a:tc>
                <a:extLst>
                  <a:ext uri="{0D108BD9-81ED-4DB2-BD59-A6C34878D82A}">
                    <a16:rowId xmlns:a16="http://schemas.microsoft.com/office/drawing/2014/main" val="10000"/>
                  </a:ext>
                </a:extLst>
              </a:tr>
              <a:tr h="2755924">
                <a:tc>
                  <a:txBody>
                    <a:bodyPr/>
                    <a:lstStyle/>
                    <a:p>
                      <a:pPr defTabSz="914400">
                        <a:defRPr>
                          <a:solidFill>
                            <a:srgbClr val="000000"/>
                          </a:solidFill>
                        </a:defRPr>
                      </a:pPr>
                      <a:r>
                        <a:rPr sz="2800">
                          <a:solidFill>
                            <a:schemeClr val="accent3">
                              <a:hueOff val="-499813"/>
                              <a:satOff val="-5228"/>
                              <a:lumOff val="24899"/>
                            </a:schemeClr>
                          </a:solidFill>
                          <a:latin typeface="+mj-lt"/>
                          <a:ea typeface="+mj-ea"/>
                          <a:cs typeface="+mj-cs"/>
                          <a:sym typeface="Menlo"/>
                        </a:rPr>
                        <a:t>Can be traversed backwards</a:t>
                      </a:r>
                    </a:p>
                  </a:txBody>
                  <a:tcPr marL="50800" marR="50800" marT="50800" marB="50800" anchor="ctr" horzOverflow="overflow">
                    <a:lnL w="12700">
                      <a:solidFill>
                        <a:srgbClr val="FFFFFF"/>
                      </a:solidFill>
                      <a:miter lim="400000"/>
                    </a:lnL>
                    <a:lnB w="12700">
                      <a:solidFill>
                        <a:srgbClr val="FFFFFF"/>
                      </a:solidFill>
                      <a:miter lim="400000"/>
                    </a:lnB>
                  </a:tcPr>
                </a:tc>
                <a:tc>
                  <a:txBody>
                    <a:bodyPr/>
                    <a:lstStyle/>
                    <a:p>
                      <a:pPr defTabSz="914400">
                        <a:defRPr>
                          <a:solidFill>
                            <a:srgbClr val="000000"/>
                          </a:solidFill>
                        </a:defRPr>
                      </a:pPr>
                      <a:r>
                        <a:rPr sz="2800">
                          <a:solidFill>
                            <a:schemeClr val="accent5">
                              <a:hueOff val="101205"/>
                              <a:satOff val="-13598"/>
                              <a:lumOff val="23877"/>
                            </a:schemeClr>
                          </a:solidFill>
                          <a:latin typeface="+mj-lt"/>
                          <a:ea typeface="+mj-ea"/>
                          <a:cs typeface="+mj-cs"/>
                          <a:sym typeface="Menlo"/>
                        </a:rPr>
                        <a:t>Takes 2x memory</a:t>
                      </a:r>
                    </a:p>
                  </a:txBody>
                  <a:tcPr marL="50800" marR="50800" marT="50800" marB="50800" anchor="ctr" horzOverflow="overflow">
                    <a:lnR w="12700">
                      <a:solidFill>
                        <a:srgbClr val="FFFFFF"/>
                      </a:solidFill>
                      <a:miter lim="400000"/>
                    </a:lnR>
                    <a:lnB w="12700">
                      <a:solidFill>
                        <a:srgbClr val="FFFFFF"/>
                      </a:solidFill>
                      <a:miter lim="400000"/>
                    </a:lnB>
                  </a:tcPr>
                </a:tc>
                <a:extLst>
                  <a:ext uri="{0D108BD9-81ED-4DB2-BD59-A6C34878D82A}">
                    <a16:rowId xmlns:a16="http://schemas.microsoft.com/office/drawing/2014/main" val="10001"/>
                  </a:ext>
                </a:extLst>
              </a:tr>
            </a:tbl>
          </a:graphicData>
        </a:graphic>
      </p:graphicFrame>
      <p:sp>
        <p:nvSpPr>
          <p:cNvPr id="193" name="Pros"/>
          <p:cNvSpPr/>
          <p:nvPr/>
        </p:nvSpPr>
        <p:spPr>
          <a:xfrm>
            <a:off x="4349539" y="2581275"/>
            <a:ext cx="1130722"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Pros</a:t>
            </a:r>
          </a:p>
        </p:txBody>
      </p:sp>
      <p:sp>
        <p:nvSpPr>
          <p:cNvPr id="194" name="Cons"/>
          <p:cNvSpPr/>
          <p:nvPr/>
        </p:nvSpPr>
        <p:spPr>
          <a:xfrm>
            <a:off x="9086849" y="2581275"/>
            <a:ext cx="1257301" cy="647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atin typeface="Helvetica"/>
                <a:ea typeface="Helvetica"/>
                <a:cs typeface="Helvetica"/>
                <a:sym typeface="Helvetica"/>
              </a:defRPr>
            </a:lvl1pPr>
          </a:lstStyle>
          <a:p>
            <a:r>
              <a:t>Cons</a:t>
            </a:r>
          </a:p>
        </p:txBody>
      </p:sp>
      <p:sp>
        <p:nvSpPr>
          <p:cNvPr id="195" name="Singly…"/>
          <p:cNvSpPr/>
          <p:nvPr/>
        </p:nvSpPr>
        <p:spPr>
          <a:xfrm>
            <a:off x="158625" y="3946525"/>
            <a:ext cx="1613149"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latin typeface="Helvetica"/>
                <a:ea typeface="Helvetica"/>
                <a:cs typeface="Helvetica"/>
                <a:sym typeface="Helvetica"/>
              </a:defRPr>
            </a:pPr>
            <a:r>
              <a:t>Singly</a:t>
            </a:r>
          </a:p>
          <a:p>
            <a:pPr>
              <a:defRPr b="1">
                <a:latin typeface="Helvetica"/>
                <a:ea typeface="Helvetica"/>
                <a:cs typeface="Helvetica"/>
                <a:sym typeface="Helvetica"/>
              </a:defRPr>
            </a:pPr>
            <a:r>
              <a:t>Linked</a:t>
            </a:r>
          </a:p>
        </p:txBody>
      </p:sp>
      <p:sp>
        <p:nvSpPr>
          <p:cNvPr id="196" name="Doubly…"/>
          <p:cNvSpPr/>
          <p:nvPr/>
        </p:nvSpPr>
        <p:spPr>
          <a:xfrm>
            <a:off x="69887" y="6499225"/>
            <a:ext cx="1790626" cy="1193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b="1">
                <a:latin typeface="Helvetica"/>
                <a:ea typeface="Helvetica"/>
                <a:cs typeface="Helvetica"/>
                <a:sym typeface="Helvetica"/>
              </a:defRPr>
            </a:pPr>
            <a:r>
              <a:t>Doubly</a:t>
            </a:r>
          </a:p>
          <a:p>
            <a:pPr>
              <a:defRPr b="1">
                <a:latin typeface="Helvetica"/>
                <a:ea typeface="Helvetica"/>
                <a:cs typeface="Helvetica"/>
                <a:sym typeface="Helvetica"/>
              </a:defRPr>
            </a:pPr>
            <a:r>
              <a:t>Linked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Implementation details"/>
          <p:cNvSpPr>
            <a:spLocks noGrp="1"/>
          </p:cNvSpPr>
          <p:nvPr>
            <p:ph type="title"/>
          </p:nvPr>
        </p:nvSpPr>
        <p:spPr>
          <a:xfrm>
            <a:off x="534044" y="2763837"/>
            <a:ext cx="11936711" cy="3738563"/>
          </a:xfrm>
          <a:prstGeom prst="rect">
            <a:avLst/>
          </a:prstGeom>
        </p:spPr>
        <p:txBody>
          <a:bodyPr/>
          <a:lstStyle>
            <a:lvl1pPr>
              <a:defRPr sz="11000"/>
            </a:lvl1pPr>
          </a:lstStyle>
          <a:p>
            <a:r>
              <a:t>Implementation details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3119</Words>
  <Application>Microsoft Office PowerPoint</Application>
  <PresentationFormat>Custom</PresentationFormat>
  <Paragraphs>517</Paragraphs>
  <Slides>49</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Helvetica</vt:lpstr>
      <vt:lpstr>Helvetica Light</vt:lpstr>
      <vt:lpstr>Helvetica Neue</vt:lpstr>
      <vt:lpstr>Menlo</vt:lpstr>
      <vt:lpstr>Black</vt:lpstr>
      <vt:lpstr>Singly and Doubly Linked Lists!</vt:lpstr>
      <vt:lpstr>Outline</vt:lpstr>
      <vt:lpstr>Discussion</vt:lpstr>
      <vt:lpstr>What is a linked list?</vt:lpstr>
      <vt:lpstr>Where are linked lists used?</vt:lpstr>
      <vt:lpstr>Terminology</vt:lpstr>
      <vt:lpstr>Singly vs Doubly Linked Lists </vt:lpstr>
      <vt:lpstr>Singly &amp; Doubly Linked lists  Pros and Cons</vt:lpstr>
      <vt:lpstr>Implementation details</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Singly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Inserting Doubly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Singly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Removing from Doubly Linked List</vt:lpstr>
      <vt:lpstr>Complexity Analysis</vt:lpstr>
      <vt:lpstr>Complexity</vt:lpstr>
      <vt:lpstr>Complexity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 and Doubly Linked Lists!</dc:title>
  <cp:lastModifiedBy>Lakshya Seth</cp:lastModifiedBy>
  <cp:revision>1</cp:revision>
  <dcterms:modified xsi:type="dcterms:W3CDTF">2020-12-14T05:16:54Z</dcterms:modified>
</cp:coreProperties>
</file>