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13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t>Let’s talk about Arrays, probably the most used data structure, this is part 1 of 2 in the array videos. The reason the array is used so much is because it forms a fundamental building block for all other data structures, so we see it everywhere. With arrays and pointers alone i’m pretty sure you can construct just about any data structure.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First we’re going to begin by having a discussion about arrays and answer some of the fundamental questions such as what, where and how are arrays used. Next I will explain the basic structure of the array and common operations we can do with them including how dynamic arrays work. Lastly we will go over some complexity analysis and look at some source code on how to construct a dynamic array using a static array.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endParaRPr/>
          </a:p>
        </p:txBody>
      </p:sp>
      <p:sp>
        <p:nvSpPr>
          <p:cNvPr id="135" name="Shape 135"/>
          <p:cNvSpPr>
            <a:spLocks noGrp="1"/>
          </p:cNvSpPr>
          <p:nvPr>
            <p:ph type="body" sz="quarter" idx="1"/>
          </p:nvPr>
        </p:nvSpPr>
        <p:spPr>
          <a:prstGeom prst="rect">
            <a:avLst/>
          </a:prstGeom>
        </p:spPr>
        <p:txBody>
          <a:bodyPr/>
          <a:lstStyle/>
          <a:p>
            <a:r>
              <a:t>Read slide.</a:t>
            </a:r>
          </a:p>
          <a:p>
            <a:endParaRPr/>
          </a:p>
          <a:p>
            <a:r>
              <a:t>Furthermore I would like to add that a static array is given as a contiguous chunk of memory meaning that the chunk of memory you got doesn’t look like a piece of swiss cheese with a bunch of holes and gaps.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r>
              <a:t>Arrays are used everywhere, absolutely everywhere it’s hard to make a program that doesn’t use them. Here are a few places arrays get used you may or may not have known.</a:t>
            </a:r>
          </a:p>
          <a:p>
            <a:endParaRPr/>
          </a:p>
          <a:p>
            <a:r>
              <a:t>First is to temporarily store objects this is the most common thing we do with arrays</a:t>
            </a:r>
          </a:p>
          <a:p>
            <a:endParaRPr/>
          </a:p>
          <a:p>
            <a:r>
              <a:t>Next is when we use arrays as buffers to store information from an input or an output stream. Suppose you have a really large file you need to process, but it cannot all fit in memory then you can use a buffer to read small chunks of the file one at a time.</a:t>
            </a:r>
          </a:p>
          <a:p>
            <a:endParaRPr/>
          </a:p>
          <a:p>
            <a:r>
              <a:t>Arrays are also great as lookup tables because of their indexing property. This way it is easy to retrieve data from a lookup table if you know where everything it supposed to be and at what offset.</a:t>
            </a:r>
          </a:p>
          <a:p>
            <a:endParaRPr/>
          </a:p>
          <a:p>
            <a:r>
              <a:t>Next, we can also use arrays as a workaround in a programming language that only allows one return value to return multiple values via a pointer or reference to an array.</a:t>
            </a:r>
          </a:p>
          <a:p>
            <a:endParaRPr/>
          </a:p>
          <a:p>
            <a:r>
              <a:t>This last example is a bit more advanced but arrays are heavily used in a programming technique called dynamic programming with tabulation to cache already computed subproblems. A classic example is the knapsack problem or the coin change 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r>
              <a:t>Access time is constant for both the static and the dynamic array since arrays are indexable. </a:t>
            </a:r>
          </a:p>
          <a:p>
            <a:r>
              <a:t>Searching takes linear time because we have to traverse all the elements in the worse case.</a:t>
            </a:r>
          </a:p>
          <a:p>
            <a:endParaRPr/>
          </a:p>
          <a:p>
            <a:r>
              <a:t>Inserting, Appending and deletion for static arrays does not make sense, you cannot make a static array larger or smaller.</a:t>
            </a:r>
          </a:p>
          <a:p>
            <a:endParaRPr/>
          </a:p>
          <a:p>
            <a:r>
              <a:t>When Inserting with a dynamic array this operation is linear since potentially all elements will need to be shifted to the right if the element is being inserted at the beginning. I am assuming here that we are implementing a dynamic array using static arrays.</a:t>
            </a:r>
          </a:p>
          <a:p>
            <a:endParaRPr/>
          </a:p>
          <a:p>
            <a:r>
              <a:t>Appending however, is constant time how strange no? When appending, we sometimes need to resize the internal static array, but this happens so rarely that appending becomes amortized constant time.</a:t>
            </a:r>
          </a:p>
          <a:p>
            <a:endParaRPr/>
          </a:p>
          <a:p>
            <a:r>
              <a:t>Deletions are linear for the same reason that insertions are linear (you must shift elements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Now if we look at A you can see that it contains the values 44,12,-5,17,6,0,3,9,100. Currently all the elements are district but this is not a requirement of an array. Also remark that the very first element 44 has index or position 0 in the array, not 1 this confuses so many intro computer science students you have no idea. The confusing part is that most if not all of mathematics is 1 based while computer science is 0 based and this causes a lot of confusion. But the worst of all is quantum computing. I did research one summer in Quantum computing during by undergrad and the field is an absolute mess. It tries to please mathematicians, computer scientists and physicists all at the same time and it just does not work well… Anyways back to arrays, I’ll save the quantum computing for later. I should also note that elements can be iterated over using a for each loop, which does not require you to explicitly reference indices, although the indexing is being done internally.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t>The dynamic array can do all the similar get and set operations a static array can do, but unlike the static array the dynamic array can grow and shrink in size.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prstGeom prst="rect">
            <a:avLst/>
          </a:prstGeom>
        </p:spPr>
        <p:txBody>
          <a:bodyPr/>
          <a:lstStyle/>
          <a:p>
            <a:endParaRPr/>
          </a:p>
        </p:txBody>
      </p:sp>
      <p:sp>
        <p:nvSpPr>
          <p:cNvPr id="333" name="Shape 333"/>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a:spLocks noGrp="1" noRot="1" noChangeAspect="1"/>
          </p:cNvSpPr>
          <p:nvPr>
            <p:ph type="sldImg"/>
          </p:nvPr>
        </p:nvSpPr>
        <p:spPr>
          <a:prstGeom prst="rect">
            <a:avLst/>
          </a:prstGeom>
        </p:spPr>
        <p:txBody>
          <a:bodyPr/>
          <a:lstStyle/>
          <a:p>
            <a:endParaRPr/>
          </a:p>
        </p:txBody>
      </p:sp>
      <p:sp>
        <p:nvSpPr>
          <p:cNvPr id="345" name="Shape 345"/>
          <p:cNvSpPr>
            <a:spLocks noGrp="1"/>
          </p:cNvSpPr>
          <p:nvPr>
            <p:ph type="body" sz="quarter" idx="1"/>
          </p:nvPr>
        </p:nvSpPr>
        <p:spPr>
          <a:prstGeom prst="rect">
            <a:avLst/>
          </a:prstGeom>
        </p:spPr>
        <p:txBody>
          <a:bodyPr/>
          <a:lstStyle/>
          <a:p>
            <a:r>
              <a:t>Read slide</a:t>
            </a:r>
          </a:p>
          <a:p>
            <a:endParaRPr/>
          </a:p>
          <a:p>
            <a:r>
              <a:t>Then we begin by adding elements one at a time. First 7, then -9 and 3. Oops we cannot fit 3 in our current static array so let’s double the size, copy our new elements into this new static array and now we can add 3 because we have two additional slots. Let’s add 12, ok still doing good for now let’s add five, oh we need to resize again, so copy all the elements into the new larger array. Now let’s finish off by adding -6. </a:t>
            </a:r>
          </a:p>
          <a:p>
            <a:endParaRPr/>
          </a:p>
          <a:p>
            <a:r>
              <a:t>In this example I decided to double the size, but we could also expand the new array size by factor of 1.5, by 3 or by 10 just not a number less than or equal to 1 and not 1.00001 either, something that will actually make some new cells. Also be mindful that too large expansions can easily lead to lots of wasted memory if those empty cells of the new static array are never used.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tatic and Dynamic Arrays"/>
          <p:cNvSpPr>
            <a:spLocks noGrp="1"/>
          </p:cNvSpPr>
          <p:nvPr>
            <p:ph type="ctrTitle"/>
          </p:nvPr>
        </p:nvSpPr>
        <p:spPr>
          <a:prstGeom prst="rect">
            <a:avLst/>
          </a:prstGeom>
        </p:spPr>
        <p:txBody>
          <a:bodyPr/>
          <a:lstStyle>
            <a:lvl1pPr defTabSz="560831">
              <a:defRPr sz="9600" b="1"/>
            </a:lvl1pPr>
          </a:lstStyle>
          <a:p>
            <a:r>
              <a:t>Static and Dynamic Arrays</a:t>
            </a:r>
          </a:p>
        </p:txBody>
      </p:sp>
      <p:sp>
        <p:nvSpPr>
          <p:cNvPr id="120" name="William Fiset"/>
          <p:cNvSpPr>
            <a:spLocks noGrp="1"/>
          </p:cNvSpPr>
          <p:nvPr>
            <p:ph type="subTitle" sz="quarter" idx="1"/>
          </p:nvPr>
        </p:nvSpPr>
        <p:spPr>
          <a:xfrm>
            <a:off x="1270000" y="6647588"/>
            <a:ext cx="10464800" cy="1130301"/>
          </a:xfrm>
          <a:prstGeom prst="rect">
            <a:avLst/>
          </a:prstGeom>
        </p:spPr>
        <p:txBody>
          <a:bodyPr/>
          <a:lstStyle>
            <a:lvl1pPr>
              <a:defRPr sz="4500"/>
            </a:lvl1pPr>
          </a:lstStyle>
          <a:p>
            <a:r>
              <a:rPr lang="en-IN" dirty="0"/>
              <a:t>Lakshya Seth</a:t>
            </a:r>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tatic Array"/>
          <p:cNvSpPr>
            <a:spLocks noGrp="1"/>
          </p:cNvSpPr>
          <p:nvPr>
            <p:ph type="ctrTitle"/>
          </p:nvPr>
        </p:nvSpPr>
        <p:spPr>
          <a:xfrm>
            <a:off x="2373535" y="360461"/>
            <a:ext cx="8257730" cy="1468339"/>
          </a:xfrm>
          <a:prstGeom prst="rect">
            <a:avLst/>
          </a:prstGeom>
        </p:spPr>
        <p:txBody>
          <a:bodyPr anchor="ctr"/>
          <a:lstStyle/>
          <a:p>
            <a:r>
              <a:t>Static Array</a:t>
            </a:r>
          </a:p>
        </p:txBody>
      </p:sp>
      <p:sp>
        <p:nvSpPr>
          <p:cNvPr id="241"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3"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4"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5"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7"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8"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9"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2"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4"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55"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b="1">
                          <a:solidFill>
                            <a:srgbClr val="F2FB5C"/>
                          </a:solidFill>
                          <a:latin typeface="+mj-lt"/>
                          <a:ea typeface="+mj-ea"/>
                          <a:cs typeface="+mj-cs"/>
                          <a:sym typeface="Menlo"/>
                        </a:rPr>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rgbClr val="F2FB5C"/>
                          </a:solidFill>
                          <a:latin typeface="+mj-lt"/>
                          <a:ea typeface="+mj-ea"/>
                          <a:cs typeface="+mj-cs"/>
                          <a:sym typeface="Menlo"/>
                        </a:rPr>
                        <a:t>18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6"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57"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258"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3"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5"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7"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268"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269"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270"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271"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-1</a:t>
            </a:r>
          </a:p>
        </p:txBody>
      </p:sp>
      <p:sp>
        <p:nvSpPr>
          <p:cNvPr id="272" name="A[5] := 18"/>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A[5] := 18</a:t>
            </a:r>
          </a:p>
        </p:txBody>
      </p:sp>
      <p:sp>
        <p:nvSpPr>
          <p:cNvPr id="273"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tatic Array"/>
          <p:cNvSpPr>
            <a:spLocks noGrp="1"/>
          </p:cNvSpPr>
          <p:nvPr>
            <p:ph type="ctrTitle"/>
          </p:nvPr>
        </p:nvSpPr>
        <p:spPr>
          <a:xfrm>
            <a:off x="2373535" y="360461"/>
            <a:ext cx="8257730" cy="1468339"/>
          </a:xfrm>
          <a:prstGeom prst="rect">
            <a:avLst/>
          </a:prstGeom>
        </p:spPr>
        <p:txBody>
          <a:bodyPr anchor="ctr"/>
          <a:lstStyle/>
          <a:p>
            <a:r>
              <a:t>Static Array</a:t>
            </a:r>
          </a:p>
        </p:txBody>
      </p:sp>
      <p:sp>
        <p:nvSpPr>
          <p:cNvPr id="27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2"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4"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8"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-1</a:t>
            </a:r>
          </a:p>
        </p:txBody>
      </p:sp>
      <p:sp>
        <p:nvSpPr>
          <p:cNvPr id="289" name="A[5] := 18"/>
          <p:cNvSpPr/>
          <p:nvPr/>
        </p:nvSpPr>
        <p:spPr>
          <a:xfrm>
            <a:off x="6593533" y="62992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A[5] := 18</a:t>
            </a:r>
          </a:p>
        </p:txBody>
      </p:sp>
      <p:sp>
        <p:nvSpPr>
          <p:cNvPr id="290" name="A[6] := 25"/>
          <p:cNvSpPr/>
          <p:nvPr/>
        </p:nvSpPr>
        <p:spPr>
          <a:xfrm>
            <a:off x="6579689" y="7141360"/>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A[6] := 25</a:t>
            </a:r>
          </a:p>
        </p:txBody>
      </p:sp>
      <p:graphicFrame>
        <p:nvGraphicFramePr>
          <p:cNvPr id="291"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b="1">
                          <a:solidFill>
                            <a:srgbClr val="F2FB5C"/>
                          </a:solidFill>
                          <a:latin typeface="+mj-lt"/>
                          <a:ea typeface="+mj-ea"/>
                          <a:cs typeface="+mj-cs"/>
                          <a:sym typeface="Menlo"/>
                        </a:rPr>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rgbClr val="F2FB5C"/>
                          </a:solidFill>
                          <a:latin typeface="+mj-lt"/>
                          <a:ea typeface="+mj-ea"/>
                          <a:cs typeface="+mj-cs"/>
                          <a:sym typeface="Menlo"/>
                        </a:rPr>
                        <a:t>18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rgbClr val="F2FB5C"/>
                          </a:solidFill>
                          <a:latin typeface="+mj-lt"/>
                          <a:ea typeface="+mj-ea"/>
                          <a:cs typeface="+mj-cs"/>
                          <a:sym typeface="Menlo"/>
                        </a:rPr>
                        <a:t>25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93"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294"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5"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8"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9"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2"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305"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306"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307"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308"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Operations on Dynamic Arrays"/>
          <p:cNvSpPr>
            <a:spLocks noGrp="1"/>
          </p:cNvSpPr>
          <p:nvPr>
            <p:ph type="title"/>
          </p:nvPr>
        </p:nvSpPr>
        <p:spPr>
          <a:xfrm>
            <a:off x="534044" y="2763837"/>
            <a:ext cx="11936711" cy="3738563"/>
          </a:xfrm>
          <a:prstGeom prst="rect">
            <a:avLst/>
          </a:prstGeom>
        </p:spPr>
        <p:txBody>
          <a:bodyPr/>
          <a:lstStyle/>
          <a:p>
            <a:pPr>
              <a:defRPr sz="11000" b="1"/>
            </a:pPr>
            <a:r>
              <a:t>Operations on Dynamic Arrays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Dynamic Array"/>
          <p:cNvSpPr>
            <a:spLocks noGrp="1"/>
          </p:cNvSpPr>
          <p:nvPr>
            <p:ph type="ctrTitle"/>
          </p:nvPr>
        </p:nvSpPr>
        <p:spPr>
          <a:xfrm>
            <a:off x="2373535" y="360461"/>
            <a:ext cx="8257730" cy="1468339"/>
          </a:xfrm>
          <a:prstGeom prst="rect">
            <a:avLst/>
          </a:prstGeom>
        </p:spPr>
        <p:txBody>
          <a:bodyPr anchor="ctr"/>
          <a:lstStyle/>
          <a:p>
            <a:r>
              <a:t>Dynamic Array</a:t>
            </a:r>
          </a:p>
        </p:txBody>
      </p:sp>
      <p:sp>
        <p:nvSpPr>
          <p:cNvPr id="313" name="The dynamic array can grow and shrink in size."/>
          <p:cNvSpPr/>
          <p:nvPr/>
        </p:nvSpPr>
        <p:spPr>
          <a:xfrm>
            <a:off x="1653064" y="1993900"/>
            <a:ext cx="9698672" cy="1219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t>The dynamic array can </a:t>
            </a:r>
            <a:r>
              <a:rPr b="1">
                <a:solidFill>
                  <a:schemeClr val="accent2">
                    <a:satOff val="-13916"/>
                    <a:lumOff val="13989"/>
                  </a:schemeClr>
                </a:solidFill>
              </a:rPr>
              <a:t>grow</a:t>
            </a:r>
            <a:r>
              <a:t> and </a:t>
            </a:r>
            <a:r>
              <a:rPr b="1">
                <a:solidFill>
                  <a:schemeClr val="accent2">
                    <a:satOff val="-13916"/>
                    <a:lumOff val="13989"/>
                  </a:schemeClr>
                </a:solidFill>
              </a:rPr>
              <a:t>shrink</a:t>
            </a:r>
            <a:r>
              <a:t> in size. </a:t>
            </a:r>
          </a:p>
        </p:txBody>
      </p:sp>
      <p:graphicFrame>
        <p:nvGraphicFramePr>
          <p:cNvPr id="314" name="Table"/>
          <p:cNvGraphicFramePr/>
          <p:nvPr/>
        </p:nvGraphicFramePr>
        <p:xfrm>
          <a:off x="6871340" y="3812793"/>
          <a:ext cx="2201960" cy="1069330"/>
        </p:xfrm>
        <a:graphic>
          <a:graphicData uri="http://schemas.openxmlformats.org/drawingml/2006/table">
            <a:tbl>
              <a:tblPr>
                <a:tableStyleId>{4C3C2611-4C71-4FC5-86AE-919BDF0F9419}</a:tableStyleId>
              </a:tblPr>
              <a:tblGrid>
                <a:gridCol w="1100980">
                  <a:extLst>
                    <a:ext uri="{9D8B030D-6E8A-4147-A177-3AD203B41FA5}">
                      <a16:colId xmlns:a16="http://schemas.microsoft.com/office/drawing/2014/main" val="20000"/>
                    </a:ext>
                  </a:extLst>
                </a:gridCol>
                <a:gridCol w="1100980">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5" name="A ="/>
          <p:cNvSpPr/>
          <p:nvPr/>
        </p:nvSpPr>
        <p:spPr>
          <a:xfrm>
            <a:off x="5032746" y="4033575"/>
            <a:ext cx="1521173"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316" name="A.add(-7)"/>
          <p:cNvSpPr/>
          <p:nvPr/>
        </p:nvSpPr>
        <p:spPr>
          <a:xfrm>
            <a:off x="1393548" y="5529000"/>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A.add(-7) </a:t>
            </a:r>
          </a:p>
        </p:txBody>
      </p:sp>
      <p:graphicFrame>
        <p:nvGraphicFramePr>
          <p:cNvPr id="317" name="Table"/>
          <p:cNvGraphicFramePr/>
          <p:nvPr/>
        </p:nvGraphicFramePr>
        <p:xfrm>
          <a:off x="6845940" y="5245983"/>
          <a:ext cx="3343719" cy="1069330"/>
        </p:xfrm>
        <a:graphic>
          <a:graphicData uri="http://schemas.openxmlformats.org/drawingml/2006/table">
            <a:tbl>
              <a:tblPr>
                <a:tableStyleId>{4C3C2611-4C71-4FC5-86AE-919BDF0F9419}</a:tableStyleId>
              </a:tblPr>
              <a:tblGrid>
                <a:gridCol w="1114573">
                  <a:extLst>
                    <a:ext uri="{9D8B030D-6E8A-4147-A177-3AD203B41FA5}">
                      <a16:colId xmlns:a16="http://schemas.microsoft.com/office/drawing/2014/main" val="20000"/>
                    </a:ext>
                  </a:extLst>
                </a:gridCol>
                <a:gridCol w="1114573">
                  <a:extLst>
                    <a:ext uri="{9D8B030D-6E8A-4147-A177-3AD203B41FA5}">
                      <a16:colId xmlns:a16="http://schemas.microsoft.com/office/drawing/2014/main" val="20001"/>
                    </a:ext>
                  </a:extLst>
                </a:gridCol>
                <a:gridCol w="1114573">
                  <a:extLst>
                    <a:ext uri="{9D8B030D-6E8A-4147-A177-3AD203B41FA5}">
                      <a16:colId xmlns:a16="http://schemas.microsoft.com/office/drawing/2014/main" val="20002"/>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8" name="A ="/>
          <p:cNvSpPr/>
          <p:nvPr/>
        </p:nvSpPr>
        <p:spPr>
          <a:xfrm>
            <a:off x="5007346" y="5466765"/>
            <a:ext cx="1521173"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319" name="A.add(34)"/>
          <p:cNvSpPr/>
          <p:nvPr/>
        </p:nvSpPr>
        <p:spPr>
          <a:xfrm>
            <a:off x="1339626" y="696218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A.add(34) </a:t>
            </a:r>
          </a:p>
        </p:txBody>
      </p:sp>
      <p:graphicFrame>
        <p:nvGraphicFramePr>
          <p:cNvPr id="320" name="Table"/>
          <p:cNvGraphicFramePr/>
          <p:nvPr/>
        </p:nvGraphicFramePr>
        <p:xfrm>
          <a:off x="6792018" y="6679173"/>
          <a:ext cx="4515240" cy="1069330"/>
        </p:xfrm>
        <a:graphic>
          <a:graphicData uri="http://schemas.openxmlformats.org/drawingml/2006/table">
            <a:tbl>
              <a:tblPr>
                <a:tableStyleId>{4C3C2611-4C71-4FC5-86AE-919BDF0F9419}</a:tableStyleId>
              </a:tblPr>
              <a:tblGrid>
                <a:gridCol w="1128810">
                  <a:extLst>
                    <a:ext uri="{9D8B030D-6E8A-4147-A177-3AD203B41FA5}">
                      <a16:colId xmlns:a16="http://schemas.microsoft.com/office/drawing/2014/main" val="20000"/>
                    </a:ext>
                  </a:extLst>
                </a:gridCol>
                <a:gridCol w="1128810">
                  <a:extLst>
                    <a:ext uri="{9D8B030D-6E8A-4147-A177-3AD203B41FA5}">
                      <a16:colId xmlns:a16="http://schemas.microsoft.com/office/drawing/2014/main" val="20001"/>
                    </a:ext>
                  </a:extLst>
                </a:gridCol>
                <a:gridCol w="1128810">
                  <a:extLst>
                    <a:ext uri="{9D8B030D-6E8A-4147-A177-3AD203B41FA5}">
                      <a16:colId xmlns:a16="http://schemas.microsoft.com/office/drawing/2014/main" val="20002"/>
                    </a:ext>
                  </a:extLst>
                </a:gridCol>
                <a:gridCol w="1128810">
                  <a:extLst>
                    <a:ext uri="{9D8B030D-6E8A-4147-A177-3AD203B41FA5}">
                      <a16:colId xmlns:a16="http://schemas.microsoft.com/office/drawing/2014/main" val="20003"/>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1" name="A ="/>
          <p:cNvSpPr/>
          <p:nvPr/>
        </p:nvSpPr>
        <p:spPr>
          <a:xfrm>
            <a:off x="4953424" y="6899954"/>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322" name="A.remove(4)"/>
          <p:cNvSpPr/>
          <p:nvPr/>
        </p:nvSpPr>
        <p:spPr>
          <a:xfrm>
            <a:off x="797669" y="8395379"/>
            <a:ext cx="341739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A.remove(4) </a:t>
            </a:r>
          </a:p>
        </p:txBody>
      </p:sp>
      <p:graphicFrame>
        <p:nvGraphicFramePr>
          <p:cNvPr id="323" name="Table"/>
          <p:cNvGraphicFramePr/>
          <p:nvPr/>
        </p:nvGraphicFramePr>
        <p:xfrm>
          <a:off x="6779318" y="8106013"/>
          <a:ext cx="3356418" cy="1069330"/>
        </p:xfrm>
        <a:graphic>
          <a:graphicData uri="http://schemas.openxmlformats.org/drawingml/2006/table">
            <a:tbl>
              <a:tblPr>
                <a:tableStyleId>{4C3C2611-4C71-4FC5-86AE-919BDF0F9419}</a:tableStyleId>
              </a:tblPr>
              <a:tblGrid>
                <a:gridCol w="1118806">
                  <a:extLst>
                    <a:ext uri="{9D8B030D-6E8A-4147-A177-3AD203B41FA5}">
                      <a16:colId xmlns:a16="http://schemas.microsoft.com/office/drawing/2014/main" val="20000"/>
                    </a:ext>
                  </a:extLst>
                </a:gridCol>
                <a:gridCol w="1118806">
                  <a:extLst>
                    <a:ext uri="{9D8B030D-6E8A-4147-A177-3AD203B41FA5}">
                      <a16:colId xmlns:a16="http://schemas.microsoft.com/office/drawing/2014/main" val="20001"/>
                    </a:ext>
                  </a:extLst>
                </a:gridCol>
                <a:gridCol w="1118806">
                  <a:extLst>
                    <a:ext uri="{9D8B030D-6E8A-4147-A177-3AD203B41FA5}">
                      <a16:colId xmlns:a16="http://schemas.microsoft.com/office/drawing/2014/main" val="20002"/>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4" name="A ="/>
          <p:cNvSpPr/>
          <p:nvPr/>
        </p:nvSpPr>
        <p:spPr>
          <a:xfrm>
            <a:off x="4940724" y="8326794"/>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Dynamic Array"/>
          <p:cNvSpPr>
            <a:spLocks noGrp="1"/>
          </p:cNvSpPr>
          <p:nvPr>
            <p:ph type="ctrTitle"/>
          </p:nvPr>
        </p:nvSpPr>
        <p:spPr>
          <a:xfrm>
            <a:off x="2373535" y="360461"/>
            <a:ext cx="8257730" cy="1468339"/>
          </a:xfrm>
          <a:prstGeom prst="rect">
            <a:avLst/>
          </a:prstGeom>
        </p:spPr>
        <p:txBody>
          <a:bodyPr anchor="ctr"/>
          <a:lstStyle/>
          <a:p>
            <a:r>
              <a:t>Dynamic Array</a:t>
            </a:r>
          </a:p>
        </p:txBody>
      </p:sp>
      <p:sp>
        <p:nvSpPr>
          <p:cNvPr id="329" name="Q: How can we implement a dynamic array?"/>
          <p:cNvSpPr/>
          <p:nvPr/>
        </p:nvSpPr>
        <p:spPr>
          <a:xfrm>
            <a:off x="301570" y="2286000"/>
            <a:ext cx="12401660" cy="66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r>
              <a:rPr b="1"/>
              <a:t>Q:</a:t>
            </a:r>
            <a:r>
              <a:t> How can we implement a dynamic array? </a:t>
            </a:r>
          </a:p>
        </p:txBody>
      </p:sp>
      <p:sp>
        <p:nvSpPr>
          <p:cNvPr id="330" name="A: One way is to use a static array!"/>
          <p:cNvSpPr/>
          <p:nvPr/>
        </p:nvSpPr>
        <p:spPr>
          <a:xfrm>
            <a:off x="1070080" y="3232150"/>
            <a:ext cx="108646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800"/>
            </a:pPr>
            <a:r>
              <a:rPr b="1"/>
              <a:t>A:</a:t>
            </a:r>
            <a:r>
              <a:t> One way is to use a static array! </a:t>
            </a:r>
          </a:p>
        </p:txBody>
      </p:sp>
      <p:sp>
        <p:nvSpPr>
          <p:cNvPr id="331" name="Create a static array with an initial capacity.…"/>
          <p:cNvSpPr/>
          <p:nvPr/>
        </p:nvSpPr>
        <p:spPr>
          <a:xfrm>
            <a:off x="804430" y="4378800"/>
            <a:ext cx="11395940" cy="4546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625642" indent="-625642" algn="l">
              <a:buSzPct val="100000"/>
              <a:buAutoNum type="arabicParenR"/>
              <a:defRPr sz="3000"/>
            </a:pPr>
            <a:r>
              <a:t>Create a static array with an initial capacity.</a:t>
            </a:r>
          </a:p>
          <a:p>
            <a:pPr algn="l">
              <a:defRPr sz="3000"/>
            </a:pPr>
            <a:endParaRPr/>
          </a:p>
          <a:p>
            <a:pPr marL="625642" indent="-625642" algn="l">
              <a:buSzPct val="100000"/>
              <a:buAutoNum type="arabicParenR" startAt="2"/>
              <a:defRPr sz="3000"/>
            </a:pPr>
            <a:r>
              <a:t>Add elements to the underlying static array, keeping track of the number of elements.</a:t>
            </a:r>
          </a:p>
          <a:p>
            <a:pPr algn="l">
              <a:defRPr sz="3000"/>
            </a:pPr>
            <a:endParaRPr/>
          </a:p>
          <a:p>
            <a:pPr marL="625642" indent="-625642" algn="l">
              <a:buSzPct val="100000"/>
              <a:buAutoNum type="arabicParenR" startAt="3"/>
              <a:defRPr sz="3000"/>
            </a:pPr>
            <a:r>
              <a:t>If adding another element will exceed the capacity, then create a new static array with twice the capacity and copy the original elements into it.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Dynamic Array"/>
          <p:cNvSpPr>
            <a:spLocks noGrp="1"/>
          </p:cNvSpPr>
          <p:nvPr>
            <p:ph type="ctrTitle"/>
          </p:nvPr>
        </p:nvSpPr>
        <p:spPr>
          <a:xfrm>
            <a:off x="2373535" y="360461"/>
            <a:ext cx="8257730" cy="1468339"/>
          </a:xfrm>
          <a:prstGeom prst="rect">
            <a:avLst/>
          </a:prstGeom>
        </p:spPr>
        <p:txBody>
          <a:bodyPr anchor="ctr"/>
          <a:lstStyle/>
          <a:p>
            <a:r>
              <a:t>Dynamic Array</a:t>
            </a:r>
          </a:p>
        </p:txBody>
      </p:sp>
      <p:graphicFrame>
        <p:nvGraphicFramePr>
          <p:cNvPr id="336" name="Table"/>
          <p:cNvGraphicFramePr/>
          <p:nvPr/>
        </p:nvGraphicFramePr>
        <p:xfrm>
          <a:off x="1140246" y="3542034"/>
          <a:ext cx="2393106" cy="1069330"/>
        </p:xfrm>
        <a:graphic>
          <a:graphicData uri="http://schemas.openxmlformats.org/drawingml/2006/table">
            <a:tbl>
              <a:tblPr>
                <a:tableStyleId>{4C3C2611-4C71-4FC5-86AE-919BDF0F9419}</a:tableStyleId>
              </a:tblPr>
              <a:tblGrid>
                <a:gridCol w="1196553">
                  <a:extLst>
                    <a:ext uri="{9D8B030D-6E8A-4147-A177-3AD203B41FA5}">
                      <a16:colId xmlns:a16="http://schemas.microsoft.com/office/drawing/2014/main" val="20000"/>
                    </a:ext>
                  </a:extLst>
                </a:gridCol>
                <a:gridCol w="1196553">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a:solidFill>
                            <a:srgbClr val="FFFFFF"/>
                          </a:solidFill>
                        </a:rPr>
                        <a:t>Ø</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 name="Table"/>
          <p:cNvGraphicFramePr/>
          <p:nvPr/>
        </p:nvGraphicFramePr>
        <p:xfrm>
          <a:off x="5191546" y="3542034"/>
          <a:ext cx="2393106" cy="1069330"/>
        </p:xfrm>
        <a:graphic>
          <a:graphicData uri="http://schemas.openxmlformats.org/drawingml/2006/table">
            <a:tbl>
              <a:tblPr>
                <a:tableStyleId>{4C3C2611-4C71-4FC5-86AE-919BDF0F9419}</a:tableStyleId>
              </a:tblPr>
              <a:tblGrid>
                <a:gridCol w="1196553">
                  <a:extLst>
                    <a:ext uri="{9D8B030D-6E8A-4147-A177-3AD203B41FA5}">
                      <a16:colId xmlns:a16="http://schemas.microsoft.com/office/drawing/2014/main" val="20000"/>
                    </a:ext>
                  </a:extLst>
                </a:gridCol>
                <a:gridCol w="1196553">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 name="Table"/>
          <p:cNvGraphicFramePr/>
          <p:nvPr/>
        </p:nvGraphicFramePr>
        <p:xfrm>
          <a:off x="9471446" y="3542034"/>
          <a:ext cx="2393106" cy="1069330"/>
        </p:xfrm>
        <a:graphic>
          <a:graphicData uri="http://schemas.openxmlformats.org/drawingml/2006/table">
            <a:tbl>
              <a:tblPr>
                <a:tableStyleId>{4C3C2611-4C71-4FC5-86AE-919BDF0F9419}</a:tableStyleId>
              </a:tblPr>
              <a:tblGrid>
                <a:gridCol w="1196553">
                  <a:extLst>
                    <a:ext uri="{9D8B030D-6E8A-4147-A177-3AD203B41FA5}">
                      <a16:colId xmlns:a16="http://schemas.microsoft.com/office/drawing/2014/main" val="20000"/>
                    </a:ext>
                  </a:extLst>
                </a:gridCol>
                <a:gridCol w="1196553">
                  <a:extLst>
                    <a:ext uri="{9D8B030D-6E8A-4147-A177-3AD203B41FA5}">
                      <a16:colId xmlns:a16="http://schemas.microsoft.com/office/drawing/2014/main" val="20001"/>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9" name="Suppose we create a dynamic array with an initial capacity of two and then begin adding elements to it."/>
          <p:cNvSpPr/>
          <p:nvPr/>
        </p:nvSpPr>
        <p:spPr>
          <a:xfrm>
            <a:off x="1486168" y="1749425"/>
            <a:ext cx="9803864"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 create a dynamic array with an initial capacity of two and then begin adding elements to it.</a:t>
            </a:r>
          </a:p>
        </p:txBody>
      </p:sp>
      <p:graphicFrame>
        <p:nvGraphicFramePr>
          <p:cNvPr id="340" name="Table"/>
          <p:cNvGraphicFramePr/>
          <p:nvPr/>
        </p:nvGraphicFramePr>
        <p:xfrm>
          <a:off x="1127546" y="5121275"/>
          <a:ext cx="4784300" cy="1069330"/>
        </p:xfrm>
        <a:graphic>
          <a:graphicData uri="http://schemas.openxmlformats.org/drawingml/2006/table">
            <a:tbl>
              <a:tblPr>
                <a:tableStyleId>{4C3C2611-4C71-4FC5-86AE-919BDF0F9419}</a:tableStyleId>
              </a:tblPr>
              <a:tblGrid>
                <a:gridCol w="1196075">
                  <a:extLst>
                    <a:ext uri="{9D8B030D-6E8A-4147-A177-3AD203B41FA5}">
                      <a16:colId xmlns:a16="http://schemas.microsoft.com/office/drawing/2014/main" val="20000"/>
                    </a:ext>
                  </a:extLst>
                </a:gridCol>
                <a:gridCol w="1196075">
                  <a:extLst>
                    <a:ext uri="{9D8B030D-6E8A-4147-A177-3AD203B41FA5}">
                      <a16:colId xmlns:a16="http://schemas.microsoft.com/office/drawing/2014/main" val="20001"/>
                    </a:ext>
                  </a:extLst>
                </a:gridCol>
                <a:gridCol w="1196075">
                  <a:extLst>
                    <a:ext uri="{9D8B030D-6E8A-4147-A177-3AD203B41FA5}">
                      <a16:colId xmlns:a16="http://schemas.microsoft.com/office/drawing/2014/main" val="20002"/>
                    </a:ext>
                  </a:extLst>
                </a:gridCol>
                <a:gridCol w="1196075">
                  <a:extLst>
                    <a:ext uri="{9D8B030D-6E8A-4147-A177-3AD203B41FA5}">
                      <a16:colId xmlns:a16="http://schemas.microsoft.com/office/drawing/2014/main" val="20003"/>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 name="Table"/>
          <p:cNvGraphicFramePr/>
          <p:nvPr/>
        </p:nvGraphicFramePr>
        <p:xfrm>
          <a:off x="7071146" y="5121275"/>
          <a:ext cx="4784300" cy="1069330"/>
        </p:xfrm>
        <a:graphic>
          <a:graphicData uri="http://schemas.openxmlformats.org/drawingml/2006/table">
            <a:tbl>
              <a:tblPr>
                <a:tableStyleId>{4C3C2611-4C71-4FC5-86AE-919BDF0F9419}</a:tableStyleId>
              </a:tblPr>
              <a:tblGrid>
                <a:gridCol w="1196075">
                  <a:extLst>
                    <a:ext uri="{9D8B030D-6E8A-4147-A177-3AD203B41FA5}">
                      <a16:colId xmlns:a16="http://schemas.microsoft.com/office/drawing/2014/main" val="20000"/>
                    </a:ext>
                  </a:extLst>
                </a:gridCol>
                <a:gridCol w="1196075">
                  <a:extLst>
                    <a:ext uri="{9D8B030D-6E8A-4147-A177-3AD203B41FA5}">
                      <a16:colId xmlns:a16="http://schemas.microsoft.com/office/drawing/2014/main" val="20001"/>
                    </a:ext>
                  </a:extLst>
                </a:gridCol>
                <a:gridCol w="1196075">
                  <a:extLst>
                    <a:ext uri="{9D8B030D-6E8A-4147-A177-3AD203B41FA5}">
                      <a16:colId xmlns:a16="http://schemas.microsoft.com/office/drawing/2014/main" val="20002"/>
                    </a:ext>
                  </a:extLst>
                </a:gridCol>
                <a:gridCol w="1196075">
                  <a:extLst>
                    <a:ext uri="{9D8B030D-6E8A-4147-A177-3AD203B41FA5}">
                      <a16:colId xmlns:a16="http://schemas.microsoft.com/office/drawing/2014/main" val="20003"/>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 name="Table"/>
          <p:cNvGraphicFramePr/>
          <p:nvPr/>
        </p:nvGraphicFramePr>
        <p:xfrm>
          <a:off x="1127546" y="6700515"/>
          <a:ext cx="10749704" cy="1069330"/>
        </p:xfrm>
        <a:graphic>
          <a:graphicData uri="http://schemas.openxmlformats.org/drawingml/2006/table">
            <a:tbl>
              <a:tblPr>
                <a:tableStyleId>{4C3C2611-4C71-4FC5-86AE-919BDF0F9419}</a:tableStyleId>
              </a:tblPr>
              <a:tblGrid>
                <a:gridCol w="1343713">
                  <a:extLst>
                    <a:ext uri="{9D8B030D-6E8A-4147-A177-3AD203B41FA5}">
                      <a16:colId xmlns:a16="http://schemas.microsoft.com/office/drawing/2014/main" val="20000"/>
                    </a:ext>
                  </a:extLst>
                </a:gridCol>
                <a:gridCol w="1343713">
                  <a:extLst>
                    <a:ext uri="{9D8B030D-6E8A-4147-A177-3AD203B41FA5}">
                      <a16:colId xmlns:a16="http://schemas.microsoft.com/office/drawing/2014/main" val="20001"/>
                    </a:ext>
                  </a:extLst>
                </a:gridCol>
                <a:gridCol w="1343713">
                  <a:extLst>
                    <a:ext uri="{9D8B030D-6E8A-4147-A177-3AD203B41FA5}">
                      <a16:colId xmlns:a16="http://schemas.microsoft.com/office/drawing/2014/main" val="20002"/>
                    </a:ext>
                  </a:extLst>
                </a:gridCol>
                <a:gridCol w="1343713">
                  <a:extLst>
                    <a:ext uri="{9D8B030D-6E8A-4147-A177-3AD203B41FA5}">
                      <a16:colId xmlns:a16="http://schemas.microsoft.com/office/drawing/2014/main" val="20003"/>
                    </a:ext>
                  </a:extLst>
                </a:gridCol>
                <a:gridCol w="1343713">
                  <a:extLst>
                    <a:ext uri="{9D8B030D-6E8A-4147-A177-3AD203B41FA5}">
                      <a16:colId xmlns:a16="http://schemas.microsoft.com/office/drawing/2014/main" val="20004"/>
                    </a:ext>
                  </a:extLst>
                </a:gridCol>
                <a:gridCol w="1343713">
                  <a:extLst>
                    <a:ext uri="{9D8B030D-6E8A-4147-A177-3AD203B41FA5}">
                      <a16:colId xmlns:a16="http://schemas.microsoft.com/office/drawing/2014/main" val="20005"/>
                    </a:ext>
                  </a:extLst>
                </a:gridCol>
                <a:gridCol w="1343713">
                  <a:extLst>
                    <a:ext uri="{9D8B030D-6E8A-4147-A177-3AD203B41FA5}">
                      <a16:colId xmlns:a16="http://schemas.microsoft.com/office/drawing/2014/main" val="20006"/>
                    </a:ext>
                  </a:extLst>
                </a:gridCol>
                <a:gridCol w="1343713">
                  <a:extLst>
                    <a:ext uri="{9D8B030D-6E8A-4147-A177-3AD203B41FA5}">
                      <a16:colId xmlns:a16="http://schemas.microsoft.com/office/drawing/2014/main" val="20007"/>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 name="Table"/>
          <p:cNvGraphicFramePr/>
          <p:nvPr/>
        </p:nvGraphicFramePr>
        <p:xfrm>
          <a:off x="1127546" y="8149580"/>
          <a:ext cx="10749704" cy="1069330"/>
        </p:xfrm>
        <a:graphic>
          <a:graphicData uri="http://schemas.openxmlformats.org/drawingml/2006/table">
            <a:tbl>
              <a:tblPr>
                <a:tableStyleId>{4C3C2611-4C71-4FC5-86AE-919BDF0F9419}</a:tableStyleId>
              </a:tblPr>
              <a:tblGrid>
                <a:gridCol w="1343713">
                  <a:extLst>
                    <a:ext uri="{9D8B030D-6E8A-4147-A177-3AD203B41FA5}">
                      <a16:colId xmlns:a16="http://schemas.microsoft.com/office/drawing/2014/main" val="20000"/>
                    </a:ext>
                  </a:extLst>
                </a:gridCol>
                <a:gridCol w="1343713">
                  <a:extLst>
                    <a:ext uri="{9D8B030D-6E8A-4147-A177-3AD203B41FA5}">
                      <a16:colId xmlns:a16="http://schemas.microsoft.com/office/drawing/2014/main" val="20001"/>
                    </a:ext>
                  </a:extLst>
                </a:gridCol>
                <a:gridCol w="1343713">
                  <a:extLst>
                    <a:ext uri="{9D8B030D-6E8A-4147-A177-3AD203B41FA5}">
                      <a16:colId xmlns:a16="http://schemas.microsoft.com/office/drawing/2014/main" val="20002"/>
                    </a:ext>
                  </a:extLst>
                </a:gridCol>
                <a:gridCol w="1343713">
                  <a:extLst>
                    <a:ext uri="{9D8B030D-6E8A-4147-A177-3AD203B41FA5}">
                      <a16:colId xmlns:a16="http://schemas.microsoft.com/office/drawing/2014/main" val="20003"/>
                    </a:ext>
                  </a:extLst>
                </a:gridCol>
                <a:gridCol w="1343713">
                  <a:extLst>
                    <a:ext uri="{9D8B030D-6E8A-4147-A177-3AD203B41FA5}">
                      <a16:colId xmlns:a16="http://schemas.microsoft.com/office/drawing/2014/main" val="20004"/>
                    </a:ext>
                  </a:extLst>
                </a:gridCol>
                <a:gridCol w="1343713">
                  <a:extLst>
                    <a:ext uri="{9D8B030D-6E8A-4147-A177-3AD203B41FA5}">
                      <a16:colId xmlns:a16="http://schemas.microsoft.com/office/drawing/2014/main" val="20005"/>
                    </a:ext>
                  </a:extLst>
                </a:gridCol>
                <a:gridCol w="1343713">
                  <a:extLst>
                    <a:ext uri="{9D8B030D-6E8A-4147-A177-3AD203B41FA5}">
                      <a16:colId xmlns:a16="http://schemas.microsoft.com/office/drawing/2014/main" val="20006"/>
                    </a:ext>
                  </a:extLst>
                </a:gridCol>
                <a:gridCol w="1343713">
                  <a:extLst>
                    <a:ext uri="{9D8B030D-6E8A-4147-A177-3AD203B41FA5}">
                      <a16:colId xmlns:a16="http://schemas.microsoft.com/office/drawing/2014/main" val="20007"/>
                    </a:ext>
                  </a:extLst>
                </a:gridCol>
              </a:tblGrid>
              <a:tr h="1069330">
                <a:tc>
                  <a:txBody>
                    <a:bodyPr/>
                    <a:lstStyle/>
                    <a:p>
                      <a:pPr defTabSz="914400">
                        <a:defRPr>
                          <a:solidFill>
                            <a:srgbClr val="000000"/>
                          </a:solidFill>
                        </a:defRPr>
                      </a:pPr>
                      <a:r>
                        <a:rPr sz="4200">
                          <a:solidFill>
                            <a:srgbClr val="FFFFFF"/>
                          </a:solidFill>
                        </a:rPr>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rPr>
                        <a:t>Ø</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3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3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3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p:tmAbs val="0"/>
                                  </p:iterate>
                                  <p:childTnLst>
                                    <p:set>
                                      <p:cBhvr>
                                        <p:cTn id="30" fill="hold"/>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1" animBg="1" advAuto="0"/>
      <p:bldP spid="337" grpId="2" animBg="1" advAuto="0"/>
      <p:bldP spid="338" grpId="3" animBg="1" advAuto="0"/>
      <p:bldP spid="340" grpId="4" animBg="1" advAuto="0"/>
      <p:bldP spid="341" grpId="5" animBg="1" advAuto="0"/>
      <p:bldP spid="342" grpId="6" animBg="1" advAuto="0"/>
      <p:bldP spid="343" grpId="7"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prstGeom prst="rect">
            <a:avLst/>
          </a:prstGeom>
        </p:spPr>
        <p:txBody>
          <a:bodyPr/>
          <a:lstStyle/>
          <a:p>
            <a:r>
              <a:t>Outline</a:t>
            </a:r>
          </a:p>
        </p:txBody>
      </p:sp>
      <p:sp>
        <p:nvSpPr>
          <p:cNvPr id="125" name="Discussion and examples about Arrays…"/>
          <p:cNvSpPr>
            <a:spLocks noGrp="1"/>
          </p:cNvSpPr>
          <p:nvPr>
            <p:ph type="body" idx="1"/>
          </p:nvPr>
        </p:nvSpPr>
        <p:spPr>
          <a:xfrm>
            <a:off x="1421336" y="2213754"/>
            <a:ext cx="10990221" cy="6798420"/>
          </a:xfrm>
          <a:prstGeom prst="rect">
            <a:avLst/>
          </a:prstGeom>
        </p:spPr>
        <p:txBody>
          <a:bodyPr/>
          <a:lstStyle/>
          <a:p>
            <a:pPr marL="360045" indent="-360045" defTabSz="473201">
              <a:spcBef>
                <a:spcPts val="3200"/>
              </a:spcBef>
              <a:defRPr sz="3807"/>
            </a:pPr>
            <a:r>
              <a:t>Discussion and examples about Arrays</a:t>
            </a:r>
            <a:endParaRPr>
              <a:solidFill>
                <a:schemeClr val="accent4"/>
              </a:solidFill>
            </a:endParaRPr>
          </a:p>
          <a:p>
            <a:pPr marL="720090" lvl="1" indent="-360045" defTabSz="473201">
              <a:spcBef>
                <a:spcPts val="3200"/>
              </a:spcBef>
              <a:defRPr sz="3807"/>
            </a:pPr>
            <a:r>
              <a:t>What is an Array?</a:t>
            </a:r>
          </a:p>
          <a:p>
            <a:pPr marL="720090" lvl="1" indent="-360045" defTabSz="473201">
              <a:spcBef>
                <a:spcPts val="3200"/>
              </a:spcBef>
              <a:defRPr sz="3807"/>
            </a:pPr>
            <a:r>
              <a:t>When and where is a Array used?</a:t>
            </a:r>
          </a:p>
          <a:p>
            <a:pPr marL="720090" lvl="1" indent="-360045" defTabSz="473201">
              <a:spcBef>
                <a:spcPts val="3200"/>
              </a:spcBef>
              <a:defRPr sz="3807"/>
            </a:pPr>
            <a:r>
              <a:t>Complexity</a:t>
            </a:r>
          </a:p>
          <a:p>
            <a:pPr marL="720090" lvl="1" indent="-360045" defTabSz="473201">
              <a:spcBef>
                <a:spcPts val="3200"/>
              </a:spcBef>
              <a:defRPr sz="3807"/>
            </a:pPr>
            <a:r>
              <a:t>Static array usage example</a:t>
            </a:r>
          </a:p>
          <a:p>
            <a:pPr marL="360045" indent="-360045" defTabSz="473201">
              <a:spcBef>
                <a:spcPts val="3200"/>
              </a:spcBef>
              <a:defRPr sz="3807"/>
            </a:pPr>
            <a:r>
              <a:t>Dynamic Array implementation details</a:t>
            </a:r>
          </a:p>
          <a:p>
            <a:pPr marL="360045" indent="-360045" defTabSz="473201">
              <a:spcBef>
                <a:spcPts val="3200"/>
              </a:spcBef>
              <a:defRPr sz="3807"/>
            </a:pPr>
            <a:r>
              <a:t>Code Implementation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and examples"/>
          <p:cNvSpPr>
            <a:spLocks noGrp="1"/>
          </p:cNvSpPr>
          <p:nvPr>
            <p:ph type="title"/>
          </p:nvPr>
        </p:nvSpPr>
        <p:spPr>
          <a:xfrm>
            <a:off x="-2152748" y="3193304"/>
            <a:ext cx="17310295" cy="3366992"/>
          </a:xfrm>
          <a:prstGeom prst="rect">
            <a:avLst/>
          </a:prstGeom>
        </p:spPr>
        <p:txBody>
          <a:bodyPr/>
          <a:lstStyle>
            <a:lvl1pPr defTabSz="537463">
              <a:defRPr sz="11040" b="1"/>
            </a:lvl1pPr>
          </a:lstStyle>
          <a:p>
            <a:r>
              <a:t>Discussion and examples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static Array?"/>
          <p:cNvSpPr>
            <a:spLocks noGrp="1"/>
          </p:cNvSpPr>
          <p:nvPr>
            <p:ph type="title"/>
          </p:nvPr>
        </p:nvSpPr>
        <p:spPr>
          <a:xfrm>
            <a:off x="51523" y="522690"/>
            <a:ext cx="12901754" cy="2509496"/>
          </a:xfrm>
          <a:prstGeom prst="rect">
            <a:avLst/>
          </a:prstGeom>
        </p:spPr>
        <p:txBody>
          <a:bodyPr/>
          <a:lstStyle/>
          <a:p>
            <a:pPr defTabSz="531622">
              <a:defRPr sz="8190" b="1"/>
            </a:pPr>
            <a:r>
              <a:t>What is a static Array?</a:t>
            </a:r>
          </a:p>
        </p:txBody>
      </p:sp>
      <p:sp>
        <p:nvSpPr>
          <p:cNvPr id="132" name="A static array is a fixed length container containing n elements indexable from the range [0, n-1]."/>
          <p:cNvSpPr/>
          <p:nvPr/>
        </p:nvSpPr>
        <p:spPr>
          <a:xfrm>
            <a:off x="1578673" y="3719613"/>
            <a:ext cx="984745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static array is a fixed length container containing n elements </a:t>
            </a:r>
            <a:r>
              <a:rPr b="1">
                <a:solidFill>
                  <a:schemeClr val="accent2">
                    <a:satOff val="-13916"/>
                    <a:lumOff val="13989"/>
                  </a:schemeClr>
                </a:solidFill>
              </a:rPr>
              <a:t>indexable</a:t>
            </a:r>
            <a:r>
              <a:t> from the range [0, n-1].</a:t>
            </a:r>
          </a:p>
        </p:txBody>
      </p:sp>
      <p:sp>
        <p:nvSpPr>
          <p:cNvPr id="133" name="Q: What is meant by being ‘indexable’?…"/>
          <p:cNvSpPr/>
          <p:nvPr/>
        </p:nvSpPr>
        <p:spPr>
          <a:xfrm>
            <a:off x="680548" y="6402587"/>
            <a:ext cx="1164370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a:t>
            </a:r>
            <a:r>
              <a:t> What is meant by being ‘indexable’?</a:t>
            </a:r>
          </a:p>
          <a:p>
            <a:endParaRPr/>
          </a:p>
          <a:p>
            <a:r>
              <a:rPr b="1"/>
              <a:t>A:</a:t>
            </a:r>
            <a:r>
              <a:t> This means that each slot/index in the array can be referenced with a number.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When and where is a static Array used?"/>
          <p:cNvSpPr>
            <a:spLocks noGrp="1"/>
          </p:cNvSpPr>
          <p:nvPr>
            <p:ph type="title"/>
          </p:nvPr>
        </p:nvSpPr>
        <p:spPr>
          <a:prstGeom prst="rect">
            <a:avLst/>
          </a:prstGeom>
        </p:spPr>
        <p:txBody>
          <a:bodyPr/>
          <a:lstStyle/>
          <a:p>
            <a:pPr defTabSz="508254">
              <a:defRPr sz="6960" b="1"/>
            </a:pPr>
            <a:r>
              <a:t>When and where is a static Array used?</a:t>
            </a:r>
          </a:p>
        </p:txBody>
      </p:sp>
      <p:sp>
        <p:nvSpPr>
          <p:cNvPr id="138" name="1) Storing and accessing sequential data…"/>
          <p:cNvSpPr/>
          <p:nvPr/>
        </p:nvSpPr>
        <p:spPr>
          <a:xfrm>
            <a:off x="616024" y="2603499"/>
            <a:ext cx="11772753" cy="670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defRPr sz="3400"/>
            </a:pPr>
            <a:r>
              <a:t>1) Storing and accessing sequential data</a:t>
            </a:r>
          </a:p>
          <a:p>
            <a:pPr algn="l">
              <a:defRPr sz="3400"/>
            </a:pPr>
            <a:endParaRPr/>
          </a:p>
          <a:p>
            <a:pPr algn="l">
              <a:defRPr sz="3400"/>
            </a:pPr>
            <a:r>
              <a:t>2) Temporarily storing objects</a:t>
            </a:r>
          </a:p>
          <a:p>
            <a:pPr algn="l">
              <a:defRPr sz="3400"/>
            </a:pPr>
            <a:endParaRPr/>
          </a:p>
          <a:p>
            <a:pPr algn="l">
              <a:defRPr sz="3400"/>
            </a:pPr>
            <a:r>
              <a:t>3) Used by IO routines as buffers</a:t>
            </a:r>
          </a:p>
          <a:p>
            <a:pPr algn="l">
              <a:defRPr sz="3400"/>
            </a:pPr>
            <a:endParaRPr/>
          </a:p>
          <a:p>
            <a:pPr algn="l">
              <a:defRPr sz="3400"/>
            </a:pPr>
            <a:r>
              <a:t>4) Lookup tables and inverse lookup tables</a:t>
            </a:r>
          </a:p>
          <a:p>
            <a:pPr algn="l">
              <a:defRPr sz="3400"/>
            </a:pPr>
            <a:endParaRPr/>
          </a:p>
          <a:p>
            <a:pPr algn="l">
              <a:defRPr sz="3400"/>
            </a:pPr>
            <a:r>
              <a:t>5) Can be used to return multiple values from a function</a:t>
            </a:r>
          </a:p>
          <a:p>
            <a:pPr algn="l">
              <a:defRPr sz="3400"/>
            </a:pPr>
            <a:endParaRPr/>
          </a:p>
          <a:p>
            <a:pPr algn="l">
              <a:defRPr sz="3400"/>
            </a:pPr>
            <a:r>
              <a:t>6) Used in dynamic programming to cache answers to subproblems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omplexity"/>
          <p:cNvSpPr>
            <a:spLocks noGrp="1"/>
          </p:cNvSpPr>
          <p:nvPr>
            <p:ph type="ctrTitle"/>
          </p:nvPr>
        </p:nvSpPr>
        <p:spPr>
          <a:xfrm>
            <a:off x="2373535" y="360461"/>
            <a:ext cx="8257730" cy="1468339"/>
          </a:xfrm>
          <a:prstGeom prst="rect">
            <a:avLst/>
          </a:prstGeom>
        </p:spPr>
        <p:txBody>
          <a:bodyPr anchor="ctr"/>
          <a:lstStyle>
            <a:lvl1pPr>
              <a:defRPr b="1"/>
            </a:lvl1pPr>
          </a:lstStyle>
          <a:p>
            <a:r>
              <a:t>Complexity</a:t>
            </a:r>
          </a:p>
        </p:txBody>
      </p:sp>
      <p:graphicFrame>
        <p:nvGraphicFramePr>
          <p:cNvPr id="143" name="Table"/>
          <p:cNvGraphicFramePr/>
          <p:nvPr/>
        </p:nvGraphicFramePr>
        <p:xfrm>
          <a:off x="984250" y="2654300"/>
          <a:ext cx="10452099" cy="6456660"/>
        </p:xfrm>
        <a:graphic>
          <a:graphicData uri="http://schemas.openxmlformats.org/drawingml/2006/table">
            <a:tbl>
              <a:tblPr>
                <a:tableStyleId>{4C3C2611-4C71-4FC5-86AE-919BDF0F9419}</a:tableStyleId>
              </a:tblPr>
              <a:tblGrid>
                <a:gridCol w="3484033">
                  <a:extLst>
                    <a:ext uri="{9D8B030D-6E8A-4147-A177-3AD203B41FA5}">
                      <a16:colId xmlns:a16="http://schemas.microsoft.com/office/drawing/2014/main" val="20000"/>
                    </a:ext>
                  </a:extLst>
                </a:gridCol>
                <a:gridCol w="3484033">
                  <a:extLst>
                    <a:ext uri="{9D8B030D-6E8A-4147-A177-3AD203B41FA5}">
                      <a16:colId xmlns:a16="http://schemas.microsoft.com/office/drawing/2014/main" val="20001"/>
                    </a:ext>
                  </a:extLst>
                </a:gridCol>
                <a:gridCol w="3484033">
                  <a:extLst>
                    <a:ext uri="{9D8B030D-6E8A-4147-A177-3AD203B41FA5}">
                      <a16:colId xmlns:a16="http://schemas.microsoft.com/office/drawing/2014/main" val="20002"/>
                    </a:ext>
                  </a:extLst>
                </a:gridCol>
              </a:tblGrid>
              <a:tr h="1291332">
                <a:tc>
                  <a:txBody>
                    <a:bodyPr/>
                    <a:lstStyle/>
                    <a:p>
                      <a:pPr defTabSz="914400">
                        <a:defRPr>
                          <a:solidFill>
                            <a:srgbClr val="000000"/>
                          </a:solidFill>
                        </a:defRPr>
                      </a:pPr>
                      <a:r>
                        <a:rPr sz="4700" b="1">
                          <a:solidFill>
                            <a:srgbClr val="FFFFFF"/>
                          </a:solidFill>
                          <a:latin typeface="+mj-lt"/>
                          <a:ea typeface="+mj-ea"/>
                          <a:cs typeface="+mj-cs"/>
                          <a:sym typeface="Menlo"/>
                        </a:rPr>
                        <a:t>Access</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91332">
                <a:tc>
                  <a:txBody>
                    <a:bodyPr/>
                    <a:lstStyle/>
                    <a:p>
                      <a:pPr defTabSz="914400">
                        <a:defRPr>
                          <a:solidFill>
                            <a:srgbClr val="000000"/>
                          </a:solidFill>
                        </a:defRPr>
                      </a:pPr>
                      <a:r>
                        <a:rPr sz="4700" b="1">
                          <a:solidFill>
                            <a:srgbClr val="FFFFFF"/>
                          </a:solidFill>
                          <a:latin typeface="+mj-lt"/>
                          <a:ea typeface="+mj-ea"/>
                          <a:cs typeface="+mj-cs"/>
                          <a:sym typeface="Menlo"/>
                        </a:rPr>
                        <a:t>Search</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91332">
                <a:tc>
                  <a:txBody>
                    <a:bodyPr/>
                    <a:lstStyle/>
                    <a:p>
                      <a:pPr defTabSz="914400">
                        <a:defRPr>
                          <a:solidFill>
                            <a:srgbClr val="000000"/>
                          </a:solidFill>
                        </a:defRPr>
                      </a:pPr>
                      <a:r>
                        <a:rPr sz="4700" b="1">
                          <a:solidFill>
                            <a:srgbClr val="FFFFFF"/>
                          </a:solidFill>
                          <a:latin typeface="+mj-lt"/>
                          <a:ea typeface="+mj-ea"/>
                          <a:cs typeface="+mj-cs"/>
                          <a:sym typeface="Menlo"/>
                        </a:rPr>
                        <a:t>Insertion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horzOverflow="overflow"/>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91332">
                <a:tc>
                  <a:txBody>
                    <a:bodyPr/>
                    <a:lstStyle/>
                    <a:p>
                      <a:pPr defTabSz="914400">
                        <a:defRPr>
                          <a:solidFill>
                            <a:srgbClr val="000000"/>
                          </a:solidFill>
                        </a:defRPr>
                      </a:pPr>
                      <a:r>
                        <a:rPr sz="4700" b="1">
                          <a:solidFill>
                            <a:srgbClr val="FFFFFF"/>
                          </a:solidFill>
                          <a:latin typeface="+mj-lt"/>
                          <a:ea typeface="+mj-ea"/>
                          <a:cs typeface="+mj-cs"/>
                          <a:sym typeface="Menlo"/>
                        </a:rPr>
                        <a:t>Appending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horzOverflow="overflow"/>
                </a:tc>
                <a:tc>
                  <a:txBody>
                    <a:bodyPr/>
                    <a:lstStyle/>
                    <a:p>
                      <a:pPr defTabSz="914400">
                        <a:defRPr>
                          <a:solidFill>
                            <a:srgbClr val="000000"/>
                          </a:solidFill>
                        </a:defRPr>
                      </a:pPr>
                      <a:r>
                        <a:rPr sz="47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91332">
                <a:tc>
                  <a:txBody>
                    <a:bodyPr/>
                    <a:lstStyle/>
                    <a:p>
                      <a:pPr defTabSz="914400">
                        <a:defRPr>
                          <a:solidFill>
                            <a:srgbClr val="000000"/>
                          </a:solidFill>
                        </a:defRPr>
                      </a:pPr>
                      <a:r>
                        <a:rPr sz="4700" b="1">
                          <a:solidFill>
                            <a:srgbClr val="FFFFFF"/>
                          </a:solidFill>
                          <a:latin typeface="+mj-lt"/>
                          <a:ea typeface="+mj-ea"/>
                          <a:cs typeface="+mj-cs"/>
                          <a:sym typeface="Menlo"/>
                        </a:rPr>
                        <a:t>Deletion</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700">
                          <a:solidFill>
                            <a:schemeClr val="accent5">
                              <a:hueOff val="101205"/>
                              <a:satOff val="-13598"/>
                              <a:lumOff val="23877"/>
                            </a:schemeClr>
                          </a:solidFill>
                          <a:latin typeface="+mj-lt"/>
                          <a:ea typeface="+mj-ea"/>
                          <a:cs typeface="+mj-cs"/>
                          <a:sym typeface="Menlo"/>
                        </a:rPr>
                        <a:t>N/A</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7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144" name="Static Array"/>
          <p:cNvSpPr/>
          <p:nvPr/>
        </p:nvSpPr>
        <p:spPr>
          <a:xfrm>
            <a:off x="4593356" y="1839525"/>
            <a:ext cx="3233888"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400"/>
            </a:lvl1pPr>
          </a:lstStyle>
          <a:p>
            <a:r>
              <a:t>Static Array</a:t>
            </a:r>
          </a:p>
        </p:txBody>
      </p:sp>
      <p:sp>
        <p:nvSpPr>
          <p:cNvPr id="145" name="Dynamic Array"/>
          <p:cNvSpPr/>
          <p:nvPr/>
        </p:nvSpPr>
        <p:spPr>
          <a:xfrm>
            <a:off x="7968135" y="1839525"/>
            <a:ext cx="3493853"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400"/>
            </a:lvl1pPr>
          </a:lstStyle>
          <a:p>
            <a:r>
              <a:t>Dynamic Array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tatic Array"/>
          <p:cNvSpPr>
            <a:spLocks noGrp="1"/>
          </p:cNvSpPr>
          <p:nvPr>
            <p:ph type="ctrTitle"/>
          </p:nvPr>
        </p:nvSpPr>
        <p:spPr>
          <a:xfrm>
            <a:off x="2373535" y="360461"/>
            <a:ext cx="8257730" cy="1468339"/>
          </a:xfrm>
          <a:prstGeom prst="rect">
            <a:avLst/>
          </a:prstGeom>
        </p:spPr>
        <p:txBody>
          <a:bodyPr anchor="ctr"/>
          <a:lstStyle/>
          <a:p>
            <a:r>
              <a:t>Static Array</a:t>
            </a:r>
          </a:p>
        </p:txBody>
      </p:sp>
      <p:graphicFrame>
        <p:nvGraphicFramePr>
          <p:cNvPr id="150"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1"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2"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153"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2"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4"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5"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7"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Elements in A are referenced by their index. There is no other way to access elements in an array. Array indexing is zero-based, meaning the first element is found in position zero."/>
          <p:cNvSpPr/>
          <p:nvPr/>
        </p:nvSpPr>
        <p:spPr>
          <a:xfrm>
            <a:off x="293187" y="6148826"/>
            <a:ext cx="12418425"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Elements in </a:t>
            </a:r>
            <a:r>
              <a:rPr i="1"/>
              <a:t>A</a:t>
            </a:r>
            <a:r>
              <a:t> are referenced by their index. There is no other way to access elements in an array. Array indexing is zero-based, meaning the first element is found in position zero.</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tatic Array"/>
          <p:cNvSpPr>
            <a:spLocks noGrp="1"/>
          </p:cNvSpPr>
          <p:nvPr>
            <p:ph type="ctrTitle"/>
          </p:nvPr>
        </p:nvSpPr>
        <p:spPr>
          <a:xfrm>
            <a:off x="2373535" y="360461"/>
            <a:ext cx="8257730" cy="1468339"/>
          </a:xfrm>
          <a:prstGeom prst="rect">
            <a:avLst/>
          </a:prstGeom>
        </p:spPr>
        <p:txBody>
          <a:bodyPr anchor="ctr"/>
          <a:lstStyle/>
          <a:p>
            <a:r>
              <a:t>Static Array</a:t>
            </a:r>
          </a:p>
        </p:txBody>
      </p:sp>
      <p:graphicFrame>
        <p:nvGraphicFramePr>
          <p:cNvPr id="176"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44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7"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8"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179"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1"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2"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5"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7"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8"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0"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4"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6"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198"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199"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200"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201"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199">
                                            <p:bg/>
                                          </p:spTgt>
                                        </p:tgtEl>
                                        <p:attrNameLst>
                                          <p:attrName>style.visibility</p:attrName>
                                        </p:attrNameLst>
                                      </p:cBhvr>
                                      <p:to>
                                        <p:strVal val="visible"/>
                                      </p:to>
                                    </p:set>
                                  </p:childTnLst>
                                </p:cTn>
                              </p:par>
                              <p:par>
                                <p:cTn id="13" presetID="1" presetClass="entr" presetSubtype="0" fill="hold" grpId="2" nodeType="withEffect">
                                  <p:stCondLst>
                                    <p:cond delay="0"/>
                                  </p:stCondLst>
                                  <p:iterate>
                                    <p:tmAbs val="0"/>
                                  </p:iterate>
                                  <p:childTnLst>
                                    <p:set>
                                      <p:cBhvr>
                                        <p:cTn id="14" fill="hold"/>
                                        <p:tgtEl>
                                          <p:spTgt spid="19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iterate>
                                    <p:tmAbs val="0"/>
                                  </p:iterate>
                                  <p:childTnLst>
                                    <p:set>
                                      <p:cBhvr>
                                        <p:cTn id="18" fill="hold"/>
                                        <p:tgtEl>
                                          <p:spTgt spid="200">
                                            <p:bg/>
                                          </p:spTgt>
                                        </p:tgtEl>
                                        <p:attrNameLst>
                                          <p:attrName>style.visibility</p:attrName>
                                        </p:attrNameLst>
                                      </p:cBhvr>
                                      <p:to>
                                        <p:strVal val="visible"/>
                                      </p:to>
                                    </p:set>
                                  </p:childTnLst>
                                </p:cTn>
                              </p:par>
                              <p:par>
                                <p:cTn id="19" presetID="1" presetClass="entr" presetSubtype="0" fill="hold" grpId="3" nodeType="withEffect">
                                  <p:stCondLst>
                                    <p:cond delay="0"/>
                                  </p:stCondLst>
                                  <p:iterate>
                                    <p:tmAbs val="0"/>
                                  </p:iterate>
                                  <p:childTnLst>
                                    <p:set>
                                      <p:cBhvr>
                                        <p:cTn id="20" fill="hold"/>
                                        <p:tgtEl>
                                          <p:spTgt spid="20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4" nodeType="clickEffect">
                                  <p:stCondLst>
                                    <p:cond delay="0"/>
                                  </p:stCondLst>
                                  <p:iterate>
                                    <p:tmAbs val="0"/>
                                  </p:iterate>
                                  <p:childTnLst>
                                    <p:set>
                                      <p:cBhvr>
                                        <p:cTn id="24" fill="hold"/>
                                        <p:tgtEl>
                                          <p:spTgt spid="201">
                                            <p:bg/>
                                          </p:spTgt>
                                        </p:tgtEl>
                                        <p:attrNameLst>
                                          <p:attrName>style.visibility</p:attrName>
                                        </p:attrNameLst>
                                      </p:cBhvr>
                                      <p:to>
                                        <p:strVal val="visible"/>
                                      </p:to>
                                    </p:set>
                                  </p:childTnLst>
                                </p:cTn>
                              </p:par>
                              <p:par>
                                <p:cTn id="25" presetID="1" presetClass="entr" presetSubtype="0" fill="hold" grpId="4" nodeType="withEffect">
                                  <p:stCondLst>
                                    <p:cond delay="0"/>
                                  </p:stCondLst>
                                  <p:iterate>
                                    <p:tmAbs val="0"/>
                                  </p:iterate>
                                  <p:childTnLst>
                                    <p:set>
                                      <p:cBhvr>
                                        <p:cTn id="26" fill="hold"/>
                                        <p:tgtEl>
                                          <p:spTgt spid="2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build="p" bldLvl="5" animBg="1" advAuto="0"/>
      <p:bldP spid="199" grpId="2" build="p" bldLvl="5" animBg="1" advAuto="0"/>
      <p:bldP spid="200" grpId="3" build="p" bldLvl="5" animBg="1" advAuto="0"/>
      <p:bldP spid="201" grpId="4"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tatic Array"/>
          <p:cNvSpPr>
            <a:spLocks noGrp="1"/>
          </p:cNvSpPr>
          <p:nvPr>
            <p:ph type="ctrTitle"/>
          </p:nvPr>
        </p:nvSpPr>
        <p:spPr>
          <a:xfrm>
            <a:off x="2373535" y="360461"/>
            <a:ext cx="8257730" cy="1468339"/>
          </a:xfrm>
          <a:prstGeom prst="rect">
            <a:avLst/>
          </a:prstGeom>
        </p:spPr>
        <p:txBody>
          <a:bodyPr anchor="ctr"/>
          <a:lstStyle/>
          <a:p>
            <a:r>
              <a:t>Static Array</a:t>
            </a:r>
          </a:p>
        </p:txBody>
      </p:sp>
      <p:sp>
        <p:nvSpPr>
          <p:cNvPr id="20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 name="Line"/>
          <p:cNvSpPr/>
          <p:nvPr/>
        </p:nvSpPr>
        <p:spPr>
          <a:xfrm>
            <a:off x="8026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 name="Line"/>
          <p:cNvSpPr/>
          <p:nvPr/>
        </p:nvSpPr>
        <p:spPr>
          <a:xfrm>
            <a:off x="9309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 name="Line"/>
          <p:cNvSpPr/>
          <p:nvPr/>
        </p:nvSpPr>
        <p:spPr>
          <a:xfrm flipV="1">
            <a:off x="8020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5" name="Line"/>
          <p:cNvSpPr/>
          <p:nvPr/>
        </p:nvSpPr>
        <p:spPr>
          <a:xfrm flipV="1">
            <a:off x="9302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6" name="Line"/>
          <p:cNvSpPr/>
          <p:nvPr/>
        </p:nvSpPr>
        <p:spPr>
          <a:xfrm flipV="1">
            <a:off x="10445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7" name="Line"/>
          <p:cNvSpPr/>
          <p:nvPr/>
        </p:nvSpPr>
        <p:spPr>
          <a:xfrm flipV="1">
            <a:off x="115887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8" name="Line"/>
          <p:cNvSpPr/>
          <p:nvPr/>
        </p:nvSpPr>
        <p:spPr>
          <a:xfrm>
            <a:off x="10452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9" name="Line"/>
          <p:cNvSpPr/>
          <p:nvPr/>
        </p:nvSpPr>
        <p:spPr>
          <a:xfrm>
            <a:off x="115950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20" name="Table"/>
          <p:cNvGraphicFramePr/>
          <p:nvPr/>
        </p:nvGraphicFramePr>
        <p:xfrm>
          <a:off x="1718121" y="2176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b="1">
                          <a:solidFill>
                            <a:srgbClr val="F2FB5C"/>
                          </a:solidFill>
                          <a:latin typeface="+mj-lt"/>
                          <a:ea typeface="+mj-ea"/>
                          <a:cs typeface="+mj-cs"/>
                          <a:sym typeface="Menlo"/>
                        </a:rPr>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100</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 name="Table"/>
          <p:cNvGraphicFramePr/>
          <p:nvPr/>
        </p:nvGraphicFramePr>
        <p:xfrm>
          <a:off x="1718121" y="4081784"/>
          <a:ext cx="10457550" cy="1069330"/>
        </p:xfrm>
        <a:graphic>
          <a:graphicData uri="http://schemas.openxmlformats.org/drawingml/2006/table">
            <a:tbl>
              <a:tblPr>
                <a:tableStyleId>{4C3C2611-4C71-4FC5-86AE-919BDF0F9419}</a:tableStyleId>
              </a:tblPr>
              <a:tblGrid>
                <a:gridCol w="1161950">
                  <a:extLst>
                    <a:ext uri="{9D8B030D-6E8A-4147-A177-3AD203B41FA5}">
                      <a16:colId xmlns:a16="http://schemas.microsoft.com/office/drawing/2014/main" val="20000"/>
                    </a:ext>
                  </a:extLst>
                </a:gridCol>
                <a:gridCol w="1161950">
                  <a:extLst>
                    <a:ext uri="{9D8B030D-6E8A-4147-A177-3AD203B41FA5}">
                      <a16:colId xmlns:a16="http://schemas.microsoft.com/office/drawing/2014/main" val="20001"/>
                    </a:ext>
                  </a:extLst>
                </a:gridCol>
                <a:gridCol w="1161950">
                  <a:extLst>
                    <a:ext uri="{9D8B030D-6E8A-4147-A177-3AD203B41FA5}">
                      <a16:colId xmlns:a16="http://schemas.microsoft.com/office/drawing/2014/main" val="20002"/>
                    </a:ext>
                  </a:extLst>
                </a:gridCol>
                <a:gridCol w="1161950">
                  <a:extLst>
                    <a:ext uri="{9D8B030D-6E8A-4147-A177-3AD203B41FA5}">
                      <a16:colId xmlns:a16="http://schemas.microsoft.com/office/drawing/2014/main" val="20003"/>
                    </a:ext>
                  </a:extLst>
                </a:gridCol>
                <a:gridCol w="1161950">
                  <a:extLst>
                    <a:ext uri="{9D8B030D-6E8A-4147-A177-3AD203B41FA5}">
                      <a16:colId xmlns:a16="http://schemas.microsoft.com/office/drawing/2014/main" val="20004"/>
                    </a:ext>
                  </a:extLst>
                </a:gridCol>
                <a:gridCol w="1161950">
                  <a:extLst>
                    <a:ext uri="{9D8B030D-6E8A-4147-A177-3AD203B41FA5}">
                      <a16:colId xmlns:a16="http://schemas.microsoft.com/office/drawing/2014/main" val="20005"/>
                    </a:ext>
                  </a:extLst>
                </a:gridCol>
                <a:gridCol w="1161950">
                  <a:extLst>
                    <a:ext uri="{9D8B030D-6E8A-4147-A177-3AD203B41FA5}">
                      <a16:colId xmlns:a16="http://schemas.microsoft.com/office/drawing/2014/main" val="20006"/>
                    </a:ext>
                  </a:extLst>
                </a:gridCol>
                <a:gridCol w="1161950">
                  <a:extLst>
                    <a:ext uri="{9D8B030D-6E8A-4147-A177-3AD203B41FA5}">
                      <a16:colId xmlns:a16="http://schemas.microsoft.com/office/drawing/2014/main" val="20007"/>
                    </a:ext>
                  </a:extLst>
                </a:gridCol>
                <a:gridCol w="1161950">
                  <a:extLst>
                    <a:ext uri="{9D8B030D-6E8A-4147-A177-3AD203B41FA5}">
                      <a16:colId xmlns:a16="http://schemas.microsoft.com/office/drawing/2014/main" val="20008"/>
                    </a:ext>
                  </a:extLst>
                </a:gridCol>
              </a:tblGrid>
              <a:tr h="1069330">
                <a:tc>
                  <a:txBody>
                    <a:bodyPr/>
                    <a:lstStyle/>
                    <a:p>
                      <a:pPr defTabSz="914400">
                        <a:defRPr>
                          <a:solidFill>
                            <a:srgbClr val="000000"/>
                          </a:solidFill>
                        </a:defRPr>
                      </a:pPr>
                      <a:r>
                        <a:rPr sz="4200">
                          <a:solidFill>
                            <a:srgbClr val="FFFFFF"/>
                          </a:solidFill>
                          <a:latin typeface="+mj-lt"/>
                          <a:ea typeface="+mj-ea"/>
                          <a:cs typeface="+mj-cs"/>
                          <a:sym typeface="Menlo"/>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4200">
                          <a:solidFill>
                            <a:srgbClr val="FFFFFF"/>
                          </a:solidFill>
                          <a:latin typeface="+mj-lt"/>
                          <a:ea typeface="+mj-ea"/>
                          <a:cs typeface="+mj-cs"/>
                          <a:sym typeface="Menlo"/>
                        </a:rPr>
                        <a:t>8</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2" name="A ="/>
          <p:cNvSpPr/>
          <p:nvPr/>
        </p:nvSpPr>
        <p:spPr>
          <a:xfrm>
            <a:off x="103013" y="2317749"/>
            <a:ext cx="1521174" cy="787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600"/>
            </a:lvl1pPr>
          </a:lstStyle>
          <a:p>
            <a:r>
              <a:t>A = </a:t>
            </a:r>
          </a:p>
        </p:txBody>
      </p:sp>
      <p:sp>
        <p:nvSpPr>
          <p:cNvPr id="223" name="Line"/>
          <p:cNvSpPr/>
          <p:nvPr/>
        </p:nvSpPr>
        <p:spPr>
          <a:xfrm>
            <a:off x="2311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 name="Line"/>
          <p:cNvSpPr/>
          <p:nvPr/>
        </p:nvSpPr>
        <p:spPr>
          <a:xfrm>
            <a:off x="3454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5" name="Line"/>
          <p:cNvSpPr/>
          <p:nvPr/>
        </p:nvSpPr>
        <p:spPr>
          <a:xfrm>
            <a:off x="4597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6" name="Line"/>
          <p:cNvSpPr/>
          <p:nvPr/>
        </p:nvSpPr>
        <p:spPr>
          <a:xfrm>
            <a:off x="5740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7" name="Line"/>
          <p:cNvSpPr/>
          <p:nvPr/>
        </p:nvSpPr>
        <p:spPr>
          <a:xfrm>
            <a:off x="6883399" y="34417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8" name="Line"/>
          <p:cNvSpPr/>
          <p:nvPr/>
        </p:nvSpPr>
        <p:spPr>
          <a:xfrm flipV="1">
            <a:off x="2305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 name="Line"/>
          <p:cNvSpPr/>
          <p:nvPr/>
        </p:nvSpPr>
        <p:spPr>
          <a:xfrm flipV="1">
            <a:off x="3448050"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 name="Line"/>
          <p:cNvSpPr/>
          <p:nvPr/>
        </p:nvSpPr>
        <p:spPr>
          <a:xfrm flipV="1">
            <a:off x="4591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V="1">
            <a:off x="5734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 name="Line"/>
          <p:cNvSpPr/>
          <p:nvPr/>
        </p:nvSpPr>
        <p:spPr>
          <a:xfrm flipV="1">
            <a:off x="6877049" y="3327476"/>
            <a:ext cx="1" cy="44434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 name="A[0] = 44"/>
          <p:cNvSpPr/>
          <p:nvPr/>
        </p:nvSpPr>
        <p:spPr>
          <a:xfrm>
            <a:off x="1434690" y="547377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44</a:t>
            </a:r>
          </a:p>
        </p:txBody>
      </p:sp>
      <p:sp>
        <p:nvSpPr>
          <p:cNvPr id="234" name="A[1] = 12"/>
          <p:cNvSpPr/>
          <p:nvPr/>
        </p:nvSpPr>
        <p:spPr>
          <a:xfrm>
            <a:off x="1434690" y="616703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A[1] = 12</a:t>
            </a:r>
          </a:p>
        </p:txBody>
      </p:sp>
      <p:sp>
        <p:nvSpPr>
          <p:cNvPr id="235" name="A[4] = 6"/>
          <p:cNvSpPr/>
          <p:nvPr/>
        </p:nvSpPr>
        <p:spPr>
          <a:xfrm>
            <a:off x="1445319" y="6879784"/>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6</a:t>
            </a:r>
          </a:p>
        </p:txBody>
      </p:sp>
      <p:sp>
        <p:nvSpPr>
          <p:cNvPr id="236" name="A[7] = 9"/>
          <p:cNvSpPr/>
          <p:nvPr/>
        </p:nvSpPr>
        <p:spPr>
          <a:xfrm>
            <a:off x="1445319" y="7569430"/>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A[7] = 9</a:t>
            </a:r>
          </a:p>
        </p:txBody>
      </p:sp>
      <p:sp>
        <p:nvSpPr>
          <p:cNvPr id="237" name="A[0] := -1"/>
          <p:cNvSpPr/>
          <p:nvPr/>
        </p:nvSpPr>
        <p:spPr>
          <a:xfrm>
            <a:off x="6593533" y="5461076"/>
            <a:ext cx="28668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A[0] := -1</a:t>
            </a:r>
          </a:p>
        </p:txBody>
      </p:sp>
      <p:sp>
        <p:nvSpPr>
          <p:cNvPr id="238" name="A[9] =&gt; index out of bounds!"/>
          <p:cNvSpPr/>
          <p:nvPr/>
        </p:nvSpPr>
        <p:spPr>
          <a:xfrm>
            <a:off x="1244464" y="8317388"/>
            <a:ext cx="825773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chemeClr val="accent5">
                    <a:hueOff val="101205"/>
                    <a:satOff val="-13598"/>
                    <a:lumOff val="23877"/>
                  </a:schemeClr>
                </a:solidFill>
              </a:defRPr>
            </a:lvl1pPr>
          </a:lstStyle>
          <a:p>
            <a:r>
              <a:t>A[9] =&gt; index out of bounds!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1697</Words>
  <Application>Microsoft Office PowerPoint</Application>
  <PresentationFormat>Custom</PresentationFormat>
  <Paragraphs>269</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Helvetica</vt:lpstr>
      <vt:lpstr>Helvetica Light</vt:lpstr>
      <vt:lpstr>Helvetica Neue</vt:lpstr>
      <vt:lpstr>Menlo</vt:lpstr>
      <vt:lpstr>Black</vt:lpstr>
      <vt:lpstr>Static and Dynamic Arrays</vt:lpstr>
      <vt:lpstr>Outline</vt:lpstr>
      <vt:lpstr>Discussion and examples </vt:lpstr>
      <vt:lpstr>What is a static Array?</vt:lpstr>
      <vt:lpstr>When and where is a static Array used?</vt:lpstr>
      <vt:lpstr>Complexity</vt:lpstr>
      <vt:lpstr>Static Array</vt:lpstr>
      <vt:lpstr>Static Array</vt:lpstr>
      <vt:lpstr>Static Array</vt:lpstr>
      <vt:lpstr>Static Array</vt:lpstr>
      <vt:lpstr>Static Array</vt:lpstr>
      <vt:lpstr>Operations on Dynamic Arrays</vt:lpstr>
      <vt:lpstr>Dynamic Array</vt:lpstr>
      <vt:lpstr>Dynamic Array</vt:lpstr>
      <vt:lpstr>Dynamic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and Dynamic Arrays</dc:title>
  <cp:lastModifiedBy>Lakshya Seth</cp:lastModifiedBy>
  <cp:revision>1</cp:revision>
  <dcterms:modified xsi:type="dcterms:W3CDTF">2020-12-14T02:16:10Z</dcterms:modified>
</cp:coreProperties>
</file>