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58" r:id="rId7"/>
    <p:sldId id="272" r:id="rId8"/>
    <p:sldId id="273" r:id="rId9"/>
    <p:sldId id="262" r:id="rId10"/>
    <p:sldId id="265" r:id="rId11"/>
    <p:sldId id="260" r:id="rId12"/>
    <p:sldId id="274" r:id="rId13"/>
    <p:sldId id="261" r:id="rId14"/>
    <p:sldId id="275"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3F9FC4-F98C-492A-A7B2-9A7DD5C5BA63}" v="738" dt="2023-07-12T14:58:43.442"/>
    <p1510:client id="{5EBF914A-4EF0-4390-8F5A-51EB6333CDD6}" v="13" dt="2023-07-12T16:28:23.2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04" autoAdjust="0"/>
  </p:normalViewPr>
  <p:slideViewPr>
    <p:cSldViewPr snapToGrid="0">
      <p:cViewPr>
        <p:scale>
          <a:sx n="100" d="100"/>
          <a:sy n="100" d="100"/>
        </p:scale>
        <p:origin x="-77" y="-55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7/12/2023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7/12/2023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www.geeksforgeeks.com" TargetMode="External"/><Relationship Id="rId2" Type="http://schemas.openxmlformats.org/officeDocument/2006/relationships/hyperlink" Target="http://www.docker.com" TargetMode="External"/><Relationship Id="rId1" Type="http://schemas.openxmlformats.org/officeDocument/2006/relationships/slideLayout" Target="../slideLayouts/slideLayout15.xml"/><Relationship Id="rId5" Type="http://schemas.openxmlformats.org/officeDocument/2006/relationships/hyperlink" Target="http://www.databasestar.com" TargetMode="External"/><Relationship Id="rId4" Type="http://schemas.openxmlformats.org/officeDocument/2006/relationships/hyperlink" Target="http://www.djangostars.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s://phoenixnap.com/blog/securely-connect-distributed-apps"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3679280" y="4434840"/>
            <a:ext cx="7678531" cy="1143666"/>
          </a:xfrm>
        </p:spPr>
        <p:txBody>
          <a:bodyPr/>
          <a:lstStyle/>
          <a:p>
            <a:pPr algn="ctr"/>
            <a:r>
              <a:rPr lang="en-US" dirty="0"/>
              <a:t>Dockerizing of a Django web application</a:t>
            </a:r>
            <a:endParaRPr lang="en-US"/>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7621705" y="5758954"/>
            <a:ext cx="4941770" cy="396660"/>
          </a:xfrm>
        </p:spPr>
        <p:txBody>
          <a:bodyPr vert="horz" lIns="91440" tIns="45720" rIns="91440" bIns="45720" rtlCol="0" anchor="t">
            <a:normAutofit/>
          </a:bodyPr>
          <a:lstStyle/>
          <a:p>
            <a:r>
              <a:rPr lang="en-US" dirty="0"/>
              <a:t>BY: LAKSHYA RAGHUWANSHI</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
        <p:nvSpPr>
          <p:cNvPr id="29" name="Title 1">
            <a:extLst>
              <a:ext uri="{FF2B5EF4-FFF2-40B4-BE49-F238E27FC236}">
                <a16:creationId xmlns:a16="http://schemas.microsoft.com/office/drawing/2014/main" id="{873F637D-EAD3-F92D-1DAF-9CD50EAFAFDC}"/>
              </a:ext>
            </a:extLst>
          </p:cNvPr>
          <p:cNvSpPr>
            <a:spLocks noGrp="1"/>
          </p:cNvSpPr>
          <p:nvPr>
            <p:ph type="title"/>
          </p:nvPr>
        </p:nvSpPr>
        <p:spPr>
          <a:xfrm>
            <a:off x="3596456" y="135349"/>
            <a:ext cx="5111750" cy="762461"/>
          </a:xfrm>
        </p:spPr>
        <p:txBody>
          <a:bodyPr/>
          <a:lstStyle/>
          <a:p>
            <a:r>
              <a:rPr lang="en-US"/>
              <a:t>Django Administration</a:t>
            </a:r>
          </a:p>
        </p:txBody>
      </p:sp>
      <p:pic>
        <p:nvPicPr>
          <p:cNvPr id="30" name="Picture 30" descr="A screenshot of a computer&#10;&#10;Description automatically generated">
            <a:extLst>
              <a:ext uri="{FF2B5EF4-FFF2-40B4-BE49-F238E27FC236}">
                <a16:creationId xmlns:a16="http://schemas.microsoft.com/office/drawing/2014/main" id="{AE81CB97-5652-F799-AADC-9ED108D70BAC}"/>
              </a:ext>
            </a:extLst>
          </p:cNvPr>
          <p:cNvPicPr>
            <a:picLocks noChangeAspect="1"/>
          </p:cNvPicPr>
          <p:nvPr/>
        </p:nvPicPr>
        <p:blipFill>
          <a:blip r:embed="rId2"/>
          <a:stretch>
            <a:fillRect/>
          </a:stretch>
        </p:blipFill>
        <p:spPr>
          <a:xfrm>
            <a:off x="557981" y="952082"/>
            <a:ext cx="11186651" cy="4388481"/>
          </a:xfrm>
          <a:prstGeom prst="rect">
            <a:avLst/>
          </a:prstGeom>
        </p:spPr>
      </p:pic>
      <p:sp>
        <p:nvSpPr>
          <p:cNvPr id="31" name="Text Placeholder 2">
            <a:extLst>
              <a:ext uri="{FF2B5EF4-FFF2-40B4-BE49-F238E27FC236}">
                <a16:creationId xmlns:a16="http://schemas.microsoft.com/office/drawing/2014/main" id="{8BDA19CE-3AAC-3419-A119-E8D20124BED0}"/>
              </a:ext>
            </a:extLst>
          </p:cNvPr>
          <p:cNvSpPr>
            <a:spLocks noGrp="1"/>
          </p:cNvSpPr>
          <p:nvPr/>
        </p:nvSpPr>
        <p:spPr>
          <a:xfrm>
            <a:off x="904876" y="5774709"/>
            <a:ext cx="9880394" cy="1525588"/>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1600" dirty="0">
                <a:ea typeface="+mn-lt"/>
                <a:cs typeface="+mn-lt"/>
              </a:rPr>
              <a:t>Django provides a dynamic CRUD (create, read, update and delete) interface, configured with admin models and generated via introspection. CRUD is used to describe the basic database commands, which means the interface facilitates viewing, changing, and searching for information.</a:t>
            </a:r>
            <a:endParaRPr lang="en-US" sz="1600" b="1" dirty="0"/>
          </a:p>
        </p:txBody>
      </p:sp>
    </p:spTree>
    <p:extLst>
      <p:ext uri="{BB962C8B-B14F-4D97-AF65-F5344CB8AC3E}">
        <p14:creationId xmlns:p14="http://schemas.microsoft.com/office/powerpoint/2010/main" val="1429429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9DCE2-CD76-A454-7E0D-F12475BD094B}"/>
              </a:ext>
            </a:extLst>
          </p:cNvPr>
          <p:cNvSpPr>
            <a:spLocks noGrp="1"/>
          </p:cNvSpPr>
          <p:nvPr>
            <p:ph type="title"/>
          </p:nvPr>
        </p:nvSpPr>
        <p:spPr>
          <a:xfrm>
            <a:off x="1885156" y="572629"/>
            <a:ext cx="8421688" cy="612725"/>
          </a:xfrm>
        </p:spPr>
        <p:txBody>
          <a:bodyPr/>
          <a:lstStyle/>
          <a:p>
            <a:r>
              <a:rPr lang="en-US" dirty="0"/>
              <a:t>Gamers stop</a:t>
            </a:r>
          </a:p>
        </p:txBody>
      </p:sp>
      <p:sp>
        <p:nvSpPr>
          <p:cNvPr id="5" name="Text Placeholder 4">
            <a:extLst>
              <a:ext uri="{FF2B5EF4-FFF2-40B4-BE49-F238E27FC236}">
                <a16:creationId xmlns:a16="http://schemas.microsoft.com/office/drawing/2014/main" id="{84D085F0-787C-C165-D186-F294E1469619}"/>
              </a:ext>
            </a:extLst>
          </p:cNvPr>
          <p:cNvSpPr>
            <a:spLocks noGrp="1"/>
          </p:cNvSpPr>
          <p:nvPr>
            <p:ph type="body" sz="quarter" idx="3"/>
          </p:nvPr>
        </p:nvSpPr>
        <p:spPr>
          <a:xfrm>
            <a:off x="2718085" y="1179195"/>
            <a:ext cx="6743541" cy="467493"/>
          </a:xfrm>
        </p:spPr>
        <p:txBody>
          <a:bodyPr vert="horz" lIns="91440" tIns="45720" rIns="91440" bIns="45720" rtlCol="0" anchor="t">
            <a:noAutofit/>
          </a:bodyPr>
          <a:lstStyle/>
          <a:p>
            <a:pPr algn="ctr"/>
            <a:r>
              <a:rPr lang="en-US" dirty="0"/>
              <a:t>Personal Project – An E-commerce </a:t>
            </a:r>
            <a:r>
              <a:rPr lang="en-US" dirty="0" err="1"/>
              <a:t>Webite</a:t>
            </a:r>
          </a:p>
        </p:txBody>
      </p:sp>
      <p:sp>
        <p:nvSpPr>
          <p:cNvPr id="7" name="Text Placeholder 6">
            <a:extLst>
              <a:ext uri="{FF2B5EF4-FFF2-40B4-BE49-F238E27FC236}">
                <a16:creationId xmlns:a16="http://schemas.microsoft.com/office/drawing/2014/main" id="{86F52956-98E9-7D1A-1365-BDBEDBE7C38C}"/>
              </a:ext>
            </a:extLst>
          </p:cNvPr>
          <p:cNvSpPr>
            <a:spLocks noGrp="1"/>
          </p:cNvSpPr>
          <p:nvPr>
            <p:ph type="body" idx="13"/>
          </p:nvPr>
        </p:nvSpPr>
        <p:spPr>
          <a:xfrm>
            <a:off x="6861970" y="2432807"/>
            <a:ext cx="4861216" cy="2692041"/>
          </a:xfrm>
        </p:spPr>
        <p:txBody>
          <a:bodyPr vert="horz" lIns="91440" tIns="45720" rIns="91440" bIns="45720" rtlCol="0" anchor="t">
            <a:noAutofit/>
          </a:bodyPr>
          <a:lstStyle/>
          <a:p>
            <a:r>
              <a:rPr lang="en-US" dirty="0"/>
              <a:t>Functionality:</a:t>
            </a:r>
          </a:p>
          <a:p>
            <a:pPr marL="342900" indent="-342900">
              <a:buChar char="•"/>
            </a:pPr>
            <a:r>
              <a:rPr lang="en-US" dirty="0"/>
              <a:t>Routing between different pages</a:t>
            </a:r>
          </a:p>
          <a:p>
            <a:pPr marL="342900" indent="-342900">
              <a:buChar char="•"/>
            </a:pPr>
            <a:r>
              <a:rPr lang="en-US" dirty="0"/>
              <a:t>Product models and working with them</a:t>
            </a:r>
          </a:p>
          <a:p>
            <a:pPr marL="342900" indent="-342900">
              <a:buChar char="•"/>
            </a:pPr>
            <a:r>
              <a:rPr lang="en-US" dirty="0"/>
              <a:t>Signup and Authentication Feature</a:t>
            </a:r>
          </a:p>
          <a:p>
            <a:pPr marL="342900" indent="-342900">
              <a:buChar char="•"/>
            </a:pPr>
            <a:r>
              <a:rPr lang="en-US" dirty="0"/>
              <a:t>Data Adding and retrieval</a:t>
            </a:r>
          </a:p>
          <a:p>
            <a:pPr marL="342900" indent="-342900">
              <a:buChar char="•"/>
            </a:pPr>
            <a:endParaRPr lang="en-US"/>
          </a:p>
        </p:txBody>
      </p:sp>
      <p:sp>
        <p:nvSpPr>
          <p:cNvPr id="10" name="Slide Number Placeholder 9">
            <a:extLst>
              <a:ext uri="{FF2B5EF4-FFF2-40B4-BE49-F238E27FC236}">
                <a16:creationId xmlns:a16="http://schemas.microsoft.com/office/drawing/2014/main" id="{D65A155B-B1F4-6B91-6728-9AB81731C8D2}"/>
              </a:ext>
            </a:extLst>
          </p:cNvPr>
          <p:cNvSpPr>
            <a:spLocks noGrp="1"/>
          </p:cNvSpPr>
          <p:nvPr>
            <p:ph type="sldNum" sz="quarter" idx="12"/>
          </p:nvPr>
        </p:nvSpPr>
        <p:spPr/>
        <p:txBody>
          <a:bodyPr/>
          <a:lstStyle/>
          <a:p>
            <a:fld id="{A49DFD55-3C28-40EF-9E31-A92D2E4017FF}" type="slidenum">
              <a:rPr lang="en-US" dirty="0" smtClean="0"/>
              <a:pPr/>
              <a:t>11</a:t>
            </a:fld>
            <a:endParaRPr lang="en-US" dirty="0"/>
          </a:p>
        </p:txBody>
      </p:sp>
      <p:pic>
        <p:nvPicPr>
          <p:cNvPr id="20" name="Picture 20" descr="A screenshot of a computer&#10;&#10;Description automatically generated">
            <a:extLst>
              <a:ext uri="{FF2B5EF4-FFF2-40B4-BE49-F238E27FC236}">
                <a16:creationId xmlns:a16="http://schemas.microsoft.com/office/drawing/2014/main" id="{AF6C662F-A710-5A50-8D94-90B649935D10}"/>
              </a:ext>
            </a:extLst>
          </p:cNvPr>
          <p:cNvPicPr>
            <a:picLocks noChangeAspect="1"/>
          </p:cNvPicPr>
          <p:nvPr/>
        </p:nvPicPr>
        <p:blipFill>
          <a:blip r:embed="rId2"/>
          <a:stretch>
            <a:fillRect/>
          </a:stretch>
        </p:blipFill>
        <p:spPr>
          <a:xfrm>
            <a:off x="422787" y="2237168"/>
            <a:ext cx="5963264" cy="3084213"/>
          </a:xfrm>
          <a:prstGeom prst="rect">
            <a:avLst/>
          </a:prstGeom>
        </p:spPr>
      </p:pic>
    </p:spTree>
    <p:extLst>
      <p:ext uri="{BB962C8B-B14F-4D97-AF65-F5344CB8AC3E}">
        <p14:creationId xmlns:p14="http://schemas.microsoft.com/office/powerpoint/2010/main" val="2093966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009103" y="2340865"/>
            <a:ext cx="4179570" cy="1082284"/>
          </a:xfrm>
        </p:spPr>
        <p:txBody>
          <a:bodyPr/>
          <a:lstStyle/>
          <a:p>
            <a:pPr algn="ctr"/>
            <a:r>
              <a:rPr lang="en-US" sz="4000"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8507362" y="4233620"/>
            <a:ext cx="3368408" cy="2121706"/>
          </a:xfrm>
        </p:spPr>
        <p:txBody>
          <a:bodyPr vert="horz" lIns="91440" tIns="45720" rIns="91440" bIns="45720" rtlCol="0" anchor="t">
            <a:normAutofit fontScale="85000" lnSpcReduction="20000"/>
          </a:bodyPr>
          <a:lstStyle/>
          <a:p>
            <a:r>
              <a:rPr lang="en-US" sz="2000" u="sng" dirty="0"/>
              <a:t>Sources:</a:t>
            </a:r>
          </a:p>
          <a:p>
            <a:pPr marL="285750" indent="-285750">
              <a:buChar char="•"/>
            </a:pPr>
            <a:r>
              <a:rPr lang="en-US" sz="1600" dirty="0">
                <a:ea typeface="+mn-lt"/>
                <a:cs typeface="+mn-lt"/>
                <a:hlinkClick r:id="rId2"/>
              </a:rPr>
              <a:t>www.docker.com</a:t>
            </a:r>
            <a:endParaRPr lang="en-US" sz="1600" dirty="0">
              <a:ea typeface="+mn-lt"/>
              <a:cs typeface="+mn-lt"/>
            </a:endParaRPr>
          </a:p>
          <a:p>
            <a:pPr marL="285750" indent="-285750">
              <a:buChar char="•"/>
            </a:pPr>
            <a:r>
              <a:rPr lang="en-US" sz="1600" dirty="0">
                <a:ea typeface="+mn-lt"/>
                <a:cs typeface="+mn-lt"/>
                <a:hlinkClick r:id="rId3"/>
              </a:rPr>
              <a:t>www.geeksforgeeks.com</a:t>
            </a:r>
            <a:endParaRPr lang="en-US" sz="1600" dirty="0">
              <a:ea typeface="+mn-lt"/>
              <a:cs typeface="+mn-lt"/>
            </a:endParaRPr>
          </a:p>
          <a:p>
            <a:pPr marL="285750" indent="-285750">
              <a:buChar char="•"/>
            </a:pPr>
            <a:r>
              <a:rPr lang="en-US" sz="1600" dirty="0">
                <a:ea typeface="+mn-lt"/>
                <a:cs typeface="+mn-lt"/>
                <a:hlinkClick r:id="rId4"/>
              </a:rPr>
              <a:t>www.djangostars.com</a:t>
            </a:r>
            <a:endParaRPr lang="en-US" sz="1600" dirty="0">
              <a:ea typeface="+mn-lt"/>
              <a:cs typeface="+mn-lt"/>
            </a:endParaRPr>
          </a:p>
          <a:p>
            <a:pPr marL="285750" indent="-285750">
              <a:buChar char="•"/>
            </a:pPr>
            <a:r>
              <a:rPr lang="en-US" sz="1600" dirty="0">
                <a:ea typeface="+mn-lt"/>
                <a:cs typeface="+mn-lt"/>
                <a:hlinkClick r:id="rId5"/>
              </a:rPr>
              <a:t>www.databasestar.com</a:t>
            </a:r>
          </a:p>
          <a:p>
            <a:pPr marL="285750" indent="-285750">
              <a:buChar char="•"/>
            </a:pPr>
            <a:endParaRPr lang="en-US" sz="1600" dirty="0">
              <a:ea typeface="+mn-lt"/>
              <a:cs typeface="+mn-lt"/>
            </a:endParaRPr>
          </a:p>
          <a:p>
            <a:pPr marL="285750" indent="-285750">
              <a:buChar char="•"/>
            </a:pPr>
            <a:endParaRPr lang="en-US" sz="1600" dirty="0">
              <a:ea typeface="+mn-lt"/>
              <a:cs typeface="+mn-lt"/>
            </a:endParaRP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normAutofit/>
          </a:bodyPr>
          <a:lstStyle/>
          <a:p>
            <a:r>
              <a:rPr lang="en-US" sz="3200"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vert="horz" lIns="91440" tIns="45720" rIns="91440" bIns="45720" rtlCol="0" anchor="t">
            <a:normAutofit/>
          </a:bodyPr>
          <a:lstStyle/>
          <a:p>
            <a:r>
              <a:rPr lang="en-US" sz="1600" dirty="0"/>
              <a:t>Introduction to Docker</a:t>
            </a:r>
          </a:p>
          <a:p>
            <a:r>
              <a:rPr lang="en-US" sz="1600" dirty="0"/>
              <a:t>Why Django</a:t>
            </a:r>
          </a:p>
          <a:p>
            <a:r>
              <a:rPr lang="en-US" sz="1600" dirty="0"/>
              <a:t>Working with PostgreSQL</a:t>
            </a:r>
          </a:p>
          <a:p>
            <a:r>
              <a:rPr lang="en-US" sz="1600" dirty="0"/>
              <a:t>Personal Project</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716126"/>
            <a:ext cx="5433721" cy="717974"/>
          </a:xfrm>
        </p:spPr>
        <p:txBody>
          <a:bodyPr>
            <a:normAutofit fontScale="90000"/>
          </a:bodyPr>
          <a:lstStyle/>
          <a:p>
            <a:r>
              <a:rPr lang="en-US" sz="1600">
                <a:solidFill>
                  <a:srgbClr val="FFFFFF"/>
                </a:solidFill>
                <a:ea typeface="+mj-lt"/>
                <a:cs typeface="+mj-lt"/>
              </a:rPr>
              <a:t>Introduction to Docker</a:t>
            </a:r>
          </a:p>
          <a:p>
            <a:r>
              <a:rPr lang="en-US" sz="1600">
                <a:solidFill>
                  <a:srgbClr val="FFFFFF"/>
                </a:solidFill>
                <a:ea typeface="+mj-lt"/>
                <a:cs typeface="+mj-lt"/>
              </a:rPr>
              <a:t>Introduction to Docker</a:t>
            </a:r>
          </a:p>
          <a:p>
            <a:r>
              <a:rPr lang="en-US"/>
              <a:t>Introduction to docker</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2984806"/>
            <a:ext cx="6143616" cy="2594845"/>
          </a:xfrm>
        </p:spPr>
        <p:txBody>
          <a:bodyPr vert="horz" lIns="91440" tIns="45720" rIns="91440" bIns="45720" rtlCol="0" anchor="t">
            <a:normAutofit/>
          </a:bodyPr>
          <a:lstStyle/>
          <a:p>
            <a:r>
              <a:rPr lang="en-US" dirty="0">
                <a:solidFill>
                  <a:srgbClr val="404040"/>
                </a:solidFill>
                <a:latin typeface="roboto"/>
                <a:ea typeface="roboto"/>
                <a:cs typeface="roboto"/>
              </a:rPr>
              <a:t>Docker is an open-source containerization platform used for developing, deploying, and managing applications in lightweight virtualized environments called containers.</a:t>
            </a:r>
          </a:p>
          <a:p>
            <a:r>
              <a:rPr lang="en-US" dirty="0">
                <a:solidFill>
                  <a:srgbClr val="404040"/>
                </a:solidFill>
                <a:latin typeface="roboto"/>
                <a:ea typeface="roboto"/>
                <a:cs typeface="roboto"/>
              </a:rPr>
              <a:t>It is mainly used as a software development platform for developing</a:t>
            </a:r>
            <a:r>
              <a:rPr lang="en-US" dirty="0">
                <a:solidFill>
                  <a:schemeClr val="tx1">
                    <a:lumMod val="85000"/>
                    <a:lumOff val="15000"/>
                  </a:schemeClr>
                </a:solidFill>
                <a:latin typeface="roboto"/>
                <a:ea typeface="roboto"/>
                <a:cs typeface="roboto"/>
              </a:rPr>
              <a:t> </a:t>
            </a:r>
            <a:r>
              <a:rPr lang="en-US" dirty="0">
                <a:solidFill>
                  <a:schemeClr val="tx1">
                    <a:lumMod val="85000"/>
                    <a:lumOff val="15000"/>
                  </a:schemeClr>
                </a:solidFill>
                <a:latin typeface="roboto"/>
                <a:ea typeface="roboto"/>
                <a:cs typeface="roboto"/>
                <a:hlinkClick r:id="rId2">
                  <a:extLst>
                    <a:ext uri="{A12FA001-AC4F-418D-AE19-62706E023703}">
                      <ahyp:hlinkClr xmlns:ahyp="http://schemas.microsoft.com/office/drawing/2018/hyperlinkcolor" val="tx"/>
                    </a:ext>
                  </a:extLst>
                </a:hlinkClick>
              </a:rPr>
              <a:t>distributed applications</a:t>
            </a:r>
            <a:r>
              <a:rPr lang="en-US" dirty="0">
                <a:solidFill>
                  <a:srgbClr val="404040"/>
                </a:solidFill>
                <a:latin typeface="roboto"/>
                <a:ea typeface="roboto"/>
                <a:cs typeface="roboto"/>
              </a:rPr>
              <a:t> that work efficiently in different environments. By making the software system agnostic, developers don’t have to worry about compatibility issues. Packaging apps into isolated environments (containers) also makes it easier to develop, deploy, maintain, and use applications.</a:t>
            </a:r>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pic>
        <p:nvPicPr>
          <p:cNvPr id="4" name="Picture 6" descr="A whale with containers on the water&#10;&#10;Description automatically generated">
            <a:extLst>
              <a:ext uri="{FF2B5EF4-FFF2-40B4-BE49-F238E27FC236}">
                <a16:creationId xmlns:a16="http://schemas.microsoft.com/office/drawing/2014/main" id="{37D994CC-73CA-C308-387D-7639F2CF75B0}"/>
              </a:ext>
            </a:extLst>
          </p:cNvPr>
          <p:cNvPicPr>
            <a:picLocks noChangeAspect="1"/>
          </p:cNvPicPr>
          <p:nvPr/>
        </p:nvPicPr>
        <p:blipFill>
          <a:blip r:embed="rId3"/>
          <a:stretch>
            <a:fillRect/>
          </a:stretch>
        </p:blipFill>
        <p:spPr>
          <a:xfrm>
            <a:off x="7661787" y="2319765"/>
            <a:ext cx="4279490" cy="2230760"/>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2488995-BBA8-B908-D055-747FAD31328E}"/>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BE2AE7DF-929D-4856-7868-00436E73E6EF}"/>
              </a:ext>
            </a:extLst>
          </p:cNvPr>
          <p:cNvSpPr>
            <a:spLocks noGrp="1"/>
          </p:cNvSpPr>
          <p:nvPr>
            <p:ph type="sldNum" sz="quarter" idx="12"/>
          </p:nvPr>
        </p:nvSpPr>
        <p:spPr/>
        <p:txBody>
          <a:bodyPr/>
          <a:lstStyle/>
          <a:p>
            <a:fld id="{A49DFD55-3C28-40EF-9E31-A92D2E4017FF}" type="slidenum">
              <a:rPr lang="en-US" smtClean="0"/>
              <a:pPr/>
              <a:t>4</a:t>
            </a:fld>
            <a:endParaRPr lang="en-US" dirty="0"/>
          </a:p>
        </p:txBody>
      </p:sp>
      <p:pic>
        <p:nvPicPr>
          <p:cNvPr id="6" name="Picture 6" descr="A diagram of a docker container&#10;&#10;Description automatically generated">
            <a:extLst>
              <a:ext uri="{FF2B5EF4-FFF2-40B4-BE49-F238E27FC236}">
                <a16:creationId xmlns:a16="http://schemas.microsoft.com/office/drawing/2014/main" id="{09980DA2-AE03-F99F-1C0F-9D45BA1B7612}"/>
              </a:ext>
            </a:extLst>
          </p:cNvPr>
          <p:cNvPicPr>
            <a:picLocks noChangeAspect="1"/>
          </p:cNvPicPr>
          <p:nvPr/>
        </p:nvPicPr>
        <p:blipFill>
          <a:blip r:embed="rId2"/>
          <a:stretch>
            <a:fillRect/>
          </a:stretch>
        </p:blipFill>
        <p:spPr>
          <a:xfrm>
            <a:off x="1885336" y="801943"/>
            <a:ext cx="8409038" cy="5241821"/>
          </a:xfrm>
          <a:prstGeom prst="rect">
            <a:avLst/>
          </a:prstGeom>
        </p:spPr>
      </p:pic>
    </p:spTree>
    <p:extLst>
      <p:ext uri="{BB962C8B-B14F-4D97-AF65-F5344CB8AC3E}">
        <p14:creationId xmlns:p14="http://schemas.microsoft.com/office/powerpoint/2010/main" val="3275857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7899F-0E31-F9EC-F58F-4796306BDCAC}"/>
              </a:ext>
            </a:extLst>
          </p:cNvPr>
          <p:cNvSpPr>
            <a:spLocks noGrp="1"/>
          </p:cNvSpPr>
          <p:nvPr>
            <p:ph type="title"/>
          </p:nvPr>
        </p:nvSpPr>
        <p:spPr>
          <a:xfrm>
            <a:off x="1578973" y="154"/>
            <a:ext cx="8712814" cy="664139"/>
          </a:xfrm>
        </p:spPr>
        <p:txBody>
          <a:bodyPr/>
          <a:lstStyle/>
          <a:p>
            <a:pPr algn="ctr"/>
            <a:r>
              <a:rPr lang="en-US"/>
              <a:t>DockerFIle and Docker-compose</a:t>
            </a:r>
          </a:p>
        </p:txBody>
      </p:sp>
      <p:sp>
        <p:nvSpPr>
          <p:cNvPr id="4" name="Footer Placeholder 3">
            <a:extLst>
              <a:ext uri="{FF2B5EF4-FFF2-40B4-BE49-F238E27FC236}">
                <a16:creationId xmlns:a16="http://schemas.microsoft.com/office/drawing/2014/main" id="{A1726F40-3832-5C64-3E35-03992BD9989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0464A813-6F92-AC3C-CAA8-B271D4BAE6F3}"/>
              </a:ext>
            </a:extLst>
          </p:cNvPr>
          <p:cNvSpPr>
            <a:spLocks noGrp="1"/>
          </p:cNvSpPr>
          <p:nvPr>
            <p:ph type="sldNum" sz="quarter" idx="12"/>
          </p:nvPr>
        </p:nvSpPr>
        <p:spPr/>
        <p:txBody>
          <a:bodyPr/>
          <a:lstStyle/>
          <a:p>
            <a:fld id="{A49DFD55-3C28-40EF-9E31-A92D2E4017FF}" type="slidenum">
              <a:rPr lang="en-US" smtClean="0"/>
              <a:pPr/>
              <a:t>5</a:t>
            </a:fld>
            <a:endParaRPr lang="en-US" dirty="0"/>
          </a:p>
        </p:txBody>
      </p:sp>
      <p:pic>
        <p:nvPicPr>
          <p:cNvPr id="6" name="Picture 6" descr="A screenshot of a computer program&#10;&#10;Description automatically generated">
            <a:extLst>
              <a:ext uri="{FF2B5EF4-FFF2-40B4-BE49-F238E27FC236}">
                <a16:creationId xmlns:a16="http://schemas.microsoft.com/office/drawing/2014/main" id="{991F86D8-A753-A53A-2C7C-62459B09A1AD}"/>
              </a:ext>
            </a:extLst>
          </p:cNvPr>
          <p:cNvPicPr>
            <a:picLocks noChangeAspect="1"/>
          </p:cNvPicPr>
          <p:nvPr/>
        </p:nvPicPr>
        <p:blipFill>
          <a:blip r:embed="rId2"/>
          <a:stretch>
            <a:fillRect/>
          </a:stretch>
        </p:blipFill>
        <p:spPr>
          <a:xfrm>
            <a:off x="6678562" y="698370"/>
            <a:ext cx="4943167" cy="6026614"/>
          </a:xfrm>
          <a:prstGeom prst="rect">
            <a:avLst/>
          </a:prstGeom>
        </p:spPr>
      </p:pic>
      <p:pic>
        <p:nvPicPr>
          <p:cNvPr id="7" name="Picture 7" descr="A screenshot of a computer program&#10;&#10;Description automatically generated">
            <a:extLst>
              <a:ext uri="{FF2B5EF4-FFF2-40B4-BE49-F238E27FC236}">
                <a16:creationId xmlns:a16="http://schemas.microsoft.com/office/drawing/2014/main" id="{28AA5022-F33C-F38A-DA33-55C2BA87A016}"/>
              </a:ext>
            </a:extLst>
          </p:cNvPr>
          <p:cNvPicPr>
            <a:picLocks noChangeAspect="1"/>
          </p:cNvPicPr>
          <p:nvPr/>
        </p:nvPicPr>
        <p:blipFill>
          <a:blip r:embed="rId3"/>
          <a:stretch>
            <a:fillRect/>
          </a:stretch>
        </p:blipFill>
        <p:spPr>
          <a:xfrm>
            <a:off x="410497" y="1292561"/>
            <a:ext cx="5938683" cy="4936552"/>
          </a:xfrm>
          <a:prstGeom prst="rect">
            <a:avLst/>
          </a:prstGeom>
        </p:spPr>
      </p:pic>
    </p:spTree>
    <p:extLst>
      <p:ext uri="{BB962C8B-B14F-4D97-AF65-F5344CB8AC3E}">
        <p14:creationId xmlns:p14="http://schemas.microsoft.com/office/powerpoint/2010/main" val="1378084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7568996" y="2566710"/>
            <a:ext cx="4179570" cy="769177"/>
          </a:xfrm>
        </p:spPr>
        <p:txBody>
          <a:bodyPr/>
          <a:lstStyle/>
          <a:p>
            <a:pPr algn="ctr"/>
            <a:r>
              <a:rPr lang="en-US" dirty="0"/>
              <a:t>Why Django</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229350" y="3433521"/>
            <a:ext cx="5654408" cy="2171801"/>
          </a:xfrm>
        </p:spPr>
        <p:txBody>
          <a:bodyPr vert="horz" lIns="91440" tIns="45720" rIns="91440" bIns="45720" rtlCol="0" anchor="t">
            <a:normAutofit/>
          </a:bodyPr>
          <a:lstStyle/>
          <a:p>
            <a:r>
              <a:rPr lang="en-US" sz="1800" dirty="0">
                <a:ea typeface="+mn-lt"/>
                <a:cs typeface="+mn-lt"/>
              </a:rPr>
              <a:t>Django is an open-source framework for backend web applications based on Python — one of the top web development languages. Its main goals are simplicity, flexibility, reliability, and scalability. And when introduced to what is Django, Python and its features open up in a new way.</a:t>
            </a:r>
            <a:endParaRPr lang="en-US" sz="2000"/>
          </a:p>
        </p:txBody>
      </p:sp>
      <p:pic>
        <p:nvPicPr>
          <p:cNvPr id="4" name="Picture 4" descr="A computer and phone with text&#10;&#10;Description automatically generated">
            <a:extLst>
              <a:ext uri="{FF2B5EF4-FFF2-40B4-BE49-F238E27FC236}">
                <a16:creationId xmlns:a16="http://schemas.microsoft.com/office/drawing/2014/main" id="{DB3DDE26-877B-578B-DD63-BF53D00DD9B0}"/>
              </a:ext>
            </a:extLst>
          </p:cNvPr>
          <p:cNvPicPr>
            <a:picLocks noChangeAspect="1"/>
          </p:cNvPicPr>
          <p:nvPr/>
        </p:nvPicPr>
        <p:blipFill>
          <a:blip r:embed="rId2"/>
          <a:stretch>
            <a:fillRect/>
          </a:stretch>
        </p:blipFill>
        <p:spPr>
          <a:xfrm>
            <a:off x="115529" y="2135811"/>
            <a:ext cx="5852651" cy="2598666"/>
          </a:xfrm>
          <a:prstGeom prst="rect">
            <a:avLst/>
          </a:prstGeom>
        </p:spPr>
      </p:pic>
    </p:spTree>
    <p:extLst>
      <p:ext uri="{BB962C8B-B14F-4D97-AF65-F5344CB8AC3E}">
        <p14:creationId xmlns:p14="http://schemas.microsoft.com/office/powerpoint/2010/main" val="379728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7877788" y="1064650"/>
            <a:ext cx="3979913" cy="877376"/>
          </a:xfrm>
        </p:spPr>
        <p:txBody>
          <a:bodyPr/>
          <a:lstStyle/>
          <a:p>
            <a:pPr algn="ctr"/>
            <a:r>
              <a:rPr lang="en-US"/>
              <a:t>Django Features</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7</a:t>
            </a:fld>
            <a:endParaRPr lang="en-US" dirty="0"/>
          </a:p>
        </p:txBody>
      </p:sp>
      <p:pic>
        <p:nvPicPr>
          <p:cNvPr id="4" name="Picture 6" descr="A screenshot of a computer program&#10;&#10;Description automatically generated">
            <a:extLst>
              <a:ext uri="{FF2B5EF4-FFF2-40B4-BE49-F238E27FC236}">
                <a16:creationId xmlns:a16="http://schemas.microsoft.com/office/drawing/2014/main" id="{42BF30AD-CC90-C710-3D83-FC8364500A2D}"/>
              </a:ext>
            </a:extLst>
          </p:cNvPr>
          <p:cNvPicPr>
            <a:picLocks noChangeAspect="1"/>
          </p:cNvPicPr>
          <p:nvPr/>
        </p:nvPicPr>
        <p:blipFill>
          <a:blip r:embed="rId2"/>
          <a:stretch>
            <a:fillRect/>
          </a:stretch>
        </p:blipFill>
        <p:spPr>
          <a:xfrm>
            <a:off x="226142" y="332757"/>
            <a:ext cx="7143135" cy="6266226"/>
          </a:xfrm>
          <a:prstGeom prst="rect">
            <a:avLst/>
          </a:prstGeom>
        </p:spPr>
      </p:pic>
      <p:sp>
        <p:nvSpPr>
          <p:cNvPr id="9" name="Subtitle 2">
            <a:extLst>
              <a:ext uri="{FF2B5EF4-FFF2-40B4-BE49-F238E27FC236}">
                <a16:creationId xmlns:a16="http://schemas.microsoft.com/office/drawing/2014/main" id="{1447B94B-7335-98C1-9212-8E0B5C8B27B1}"/>
              </a:ext>
            </a:extLst>
          </p:cNvPr>
          <p:cNvSpPr>
            <a:spLocks noGrp="1"/>
          </p:cNvSpPr>
          <p:nvPr>
            <p:ph type="subTitle" idx="1"/>
          </p:nvPr>
        </p:nvSpPr>
        <p:spPr>
          <a:xfrm>
            <a:off x="7765639" y="2327393"/>
            <a:ext cx="4327053" cy="2540510"/>
          </a:xfrm>
        </p:spPr>
        <p:txBody>
          <a:bodyPr vert="horz" lIns="91440" tIns="45720" rIns="91440" bIns="45720" rtlCol="0" anchor="t">
            <a:normAutofit/>
          </a:bodyPr>
          <a:lstStyle/>
          <a:p>
            <a:r>
              <a:rPr lang="en-US" dirty="0">
                <a:solidFill>
                  <a:srgbClr val="282828"/>
                </a:solidFill>
                <a:ea typeface="+mn-lt"/>
                <a:cs typeface="+mn-lt"/>
              </a:rPr>
              <a:t>Django has its own naming system for all functions and components (e.g., HTTP responses are called “views”). It also has an admin panel, which is deemed easier to work with than in Lavarel or Yii, and other technical Django features, including:</a:t>
            </a:r>
          </a:p>
          <a:p>
            <a:pPr marL="285750" indent="-285750">
              <a:buChar char="•"/>
            </a:pPr>
            <a:r>
              <a:rPr lang="en-US" sz="1400" dirty="0">
                <a:solidFill>
                  <a:schemeClr val="tx1">
                    <a:lumMod val="85000"/>
                    <a:lumOff val="15000"/>
                  </a:schemeClr>
                </a:solidFill>
                <a:ea typeface="+mn-lt"/>
                <a:cs typeface="+mn-lt"/>
              </a:rPr>
              <a:t>Simple syntax;</a:t>
            </a:r>
            <a:endParaRPr lang="en-US">
              <a:solidFill>
                <a:schemeClr val="tx1">
                  <a:lumMod val="85000"/>
                  <a:lumOff val="15000"/>
                </a:schemeClr>
              </a:solidFill>
            </a:endParaRPr>
          </a:p>
          <a:p>
            <a:pPr marL="285750" indent="-285750">
              <a:buChar char="•"/>
            </a:pPr>
            <a:r>
              <a:rPr lang="en-US" sz="1400" dirty="0">
                <a:solidFill>
                  <a:schemeClr val="tx1">
                    <a:lumMod val="85000"/>
                    <a:lumOff val="15000"/>
                  </a:schemeClr>
                </a:solidFill>
                <a:ea typeface="+mn-lt"/>
                <a:cs typeface="+mn-lt"/>
              </a:rPr>
              <a:t>Its own web server;</a:t>
            </a:r>
            <a:endParaRPr lang="en-US" dirty="0">
              <a:solidFill>
                <a:schemeClr val="tx1">
                  <a:lumMod val="85000"/>
                  <a:lumOff val="15000"/>
                </a:schemeClr>
              </a:solidFill>
            </a:endParaRPr>
          </a:p>
          <a:p>
            <a:pPr marL="285750" indent="-285750">
              <a:buChar char="•"/>
            </a:pPr>
            <a:r>
              <a:rPr lang="en-US" sz="1400" dirty="0">
                <a:solidFill>
                  <a:srgbClr val="282828"/>
                </a:solidFill>
                <a:ea typeface="+mn-lt"/>
                <a:cs typeface="+mn-lt"/>
              </a:rPr>
              <a:t>MVC (Model-View-Controller) core architecture;</a:t>
            </a:r>
            <a:endParaRPr lang="en-US" dirty="0"/>
          </a:p>
          <a:p>
            <a:endParaRPr lang="en-US" dirty="0">
              <a:solidFill>
                <a:srgbClr val="282828"/>
              </a:solidFill>
            </a:endParaRPr>
          </a:p>
        </p:txBody>
      </p:sp>
    </p:spTree>
    <p:extLst>
      <p:ext uri="{BB962C8B-B14F-4D97-AF65-F5344CB8AC3E}">
        <p14:creationId xmlns:p14="http://schemas.microsoft.com/office/powerpoint/2010/main" val="74437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1889022" y="449726"/>
            <a:ext cx="8421688" cy="772499"/>
          </a:xfrm>
        </p:spPr>
        <p:txBody>
          <a:bodyPr/>
          <a:lstStyle/>
          <a:p>
            <a:endParaRPr lang="en-US" sz="1600" dirty="0">
              <a:solidFill>
                <a:srgbClr val="FFFFFF"/>
              </a:solidFill>
              <a:ea typeface="+mj-lt"/>
              <a:cs typeface="+mj-lt"/>
            </a:endParaRPr>
          </a:p>
          <a:p>
            <a:pPr algn="ctr"/>
            <a:r>
              <a:rPr lang="en-US" dirty="0"/>
              <a:t>Working with </a:t>
            </a:r>
            <a:r>
              <a:rPr lang="en-US" dirty="0" err="1"/>
              <a:t>postgresql</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6424151" y="2617865"/>
            <a:ext cx="5325397" cy="2882770"/>
          </a:xfrm>
        </p:spPr>
        <p:txBody>
          <a:bodyPr vert="horz" lIns="91440" tIns="45720" rIns="91440" bIns="45720" rtlCol="0" anchor="t">
            <a:noAutofit/>
          </a:bodyPr>
          <a:lstStyle/>
          <a:p>
            <a:r>
              <a:rPr lang="en-US" sz="1600" dirty="0">
                <a:ea typeface="+mn-lt"/>
                <a:cs typeface="+mn-lt"/>
              </a:rPr>
              <a:t>The advantages of having an open-source database are:</a:t>
            </a:r>
            <a:endParaRPr lang="en-US" sz="1600"/>
          </a:p>
          <a:p>
            <a:pPr marL="285750" indent="-285750">
              <a:buFont typeface="Arial"/>
              <a:buChar char="•"/>
            </a:pPr>
            <a:r>
              <a:rPr lang="en-US" dirty="0">
                <a:ea typeface="+mn-lt"/>
                <a:cs typeface="+mn-lt"/>
              </a:rPr>
              <a:t>Easier to find and fix issues, as you can access the code instead of waiting for the vendor to investigate it</a:t>
            </a:r>
            <a:endParaRPr lang="en-US"/>
          </a:p>
          <a:p>
            <a:pPr marL="285750" indent="-285750">
              <a:buFont typeface="Arial"/>
              <a:buChar char="•"/>
            </a:pPr>
            <a:r>
              <a:rPr lang="en-US" dirty="0">
                <a:ea typeface="+mn-lt"/>
                <a:cs typeface="+mn-lt"/>
              </a:rPr>
              <a:t>Community-developed, meaning it can be developed and supported without a company.</a:t>
            </a:r>
            <a:endParaRPr lang="en-US"/>
          </a:p>
          <a:p>
            <a:pPr marL="285750" indent="-285750">
              <a:buFont typeface="Arial"/>
              <a:buChar char="•"/>
            </a:pPr>
            <a:r>
              <a:rPr lang="en-US" dirty="0">
                <a:ea typeface="+mn-lt"/>
                <a:cs typeface="+mn-lt"/>
              </a:rPr>
              <a:t>Add your own features, if there’s something you want to add that doesn’t exist.</a:t>
            </a:r>
            <a:endParaRPr lang="en-US" dirty="0"/>
          </a:p>
          <a:p>
            <a:endParaRPr lang="en-US" dirty="0"/>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429272" y="1584776"/>
            <a:ext cx="11317818" cy="2077524"/>
          </a:xfrm>
        </p:spPr>
        <p:txBody>
          <a:bodyPr vert="horz" lIns="91440" tIns="45720" rIns="91440" bIns="45720" rtlCol="0" anchor="t">
            <a:noAutofit/>
          </a:bodyPr>
          <a:lstStyle/>
          <a:p>
            <a:pPr algn="ctr"/>
            <a:r>
              <a:rPr lang="en-US" sz="1600">
                <a:ea typeface="+mj-lt"/>
                <a:cs typeface="+mj-lt"/>
              </a:rPr>
              <a:t>PostgreSQL is a free and open-source database management system. It’s commonly referred to as an alternative to MySQL or MariaDB.</a:t>
            </a:r>
            <a:endParaRPr lang="en-US" sz="160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pic>
        <p:nvPicPr>
          <p:cNvPr id="13" name="Picture 13" descr="A blue and black logo&#10;&#10;Description automatically generated">
            <a:extLst>
              <a:ext uri="{FF2B5EF4-FFF2-40B4-BE49-F238E27FC236}">
                <a16:creationId xmlns:a16="http://schemas.microsoft.com/office/drawing/2014/main" id="{45B4922C-41D3-7DB2-99EF-2F713E6B2233}"/>
              </a:ext>
            </a:extLst>
          </p:cNvPr>
          <p:cNvPicPr>
            <a:picLocks noChangeAspect="1"/>
          </p:cNvPicPr>
          <p:nvPr/>
        </p:nvPicPr>
        <p:blipFill>
          <a:blip r:embed="rId2"/>
          <a:stretch>
            <a:fillRect/>
          </a:stretch>
        </p:blipFill>
        <p:spPr>
          <a:xfrm>
            <a:off x="570271" y="2891386"/>
            <a:ext cx="5508522" cy="2058453"/>
          </a:xfrm>
          <a:prstGeom prst="rect">
            <a:avLst/>
          </a:prstGeom>
        </p:spPr>
      </p:pic>
    </p:spTree>
    <p:extLst>
      <p:ext uri="{BB962C8B-B14F-4D97-AF65-F5344CB8AC3E}">
        <p14:creationId xmlns:p14="http://schemas.microsoft.com/office/powerpoint/2010/main" val="1663780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FA3DB40-6C5A-BD72-AC65-D758C2D6A272}"/>
              </a:ext>
            </a:extLst>
          </p:cNvPr>
          <p:cNvSpPr>
            <a:spLocks noGrp="1"/>
          </p:cNvSpPr>
          <p:nvPr>
            <p:ph type="sldNum" sz="quarter" idx="12"/>
          </p:nvPr>
        </p:nvSpPr>
        <p:spPr/>
        <p:txBody>
          <a:bodyPr/>
          <a:lstStyle/>
          <a:p>
            <a:fld id="{A49DFD55-3C28-40EF-9E31-A92D2E4017FF}" type="slidenum">
              <a:rPr lang="en-US" smtClean="0"/>
              <a:pPr/>
              <a:t>9</a:t>
            </a:fld>
            <a:endParaRPr lang="en-US" dirty="0"/>
          </a:p>
        </p:txBody>
      </p:sp>
      <p:pic>
        <p:nvPicPr>
          <p:cNvPr id="8" name="Picture 8" descr="A screenshot of a computer&#10;&#10;Description automatically generated">
            <a:extLst>
              <a:ext uri="{FF2B5EF4-FFF2-40B4-BE49-F238E27FC236}">
                <a16:creationId xmlns:a16="http://schemas.microsoft.com/office/drawing/2014/main" id="{9EEB904E-34D8-141D-03FB-5360953C8BE7}"/>
              </a:ext>
            </a:extLst>
          </p:cNvPr>
          <p:cNvPicPr>
            <a:picLocks noChangeAspect="1"/>
          </p:cNvPicPr>
          <p:nvPr/>
        </p:nvPicPr>
        <p:blipFill>
          <a:blip r:embed="rId2"/>
          <a:stretch>
            <a:fillRect/>
          </a:stretch>
        </p:blipFill>
        <p:spPr>
          <a:xfrm>
            <a:off x="115529" y="265533"/>
            <a:ext cx="9539749" cy="5048740"/>
          </a:xfrm>
          <a:prstGeom prst="rect">
            <a:avLst/>
          </a:prstGeom>
        </p:spPr>
      </p:pic>
      <p:pic>
        <p:nvPicPr>
          <p:cNvPr id="9" name="Picture 9" descr="A screenshot of a computer&#10;&#10;Description automatically generated">
            <a:extLst>
              <a:ext uri="{FF2B5EF4-FFF2-40B4-BE49-F238E27FC236}">
                <a16:creationId xmlns:a16="http://schemas.microsoft.com/office/drawing/2014/main" id="{252F315C-0CAB-1EEE-E7EC-AE895B94EE49}"/>
              </a:ext>
            </a:extLst>
          </p:cNvPr>
          <p:cNvPicPr>
            <a:picLocks noChangeAspect="1"/>
          </p:cNvPicPr>
          <p:nvPr/>
        </p:nvPicPr>
        <p:blipFill>
          <a:blip r:embed="rId3"/>
          <a:stretch>
            <a:fillRect/>
          </a:stretch>
        </p:blipFill>
        <p:spPr>
          <a:xfrm>
            <a:off x="7747820" y="1195663"/>
            <a:ext cx="5225845" cy="5523641"/>
          </a:xfrm>
          <a:prstGeom prst="rect">
            <a:avLst/>
          </a:prstGeom>
        </p:spPr>
      </p:pic>
    </p:spTree>
    <p:extLst>
      <p:ext uri="{BB962C8B-B14F-4D97-AF65-F5344CB8AC3E}">
        <p14:creationId xmlns:p14="http://schemas.microsoft.com/office/powerpoint/2010/main" val="1317225289"/>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441</Words>
  <Application>Microsoft Office PowerPoint</Application>
  <PresentationFormat>Widescreen</PresentationFormat>
  <Paragraphs>134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Dockerizing of a Django web application</vt:lpstr>
      <vt:lpstr>AGENDA</vt:lpstr>
      <vt:lpstr>Introduction to Docker Introduction to Docker Introduction to docker</vt:lpstr>
      <vt:lpstr>PowerPoint Presentation</vt:lpstr>
      <vt:lpstr>DockerFIle and Docker-compose</vt:lpstr>
      <vt:lpstr>Why Django</vt:lpstr>
      <vt:lpstr>Django Features</vt:lpstr>
      <vt:lpstr> Working with postgresql</vt:lpstr>
      <vt:lpstr>PowerPoint Presentation</vt:lpstr>
      <vt:lpstr>Django Administration</vt:lpstr>
      <vt:lpstr>Gamers stop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278</cp:revision>
  <dcterms:created xsi:type="dcterms:W3CDTF">2023-07-12T13:25:42Z</dcterms:created>
  <dcterms:modified xsi:type="dcterms:W3CDTF">2023-07-12T16:28:34Z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