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/>
    <p:restoredTop sz="94694"/>
  </p:normalViewPr>
  <p:slideViewPr>
    <p:cSldViewPr>
      <p:cViewPr varScale="1">
        <p:scale>
          <a:sx n="85" d="100"/>
          <a:sy n="85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L14: C++ Exception Handling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270-E194-B2E1-03F0-9248D6E3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Exceptions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5740-6F06-722F-D757-2A095CE6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errors found in programs</a:t>
            </a:r>
          </a:p>
          <a:p>
            <a:pPr lvl="1"/>
            <a:r>
              <a:rPr lang="en-US" dirty="0"/>
              <a:t>Compilation errors – identified by the compiler, fixed by the developer</a:t>
            </a:r>
          </a:p>
          <a:p>
            <a:pPr lvl="1"/>
            <a:r>
              <a:rPr lang="en-US" dirty="0"/>
              <a:t>Logical errors – when a program behavior is not as intended</a:t>
            </a:r>
          </a:p>
          <a:p>
            <a:pPr lvl="2"/>
            <a:r>
              <a:rPr lang="en-US" dirty="0"/>
              <a:t>identified using unit testing and integration testing</a:t>
            </a:r>
          </a:p>
          <a:p>
            <a:pPr lvl="1"/>
            <a:r>
              <a:rPr lang="en-US" dirty="0"/>
              <a:t>Run-time errors – when something unexpected occurs at run-time, e.g.</a:t>
            </a:r>
          </a:p>
          <a:p>
            <a:pPr lvl="2"/>
            <a:r>
              <a:rPr lang="en-US" dirty="0"/>
              <a:t>memory allocation results in a failure</a:t>
            </a:r>
          </a:p>
          <a:p>
            <a:pPr lvl="2"/>
            <a:r>
              <a:rPr lang="en-US" dirty="0"/>
              <a:t>a pointer is found to point to non-existent object or contains a wrong address</a:t>
            </a:r>
          </a:p>
          <a:p>
            <a:pPr lvl="2"/>
            <a:r>
              <a:rPr lang="en-US" dirty="0"/>
              <a:t>a function in a call chain finds unexpected parameters or return value</a:t>
            </a:r>
          </a:p>
          <a:p>
            <a:r>
              <a:rPr lang="en-US" dirty="0"/>
              <a:t>Possible choices on handling run-time errors</a:t>
            </a:r>
          </a:p>
          <a:p>
            <a:pPr lvl="1"/>
            <a:r>
              <a:rPr lang="en-US" dirty="0"/>
              <a:t>Crash the program</a:t>
            </a:r>
          </a:p>
          <a:p>
            <a:pPr lvl="1"/>
            <a:r>
              <a:rPr lang="en-US" dirty="0"/>
              <a:t>Inform the user and exit gracefully or allow the user to recover from error</a:t>
            </a:r>
          </a:p>
          <a:p>
            <a:pPr lvl="1"/>
            <a:r>
              <a:rPr lang="en-US" dirty="0"/>
              <a:t>Take corrective action and continue running (aka handling exceptions)</a:t>
            </a:r>
          </a:p>
        </p:txBody>
      </p:sp>
    </p:spTree>
    <p:extLst>
      <p:ext uri="{BB962C8B-B14F-4D97-AF65-F5344CB8AC3E}">
        <p14:creationId xmlns:p14="http://schemas.microsoft.com/office/powerpoint/2010/main" val="38213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64F3-C4DF-F031-8EDD-8D87E869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Throwing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BFCE-E86B-C9E2-96ED-73ECAAD1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92488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Exceptions are generated by a </a:t>
            </a:r>
            <a:r>
              <a:rPr lang="en-US" sz="2900" dirty="0">
                <a:latin typeface="Lucida Sans" panose="020B0602030504020204" pitchFamily="34" charset="77"/>
              </a:rPr>
              <a:t>throw</a:t>
            </a:r>
            <a:r>
              <a:rPr lang="en-US" sz="2900" dirty="0"/>
              <a:t> statement</a:t>
            </a:r>
          </a:p>
          <a:p>
            <a:pPr lvl="1"/>
            <a:r>
              <a:rPr lang="en-US" sz="2600" dirty="0"/>
              <a:t>contains the keyword </a:t>
            </a:r>
            <a:r>
              <a:rPr lang="en-US" sz="2600" i="0" dirty="0">
                <a:latin typeface="Lucida Sans" panose="020B0602030504020204" pitchFamily="34" charset="77"/>
              </a:rPr>
              <a:t>throw</a:t>
            </a:r>
            <a:r>
              <a:rPr lang="en-US" sz="2600" dirty="0"/>
              <a:t> followed by an expression that produces a value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latin typeface="Lucida Sans" panose="020B0602030504020204" pitchFamily="34" charset="77"/>
            </a:endParaRP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class Object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std:: string </a:t>
            </a:r>
            <a:r>
              <a:rPr lang="en-US" i="0" dirty="0" err="1">
                <a:latin typeface="Lucida Sans" panose="020B0602030504020204" pitchFamily="34" charset="77"/>
              </a:rPr>
              <a:t>d_name</a:t>
            </a:r>
            <a:r>
              <a:rPr lang="en-US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public: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Object (std::string str) : </a:t>
            </a:r>
            <a:r>
              <a:rPr lang="en-US" i="0" dirty="0" err="1">
                <a:latin typeface="Lucida Sans" panose="020B0602030504020204" pitchFamily="34" charset="77"/>
              </a:rPr>
              <a:t>d_name</a:t>
            </a:r>
            <a:r>
              <a:rPr lang="en-US" i="0" dirty="0">
                <a:latin typeface="Lucida Sans" panose="020B0602030504020204" pitchFamily="34" charset="77"/>
              </a:rPr>
              <a:t> (str) {}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~Object() {}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void </a:t>
            </a:r>
            <a:r>
              <a:rPr lang="en-US" i="0" dirty="0" err="1">
                <a:latin typeface="Lucida Sans" panose="020B0602030504020204" pitchFamily="34" charset="77"/>
              </a:rPr>
              <a:t>func</a:t>
            </a:r>
            <a:r>
              <a:rPr lang="en-US" i="0" dirty="0">
                <a:latin typeface="Lucida Sans" panose="020B0602030504020204" pitchFamily="34" charset="77"/>
              </a:rPr>
              <a:t>()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    Object </a:t>
            </a:r>
            <a:r>
              <a:rPr lang="en-US" i="0" dirty="0" err="1">
                <a:latin typeface="Lucida Sans" panose="020B0602030504020204" pitchFamily="34" charset="77"/>
              </a:rPr>
              <a:t>stringToThrow</a:t>
            </a:r>
            <a:r>
              <a:rPr lang="en-US" i="0" dirty="0">
                <a:latin typeface="Lucida Sans" panose="020B0602030504020204" pitchFamily="34" charset="77"/>
              </a:rPr>
              <a:t> (“local”) 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    std :: </a:t>
            </a:r>
            <a:r>
              <a:rPr lang="en-US" i="0" dirty="0" err="1">
                <a:latin typeface="Lucida Sans" panose="020B0602030504020204" pitchFamily="34" charset="77"/>
              </a:rPr>
              <a:t>cout</a:t>
            </a:r>
            <a:r>
              <a:rPr lang="en-US" i="0" dirty="0">
                <a:latin typeface="Lucida Sans" panose="020B0602030504020204" pitchFamily="34" charset="77"/>
              </a:rPr>
              <a:t> &lt;&lt; “Calling fun of “ &lt;&lt; </a:t>
            </a:r>
            <a:r>
              <a:rPr lang="en-US" i="0" dirty="0" err="1">
                <a:latin typeface="Lucida Sans" panose="020B0602030504020204" pitchFamily="34" charset="77"/>
              </a:rPr>
              <a:t>d_name</a:t>
            </a:r>
            <a:r>
              <a:rPr lang="en-US" i="0" dirty="0">
                <a:latin typeface="Lucida Sans" panose="020B0602030504020204" pitchFamily="34" charset="77"/>
              </a:rPr>
              <a:t> &lt;&lt; std :: </a:t>
            </a:r>
            <a:r>
              <a:rPr lang="en-US" i="0" dirty="0" err="1">
                <a:latin typeface="Lucida Sans" panose="020B0602030504020204" pitchFamily="34" charset="77"/>
              </a:rPr>
              <a:t>endl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    throw </a:t>
            </a:r>
            <a:r>
              <a:rPr lang="en-US" i="0" dirty="0" err="1">
                <a:latin typeface="Lucida Sans" panose="020B0602030504020204" pitchFamily="34" charset="77"/>
              </a:rPr>
              <a:t>stringToThrow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void hello()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    std :: </a:t>
            </a:r>
            <a:r>
              <a:rPr lang="en-US" i="0" dirty="0" err="1">
                <a:latin typeface="Lucida Sans" panose="020B0602030504020204" pitchFamily="34" charset="77"/>
              </a:rPr>
              <a:t>cout</a:t>
            </a:r>
            <a:r>
              <a:rPr lang="en-US" i="0" dirty="0">
                <a:latin typeface="Lucida Sans" panose="020B0602030504020204" pitchFamily="34" charset="77"/>
              </a:rPr>
              <a:t> &lt;&lt; “Hello by “ &lt;&lt; </a:t>
            </a:r>
            <a:r>
              <a:rPr lang="en-US" i="0" dirty="0" err="1">
                <a:latin typeface="Lucida Sans" panose="020B0602030504020204" pitchFamily="34" charset="77"/>
              </a:rPr>
              <a:t>d_name</a:t>
            </a:r>
            <a:r>
              <a:rPr lang="en-US" i="0" dirty="0">
                <a:latin typeface="Lucida Sans" panose="020B0602030504020204" pitchFamily="34" charset="77"/>
              </a:rPr>
              <a:t> &lt;&lt; std :: </a:t>
            </a:r>
            <a:r>
              <a:rPr lang="en-US" i="0" dirty="0" err="1">
                <a:latin typeface="Lucida Sans" panose="020B0602030504020204" pitchFamily="34" charset="77"/>
              </a:rPr>
              <a:t>endl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        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7FD-09BF-2BAE-56CA-54B47FC8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2952-EC43-DBC9-AC1E-E3719AC9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Exceptions are generated within a </a:t>
            </a:r>
            <a:r>
              <a:rPr lang="en-US" sz="2400" dirty="0">
                <a:latin typeface="Lucida Sans" panose="020B0602030504020204" pitchFamily="34" charset="77"/>
              </a:rPr>
              <a:t>try </a:t>
            </a:r>
            <a:r>
              <a:rPr lang="en-US" sz="2400" dirty="0"/>
              <a:t>block delimited by { }</a:t>
            </a:r>
          </a:p>
          <a:p>
            <a:r>
              <a:rPr lang="en-US" sz="2400" dirty="0"/>
              <a:t>One or more </a:t>
            </a:r>
            <a:r>
              <a:rPr lang="en-US" sz="2400" dirty="0">
                <a:latin typeface="Lucida Sans" panose="020B0602030504020204" pitchFamily="34" charset="77"/>
              </a:rPr>
              <a:t>catch</a:t>
            </a:r>
            <a:r>
              <a:rPr lang="en-US" sz="2400" dirty="0"/>
              <a:t> clauses must be defined after a </a:t>
            </a:r>
            <a:r>
              <a:rPr lang="en-US" sz="2400" dirty="0">
                <a:latin typeface="Lucida Sans" panose="020B0602030504020204" pitchFamily="34" charset="77"/>
              </a:rPr>
              <a:t>try</a:t>
            </a:r>
            <a:r>
              <a:rPr lang="en-US" sz="2400" dirty="0"/>
              <a:t>-block</a:t>
            </a:r>
          </a:p>
          <a:p>
            <a:pPr lvl="1">
              <a:lnSpc>
                <a:spcPct val="104000"/>
              </a:lnSpc>
            </a:pPr>
            <a:r>
              <a:rPr lang="en-US" sz="2100" dirty="0"/>
              <a:t>Each </a:t>
            </a:r>
            <a:r>
              <a:rPr lang="en-US" sz="2100" i="0" dirty="0">
                <a:latin typeface="Lucida Sans" panose="020B0602030504020204" pitchFamily="34" charset="77"/>
              </a:rPr>
              <a:t>catch</a:t>
            </a:r>
            <a:r>
              <a:rPr lang="en-US" sz="2100" dirty="0">
                <a:latin typeface="Lucida Sans" panose="020B0602030504020204" pitchFamily="34" charset="77"/>
              </a:rPr>
              <a:t> </a:t>
            </a:r>
            <a:r>
              <a:rPr lang="en-US" sz="2100" dirty="0"/>
              <a:t>clause</a:t>
            </a:r>
            <a:r>
              <a:rPr lang="en-US" sz="2100" dirty="0">
                <a:latin typeface="Lucida Sans" panose="020B0602030504020204" pitchFamily="34" charset="77"/>
              </a:rPr>
              <a:t> </a:t>
            </a:r>
            <a:r>
              <a:rPr lang="en-US" sz="2100" dirty="0"/>
              <a:t>defines a type of exception it can catch followed by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An action within a compound statement { } stating what to do when the defined exception is caught</a:t>
            </a:r>
            <a:endParaRPr lang="en-US" dirty="0"/>
          </a:p>
          <a:p>
            <a:pPr marL="530352" lvl="1" indent="0">
              <a:spcBef>
                <a:spcPts val="10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int main()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Object out (“main object”);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try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    </a:t>
            </a:r>
            <a:r>
              <a:rPr lang="en-US" sz="1800" i="0" dirty="0" err="1">
                <a:latin typeface="Lucida Sans" panose="020B0602030504020204" pitchFamily="34" charset="77"/>
              </a:rPr>
              <a:t>out.func</a:t>
            </a:r>
            <a:r>
              <a:rPr lang="en-US" sz="1800" i="0" dirty="0">
                <a:latin typeface="Lucida Sans" panose="020B0602030504020204" pitchFamily="34" charset="77"/>
              </a:rPr>
              <a:t>();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catch (Object o) {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    std :: </a:t>
            </a:r>
            <a:r>
              <a:rPr lang="en-US" sz="1800" i="0" dirty="0" err="1">
                <a:latin typeface="Lucida Sans" panose="020B0602030504020204" pitchFamily="34" charset="77"/>
              </a:rPr>
              <a:t>cout</a:t>
            </a:r>
            <a:r>
              <a:rPr lang="en-US" sz="1800" i="0" dirty="0">
                <a:latin typeface="Lucida Sans" panose="020B0602030504020204" pitchFamily="34" charset="77"/>
              </a:rPr>
              <a:t> &lt;&lt; "Caught exception" &lt;&lt; std :: </a:t>
            </a:r>
            <a:r>
              <a:rPr lang="en-US" sz="1800" i="0" dirty="0" err="1">
                <a:latin typeface="Lucida Sans" panose="020B0602030504020204" pitchFamily="34" charset="77"/>
              </a:rPr>
              <a:t>endl</a:t>
            </a:r>
            <a:r>
              <a:rPr lang="en-US" sz="1800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    </a:t>
            </a:r>
            <a:r>
              <a:rPr lang="en-US" sz="1800" i="0" dirty="0" err="1">
                <a:latin typeface="Lucida Sans" panose="020B0602030504020204" pitchFamily="34" charset="77"/>
              </a:rPr>
              <a:t>o.hello</a:t>
            </a:r>
            <a:r>
              <a:rPr lang="en-US" sz="1800" i="0" dirty="0">
                <a:latin typeface="Lucida Sans" panose="020B0602030504020204" pitchFamily="34" charset="77"/>
              </a:rPr>
              <a:t>();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83248-BF6B-4121-74CE-59648E7126AA}"/>
              </a:ext>
            </a:extLst>
          </p:cNvPr>
          <p:cNvSpPr txBox="1"/>
          <p:nvPr/>
        </p:nvSpPr>
        <p:spPr>
          <a:xfrm>
            <a:off x="7248128" y="357301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Calling fun of main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Caught exception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Hello by local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2A3B-88BD-0587-E50E-B206A3D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Exception Classes in STL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4B046A-A82F-4A03-6190-228C1E29495F}"/>
              </a:ext>
            </a:extLst>
          </p:cNvPr>
          <p:cNvGrpSpPr/>
          <p:nvPr/>
        </p:nvGrpSpPr>
        <p:grpSpPr>
          <a:xfrm>
            <a:off x="5303912" y="2060848"/>
            <a:ext cx="1656184" cy="432048"/>
            <a:chOff x="5303912" y="1628800"/>
            <a:chExt cx="1656184" cy="4320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36E9C-82C5-465C-5D98-8B6B14211687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9FE7F7-96B7-2A47-C68D-75BC4E231017}"/>
                </a:ext>
              </a:extLst>
            </p:cNvPr>
            <p:cNvSpPr txBox="1"/>
            <p:nvPr/>
          </p:nvSpPr>
          <p:spPr>
            <a:xfrm>
              <a:off x="5591944" y="1628800"/>
              <a:ext cx="1114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exception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09DC79-E324-BA7F-9130-B647043626D8}"/>
              </a:ext>
            </a:extLst>
          </p:cNvPr>
          <p:cNvGrpSpPr/>
          <p:nvPr/>
        </p:nvGrpSpPr>
        <p:grpSpPr>
          <a:xfrm>
            <a:off x="2711624" y="3212976"/>
            <a:ext cx="1656184" cy="432048"/>
            <a:chOff x="5303912" y="1628800"/>
            <a:chExt cx="1656184" cy="4320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618EEB-B04A-922F-AA4F-851B91B6400F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D0F558-5142-A6EC-1367-3E65A443CFE8}"/>
                </a:ext>
              </a:extLst>
            </p:cNvPr>
            <p:cNvSpPr txBox="1"/>
            <p:nvPr/>
          </p:nvSpPr>
          <p:spPr>
            <a:xfrm>
              <a:off x="5303912" y="1628800"/>
              <a:ext cx="1519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runtime_error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472C71-2E29-887F-B8A9-8185CF090F8E}"/>
              </a:ext>
            </a:extLst>
          </p:cNvPr>
          <p:cNvGrpSpPr/>
          <p:nvPr/>
        </p:nvGrpSpPr>
        <p:grpSpPr>
          <a:xfrm>
            <a:off x="5303912" y="4221088"/>
            <a:ext cx="1656184" cy="432048"/>
            <a:chOff x="5303912" y="1628800"/>
            <a:chExt cx="1656184" cy="432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55604D-49D4-E687-9383-1E3716A15978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325AB-776F-D84D-FC06-57FA7FE71E15}"/>
                </a:ext>
              </a:extLst>
            </p:cNvPr>
            <p:cNvSpPr txBox="1"/>
            <p:nvPr/>
          </p:nvSpPr>
          <p:spPr>
            <a:xfrm>
              <a:off x="5447928" y="1628800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bad_type_id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0569B3-38BD-8CFD-13D3-6269299B52A3}"/>
              </a:ext>
            </a:extLst>
          </p:cNvPr>
          <p:cNvGrpSpPr/>
          <p:nvPr/>
        </p:nvGrpSpPr>
        <p:grpSpPr>
          <a:xfrm>
            <a:off x="7824192" y="4077072"/>
            <a:ext cx="1866921" cy="432048"/>
            <a:chOff x="5231904" y="1628800"/>
            <a:chExt cx="1866921" cy="4320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89751F-598B-3ABA-C789-6CAFCA084E04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9C20D6-6E2A-E928-4BEC-5C5559A75211}"/>
                </a:ext>
              </a:extLst>
            </p:cNvPr>
            <p:cNvSpPr txBox="1"/>
            <p:nvPr/>
          </p:nvSpPr>
          <p:spPr>
            <a:xfrm>
              <a:off x="5231904" y="1628800"/>
              <a:ext cx="1866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invalid_argument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89B28-A385-8FF2-4C4C-1E99DD3E077A}"/>
              </a:ext>
            </a:extLst>
          </p:cNvPr>
          <p:cNvGrpSpPr/>
          <p:nvPr/>
        </p:nvGrpSpPr>
        <p:grpSpPr>
          <a:xfrm>
            <a:off x="2711624" y="4077072"/>
            <a:ext cx="1656184" cy="432048"/>
            <a:chOff x="5303912" y="1628800"/>
            <a:chExt cx="1656184" cy="4320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E7DF54-0091-9FFE-026D-4E788ABD21E2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5010E8-7B52-14C0-B49E-019F2AE44A1B}"/>
                </a:ext>
              </a:extLst>
            </p:cNvPr>
            <p:cNvSpPr txBox="1"/>
            <p:nvPr/>
          </p:nvSpPr>
          <p:spPr>
            <a:xfrm>
              <a:off x="5303912" y="1628800"/>
              <a:ext cx="1575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overflow_error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F13896-B415-07D9-14F6-779D46EFBF9F}"/>
              </a:ext>
            </a:extLst>
          </p:cNvPr>
          <p:cNvGrpSpPr/>
          <p:nvPr/>
        </p:nvGrpSpPr>
        <p:grpSpPr>
          <a:xfrm>
            <a:off x="2711624" y="4581128"/>
            <a:ext cx="1733423" cy="432048"/>
            <a:chOff x="5303912" y="1628800"/>
            <a:chExt cx="1733423" cy="4320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D19327-D87B-85F3-A11A-D19E23D06C8A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F507C6-7997-E2F8-02D4-CB20F1021330}"/>
                </a:ext>
              </a:extLst>
            </p:cNvPr>
            <p:cNvSpPr txBox="1"/>
            <p:nvPr/>
          </p:nvSpPr>
          <p:spPr>
            <a:xfrm>
              <a:off x="5303912" y="1628800"/>
              <a:ext cx="173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underflow_error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A34E18-110E-E9B1-F0C8-6B64E53A2FC0}"/>
              </a:ext>
            </a:extLst>
          </p:cNvPr>
          <p:cNvGrpSpPr/>
          <p:nvPr/>
        </p:nvGrpSpPr>
        <p:grpSpPr>
          <a:xfrm>
            <a:off x="5303912" y="3717032"/>
            <a:ext cx="1656184" cy="432048"/>
            <a:chOff x="5303912" y="1628800"/>
            <a:chExt cx="1656184" cy="4320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BDFA9-E1D5-9E26-A54E-1A31B5431709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E5C13F-FA16-5A06-A41A-E4C48D572A53}"/>
                </a:ext>
              </a:extLst>
            </p:cNvPr>
            <p:cNvSpPr txBox="1"/>
            <p:nvPr/>
          </p:nvSpPr>
          <p:spPr>
            <a:xfrm>
              <a:off x="5591944" y="1628800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bad_cast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0F57AA-7615-59BD-7EBC-2FF3B45E8EBF}"/>
              </a:ext>
            </a:extLst>
          </p:cNvPr>
          <p:cNvGrpSpPr/>
          <p:nvPr/>
        </p:nvGrpSpPr>
        <p:grpSpPr>
          <a:xfrm>
            <a:off x="5303912" y="3212976"/>
            <a:ext cx="1656184" cy="432048"/>
            <a:chOff x="5303912" y="1628800"/>
            <a:chExt cx="1656184" cy="4320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5B1C44-9D67-1140-BE1B-4548D38C6C17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7D11BF-3B00-6AA6-F161-AD86C4799561}"/>
                </a:ext>
              </a:extLst>
            </p:cNvPr>
            <p:cNvSpPr txBox="1"/>
            <p:nvPr/>
          </p:nvSpPr>
          <p:spPr>
            <a:xfrm>
              <a:off x="5591944" y="1628800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bad_alloc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8DA87C-47A7-0D85-AD92-9A84F64B6ABB}"/>
              </a:ext>
            </a:extLst>
          </p:cNvPr>
          <p:cNvGrpSpPr/>
          <p:nvPr/>
        </p:nvGrpSpPr>
        <p:grpSpPr>
          <a:xfrm>
            <a:off x="5303912" y="4725144"/>
            <a:ext cx="1672703" cy="432048"/>
            <a:chOff x="5303912" y="1628800"/>
            <a:chExt cx="1672703" cy="4320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B06777-1BAB-0EC8-1C03-7762EFA4E1C2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81B68C-BBF7-0773-DC84-47107753AFA5}"/>
                </a:ext>
              </a:extLst>
            </p:cNvPr>
            <p:cNvSpPr txBox="1"/>
            <p:nvPr/>
          </p:nvSpPr>
          <p:spPr>
            <a:xfrm>
              <a:off x="5375920" y="1628800"/>
              <a:ext cx="1600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bad_exception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AF87BF-EB9F-8CF7-3162-4129DA78309B}"/>
              </a:ext>
            </a:extLst>
          </p:cNvPr>
          <p:cNvGrpSpPr/>
          <p:nvPr/>
        </p:nvGrpSpPr>
        <p:grpSpPr>
          <a:xfrm>
            <a:off x="7896200" y="3212976"/>
            <a:ext cx="1656184" cy="432048"/>
            <a:chOff x="5303912" y="1628800"/>
            <a:chExt cx="1656184" cy="43204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37857F-0C7D-45C3-77D4-C34FBBF01AA0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7A0B9-2D2D-DEFF-362B-5955021401D7}"/>
                </a:ext>
              </a:extLst>
            </p:cNvPr>
            <p:cNvSpPr txBox="1"/>
            <p:nvPr/>
          </p:nvSpPr>
          <p:spPr>
            <a:xfrm>
              <a:off x="5591944" y="1628800"/>
              <a:ext cx="1209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logic_error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080232-2377-F706-89C5-08E734F6DE28}"/>
              </a:ext>
            </a:extLst>
          </p:cNvPr>
          <p:cNvGrpSpPr/>
          <p:nvPr/>
        </p:nvGrpSpPr>
        <p:grpSpPr>
          <a:xfrm>
            <a:off x="7896200" y="4581128"/>
            <a:ext cx="1656184" cy="432048"/>
            <a:chOff x="5303912" y="1628800"/>
            <a:chExt cx="1656184" cy="4320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69A0C9-F951-8289-03F9-015205288017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654E1C-4B5E-CCC5-5857-8DEF9B88E12D}"/>
                </a:ext>
              </a:extLst>
            </p:cNvPr>
            <p:cNvSpPr txBox="1"/>
            <p:nvPr/>
          </p:nvSpPr>
          <p:spPr>
            <a:xfrm>
              <a:off x="5447928" y="1628800"/>
              <a:ext cx="1369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length_error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73ED5B-51A6-2248-F150-11DC9CB9B175}"/>
              </a:ext>
            </a:extLst>
          </p:cNvPr>
          <p:cNvGrpSpPr/>
          <p:nvPr/>
        </p:nvGrpSpPr>
        <p:grpSpPr>
          <a:xfrm>
            <a:off x="7896200" y="5085184"/>
            <a:ext cx="1656184" cy="432048"/>
            <a:chOff x="5303912" y="1628800"/>
            <a:chExt cx="1656184" cy="43204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871D9E-9920-8686-BBDD-04A95057183C}"/>
                </a:ext>
              </a:extLst>
            </p:cNvPr>
            <p:cNvSpPr/>
            <p:nvPr/>
          </p:nvSpPr>
          <p:spPr>
            <a:xfrm>
              <a:off x="5303912" y="1628800"/>
              <a:ext cx="165618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444F75-9C4E-CBD0-52AA-40FC4EA0820B}"/>
                </a:ext>
              </a:extLst>
            </p:cNvPr>
            <p:cNvSpPr txBox="1"/>
            <p:nvPr/>
          </p:nvSpPr>
          <p:spPr>
            <a:xfrm>
              <a:off x="5375920" y="1628800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out_of_range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D15A3-0F13-D464-CE44-AADDE52F8668}"/>
              </a:ext>
            </a:extLst>
          </p:cNvPr>
          <p:cNvCxnSpPr>
            <a:stCxn id="9" idx="0"/>
          </p:cNvCxnSpPr>
          <p:nvPr/>
        </p:nvCxnSpPr>
        <p:spPr>
          <a:xfrm flipV="1">
            <a:off x="3471127" y="2492896"/>
            <a:ext cx="1832785" cy="72008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15217-D77B-3F50-C4D6-F41A596812FB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6960096" y="2492896"/>
            <a:ext cx="182895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BC9A8A-E83A-5142-1B47-58F3501D5611}"/>
              </a:ext>
            </a:extLst>
          </p:cNvPr>
          <p:cNvCxnSpPr>
            <a:stCxn id="27" idx="0"/>
            <a:endCxn id="5" idx="2"/>
          </p:cNvCxnSpPr>
          <p:nvPr/>
        </p:nvCxnSpPr>
        <p:spPr>
          <a:xfrm flipH="1" flipV="1">
            <a:off x="6149437" y="2430180"/>
            <a:ext cx="5322" cy="7827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50704-14D0-8CAF-49C3-648FA58CAB82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8724292" y="3645024"/>
            <a:ext cx="33361" cy="43204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0B83E8-8CB6-11C0-9F8E-3BB125A4C1A6}"/>
              </a:ext>
            </a:extLst>
          </p:cNvPr>
          <p:cNvCxnSpPr>
            <a:stCxn id="18" idx="0"/>
          </p:cNvCxnSpPr>
          <p:nvPr/>
        </p:nvCxnSpPr>
        <p:spPr>
          <a:xfrm flipV="1">
            <a:off x="3499276" y="3645024"/>
            <a:ext cx="4436" cy="43204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016C-B290-149A-E77F-E5AD3532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68D9-4E7E-076C-6BDF-8D4AA419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</a:t>
            </a:r>
            <a:r>
              <a:rPr lang="en-US" dirty="0" err="1">
                <a:latin typeface="Lucida Sans" panose="020B0602030504020204" pitchFamily="34" charset="77"/>
              </a:rPr>
              <a:t>fstream</a:t>
            </a:r>
            <a:r>
              <a:rPr lang="en-US" dirty="0">
                <a:latin typeface="Lucida Sans" panose="020B0602030504020204" pitchFamily="34" charset="77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#include &lt;exception&gt;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try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ifstream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infile</a:t>
            </a:r>
            <a:r>
              <a:rPr lang="en-US" dirty="0">
                <a:latin typeface="Lucida Sans" panose="020B0602030504020204" pitchFamily="34" charset="77"/>
              </a:rPr>
              <a:t>(“</a:t>
            </a:r>
            <a:r>
              <a:rPr lang="en-US" dirty="0" err="1">
                <a:latin typeface="Lucida Sans" panose="020B0602030504020204" pitchFamily="34" charset="77"/>
              </a:rPr>
              <a:t>Sample.cpp</a:t>
            </a:r>
            <a:r>
              <a:rPr lang="en-US" dirty="0">
                <a:latin typeface="Lucida Sans" panose="020B0602030504020204" pitchFamily="34" charset="77"/>
              </a:rPr>
              <a:t>”);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if (!</a:t>
            </a:r>
            <a:r>
              <a:rPr lang="en-US" dirty="0" err="1">
                <a:latin typeface="Lucida Sans" panose="020B0602030504020204" pitchFamily="34" charset="77"/>
              </a:rPr>
              <a:t>infile</a:t>
            </a:r>
            <a:r>
              <a:rPr lang="en-US" dirty="0">
                <a:latin typeface="Lucida Sans" panose="020B0602030504020204" pitchFamily="34" charset="77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throw </a:t>
            </a:r>
            <a:r>
              <a:rPr lang="en-US" dirty="0" err="1">
                <a:latin typeface="Lucida Sans" panose="020B0602030504020204" pitchFamily="34" charset="77"/>
              </a:rPr>
              <a:t>runtime_error</a:t>
            </a:r>
            <a:r>
              <a:rPr lang="en-US" dirty="0">
                <a:latin typeface="Lucida Sans" panose="020B0602030504020204" pitchFamily="34" charset="77"/>
              </a:rPr>
              <a:t> (“failed 	    to open </a:t>
            </a:r>
            <a:r>
              <a:rPr lang="en-US" dirty="0" err="1">
                <a:latin typeface="Lucida Sans" panose="020B0602030504020204" pitchFamily="34" charset="77"/>
              </a:rPr>
              <a:t>Sample.cpp</a:t>
            </a:r>
            <a:r>
              <a:rPr lang="en-US" dirty="0">
                <a:latin typeface="Lucida Sans" panose="020B0602030504020204" pitchFamily="34" charset="77"/>
              </a:rPr>
              <a:t>”);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DB205-3919-33C3-4A7C-19416CF3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latin typeface="Lucida Sans" panose="020B0602030504020204" pitchFamily="34" charset="77"/>
              </a:rPr>
              <a:t>string str1 (“Virat”);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string str2 (“Kohli”);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str1.append (str2, 7, 3);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str1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} // end of try block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catch (</a:t>
            </a:r>
            <a:r>
              <a:rPr lang="en-US" dirty="0" err="1">
                <a:latin typeface="Lucida Sans" panose="020B0602030504020204" pitchFamily="34" charset="77"/>
              </a:rPr>
              <a:t>logic_error</a:t>
            </a:r>
            <a:r>
              <a:rPr lang="en-US" dirty="0">
                <a:latin typeface="Lucida Sans" panose="020B0602030504020204" pitchFamily="34" charset="77"/>
              </a:rPr>
              <a:t> &amp;le)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le.what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catch (</a:t>
            </a:r>
            <a:r>
              <a:rPr lang="en-US" dirty="0" err="1">
                <a:latin typeface="Lucida Sans" panose="020B0602030504020204" pitchFamily="34" charset="77"/>
              </a:rPr>
              <a:t>runtime_error</a:t>
            </a:r>
            <a:r>
              <a:rPr lang="en-US" dirty="0">
                <a:latin typeface="Lucida Sans" panose="020B0602030504020204" pitchFamily="34" charset="77"/>
              </a:rPr>
              <a:t> &amp;</a:t>
            </a:r>
            <a:r>
              <a:rPr lang="en-US" dirty="0" err="1">
                <a:latin typeface="Lucida Sans" panose="020B0602030504020204" pitchFamily="34" charset="77"/>
              </a:rPr>
              <a:t>rte</a:t>
            </a:r>
            <a:r>
              <a:rPr lang="en-US" dirty="0">
                <a:latin typeface="Lucida Sans" panose="020B0602030504020204" pitchFamily="34" charset="77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rte.what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0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4F39-2E80-9BCA-0935-667226F8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86F6-4156-9F66-0E64-44C6EB27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Summary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7E21-AAE7-C522-D2AC-54C8889F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2816"/>
            <a:ext cx="9601200" cy="409458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Lucida Sans" panose="020B0602030504020204" pitchFamily="34" charset="77"/>
              </a:rPr>
              <a:t>try</a:t>
            </a:r>
            <a:r>
              <a:rPr lang="en-US" dirty="0"/>
              <a:t> block encloses any program that is likely to encounter errors</a:t>
            </a:r>
          </a:p>
          <a:p>
            <a:r>
              <a:rPr lang="en-US" dirty="0"/>
              <a:t>These errors are notified by </a:t>
            </a:r>
            <a:r>
              <a:rPr lang="en-US" dirty="0">
                <a:latin typeface="Lucida Sans" panose="020B0602030504020204" pitchFamily="34" charset="77"/>
              </a:rPr>
              <a:t>throw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exceptions, one for each kind of error</a:t>
            </a:r>
          </a:p>
          <a:p>
            <a:r>
              <a:rPr lang="en-US" dirty="0">
                <a:latin typeface="Lucida Sans" panose="020B0602030504020204" pitchFamily="34" charset="77"/>
              </a:rPr>
              <a:t>catch</a:t>
            </a:r>
            <a:r>
              <a:rPr lang="en-US" dirty="0"/>
              <a:t> clauses catch the exceptions thrown by the </a:t>
            </a:r>
            <a:r>
              <a:rPr lang="en-US" dirty="0">
                <a:latin typeface="Lucida Sans" panose="020B0602030504020204" pitchFamily="34" charset="77"/>
              </a:rPr>
              <a:t>try</a:t>
            </a:r>
            <a:r>
              <a:rPr lang="en-US" dirty="0"/>
              <a:t> block so the user can take specific actions on encountering each exception</a:t>
            </a:r>
          </a:p>
          <a:p>
            <a:r>
              <a:rPr lang="en-US" dirty="0"/>
              <a:t>Pre-defined exceptions in STL may be used with  #include &lt;exception&gt;</a:t>
            </a:r>
          </a:p>
          <a:p>
            <a:r>
              <a:rPr lang="en-US" dirty="0"/>
              <a:t>Cleanup of resources (e.g. open files) may be required if an exception is thrown</a:t>
            </a:r>
          </a:p>
          <a:p>
            <a:r>
              <a:rPr lang="en-US" dirty="0"/>
              <a:t>Unhandled exceptions cause a program to terminate</a:t>
            </a:r>
          </a:p>
        </p:txBody>
      </p:sp>
    </p:spTree>
    <p:extLst>
      <p:ext uri="{BB962C8B-B14F-4D97-AF65-F5344CB8AC3E}">
        <p14:creationId xmlns:p14="http://schemas.microsoft.com/office/powerpoint/2010/main" val="1464141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45337</TotalTime>
  <Words>646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Lucida Sans</vt:lpstr>
      <vt:lpstr>Menlo</vt:lpstr>
      <vt:lpstr>Crop</vt:lpstr>
      <vt:lpstr>EGC-211 L14: C++ Exception Handling</vt:lpstr>
      <vt:lpstr>Exceptions in C++</vt:lpstr>
      <vt:lpstr>Throwing an Exception</vt:lpstr>
      <vt:lpstr>Catching an Exception</vt:lpstr>
      <vt:lpstr>Exception Classes in STL</vt:lpstr>
      <vt:lpstr>Catching Multiple Exceptions</vt:lpstr>
      <vt:lpstr>Summary of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10</cp:revision>
  <dcterms:created xsi:type="dcterms:W3CDTF">2024-08-02T08:39:14Z</dcterms:created>
  <dcterms:modified xsi:type="dcterms:W3CDTF">2024-09-18T05:23:50Z</dcterms:modified>
</cp:coreProperties>
</file>