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5" r:id="rId4"/>
    <p:sldId id="274" r:id="rId5"/>
    <p:sldId id="276" r:id="rId6"/>
    <p:sldId id="270" r:id="rId7"/>
    <p:sldId id="272" r:id="rId8"/>
    <p:sldId id="271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3" r:id="rId17"/>
    <p:sldId id="286" r:id="rId18"/>
    <p:sldId id="284" r:id="rId19"/>
    <p:sldId id="288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/>
    <p:restoredTop sz="94662"/>
  </p:normalViewPr>
  <p:slideViewPr>
    <p:cSldViewPr>
      <p:cViewPr>
        <p:scale>
          <a:sx n="133" d="100"/>
          <a:sy n="133" d="100"/>
        </p:scale>
        <p:origin x="3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AF849-22A3-2F4C-A252-3231E1A85712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E2BC-DC0F-2F4C-84FA-73CE5159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CE2BC-DC0F-2F4C-84FA-73CE5159BC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8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tertutorials.com/blog/wp-content/uploads/2016/09/access-specifiers-in-cpp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gotobogo.com/cplusplus/multipleinheritance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libretexts.org/Courses/Delta_College/C_-_Data_Structures/04%3A_Inheritence/4.04%3A_Modes_of_Inherita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B793-6C16-8438-7240-A0053487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856570"/>
          </a:xfrm>
        </p:spPr>
        <p:txBody>
          <a:bodyPr/>
          <a:lstStyle/>
          <a:p>
            <a:r>
              <a:rPr lang="en-US" sz="4400" dirty="0"/>
              <a:t>EGC-211</a:t>
            </a:r>
            <a:br>
              <a:rPr lang="en-US" dirty="0"/>
            </a:br>
            <a:r>
              <a:rPr lang="en-US" sz="4400" dirty="0"/>
              <a:t>L8: C++ inheritance part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9F6-4AF6-EE70-F7A3-E2ED78DA5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3956279"/>
            <a:ext cx="7416824" cy="1200913"/>
          </a:xfrm>
        </p:spPr>
        <p:txBody>
          <a:bodyPr>
            <a:normAutofit fontScale="92500"/>
          </a:bodyPr>
          <a:lstStyle/>
          <a:p>
            <a:r>
              <a:rPr lang="en-US" dirty="0"/>
              <a:t>T1-24-25</a:t>
            </a:r>
          </a:p>
          <a:p>
            <a:r>
              <a:rPr lang="en-US" dirty="0"/>
              <a:t>Ajay </a:t>
            </a:r>
            <a:r>
              <a:rPr lang="en-US" dirty="0" err="1"/>
              <a:t>Bakre</a:t>
            </a:r>
            <a:endParaRPr lang="en-US" dirty="0"/>
          </a:p>
          <a:p>
            <a:r>
              <a:rPr lang="en-US" dirty="0"/>
              <a:t>Content Credit: </a:t>
            </a:r>
            <a:r>
              <a:rPr lang="en-US" dirty="0" err="1"/>
              <a:t>Yashavant</a:t>
            </a:r>
            <a:r>
              <a:rPr lang="en-US" dirty="0"/>
              <a:t> </a:t>
            </a:r>
            <a:r>
              <a:rPr lang="en-US" dirty="0" err="1"/>
              <a:t>Kanetkar</a:t>
            </a:r>
            <a:r>
              <a:rPr lang="en-US" dirty="0"/>
              <a:t> &amp; Prof. Jaya </a:t>
            </a:r>
            <a:r>
              <a:rPr lang="en-US" dirty="0" err="1"/>
              <a:t>Sreevalsan</a:t>
            </a:r>
            <a:r>
              <a:rPr lang="en-US" dirty="0"/>
              <a:t> Nair</a:t>
            </a:r>
          </a:p>
        </p:txBody>
      </p:sp>
    </p:spTree>
    <p:extLst>
      <p:ext uri="{BB962C8B-B14F-4D97-AF65-F5344CB8AC3E}">
        <p14:creationId xmlns:p14="http://schemas.microsoft.com/office/powerpoint/2010/main" val="21738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C4EC-FF87-AFFC-5B01-21D75F48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Software Reuse with Inheritance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B1F1E-125E-B041-8CEB-FD382136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2816"/>
            <a:ext cx="9601200" cy="4094584"/>
          </a:xfrm>
        </p:spPr>
        <p:txBody>
          <a:bodyPr/>
          <a:lstStyle/>
          <a:p>
            <a:r>
              <a:rPr lang="en-US" dirty="0"/>
              <a:t>Use existing functionality</a:t>
            </a:r>
          </a:p>
          <a:p>
            <a:r>
              <a:rPr lang="en-US" dirty="0"/>
              <a:t>Override existing functionality</a:t>
            </a:r>
          </a:p>
          <a:p>
            <a:r>
              <a:rPr lang="en-US" dirty="0"/>
              <a:t>Provide new functionality</a:t>
            </a:r>
          </a:p>
          <a:p>
            <a:r>
              <a:rPr lang="en-US" dirty="0"/>
              <a:t>Combination of existing and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292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C4EC-FF87-AFFC-5B01-21D75F48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Software Reuse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B1F1E-125E-B041-8CEB-FD3821369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2816"/>
            <a:ext cx="9601200" cy="4094584"/>
          </a:xfrm>
        </p:spPr>
        <p:txBody>
          <a:bodyPr/>
          <a:lstStyle/>
          <a:p>
            <a:r>
              <a:rPr lang="en-US" dirty="0"/>
              <a:t>A company has created software in C++ with several classes</a:t>
            </a:r>
          </a:p>
          <a:p>
            <a:r>
              <a:rPr lang="en-US" dirty="0"/>
              <a:t>It intends to create next version of the software</a:t>
            </a:r>
          </a:p>
          <a:p>
            <a:r>
              <a:rPr lang="en-US" dirty="0"/>
              <a:t>Following requirements have to be met in new version</a:t>
            </a:r>
          </a:p>
          <a:p>
            <a:pPr lvl="1"/>
            <a:r>
              <a:rPr lang="en-US" dirty="0"/>
              <a:t>A new Auto Update feature should be added</a:t>
            </a:r>
          </a:p>
          <a:p>
            <a:pPr lvl="1"/>
            <a:r>
              <a:rPr lang="en-US" dirty="0"/>
              <a:t>A defect was discovered while saving files &gt; 400 kb</a:t>
            </a:r>
          </a:p>
          <a:p>
            <a:pPr lvl="1"/>
            <a:r>
              <a:rPr lang="en-US" dirty="0"/>
              <a:t>Data encryption function is too slow</a:t>
            </a:r>
          </a:p>
          <a:p>
            <a:pPr lvl="1"/>
            <a:r>
              <a:rPr lang="en-US" dirty="0"/>
              <a:t>While opening a file progress should also be displayed</a:t>
            </a:r>
          </a:p>
          <a:p>
            <a:pPr lvl="1"/>
            <a:r>
              <a:rPr lang="en-US" dirty="0"/>
              <a:t>Rest of the functionality is acceptable</a:t>
            </a:r>
          </a:p>
        </p:txBody>
      </p:sp>
    </p:spTree>
    <p:extLst>
      <p:ext uri="{BB962C8B-B14F-4D97-AF65-F5344CB8AC3E}">
        <p14:creationId xmlns:p14="http://schemas.microsoft.com/office/powerpoint/2010/main" val="130209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EC48-AB03-AD54-0ED0-3C160A66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Analyzing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74EA-7565-9002-52F4-F50B0572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4310608"/>
          </a:xfrm>
        </p:spPr>
        <p:txBody>
          <a:bodyPr/>
          <a:lstStyle/>
          <a:p>
            <a:r>
              <a:rPr lang="en-US" dirty="0"/>
              <a:t>A new Auto Update feature should be added</a:t>
            </a:r>
          </a:p>
          <a:p>
            <a:pPr lvl="1"/>
            <a:r>
              <a:rPr lang="en-US" dirty="0"/>
              <a:t>New – </a:t>
            </a:r>
            <a:r>
              <a:rPr lang="en-US" i="0" dirty="0" err="1">
                <a:latin typeface="Lucida Sans" panose="020B0602030504020204" pitchFamily="34" charset="77"/>
              </a:rPr>
              <a:t>autoupdate</a:t>
            </a:r>
            <a:r>
              <a:rPr lang="en-US" i="0" dirty="0">
                <a:latin typeface="Lucida Sans" panose="020B0602030504020204" pitchFamily="34" charset="77"/>
              </a:rPr>
              <a:t>()</a:t>
            </a:r>
          </a:p>
          <a:p>
            <a:r>
              <a:rPr lang="en-US" dirty="0"/>
              <a:t>Defect was discovered while saving files &gt; 400 kb </a:t>
            </a:r>
            <a:r>
              <a:rPr lang="en-US" dirty="0">
                <a:sym typeface="Wingdings" pitchFamily="2" charset="2"/>
              </a:rPr>
              <a:t> fix it</a:t>
            </a:r>
            <a:endParaRPr lang="en-US" dirty="0"/>
          </a:p>
          <a:p>
            <a:pPr lvl="1"/>
            <a:r>
              <a:rPr lang="en-US" dirty="0"/>
              <a:t>Change - </a:t>
            </a:r>
            <a:r>
              <a:rPr lang="en-US" i="0" dirty="0">
                <a:latin typeface="Lucida Sans" panose="020B0602030504020204" pitchFamily="34" charset="77"/>
              </a:rPr>
              <a:t>save( )</a:t>
            </a:r>
          </a:p>
          <a:p>
            <a:r>
              <a:rPr lang="en-US" dirty="0"/>
              <a:t>Data encryption function is too slow </a:t>
            </a:r>
            <a:r>
              <a:rPr lang="en-US" dirty="0">
                <a:sym typeface="Wingdings" pitchFamily="2" charset="2"/>
              </a:rPr>
              <a:t> fix it</a:t>
            </a:r>
            <a:endParaRPr lang="en-US" dirty="0"/>
          </a:p>
          <a:p>
            <a:pPr lvl="1"/>
            <a:r>
              <a:rPr lang="en-US" dirty="0"/>
              <a:t>Change - </a:t>
            </a:r>
            <a:r>
              <a:rPr lang="en-US" i="0" dirty="0">
                <a:latin typeface="Lucida Sans" panose="020B0602030504020204" pitchFamily="34" charset="77"/>
              </a:rPr>
              <a:t>encrypt( )</a:t>
            </a:r>
          </a:p>
          <a:p>
            <a:r>
              <a:rPr lang="en-US" dirty="0"/>
              <a:t>While opening a file opening progress should be displayed</a:t>
            </a:r>
          </a:p>
          <a:p>
            <a:pPr lvl="1"/>
            <a:r>
              <a:rPr lang="en-US" dirty="0"/>
              <a:t>Combination - </a:t>
            </a:r>
            <a:r>
              <a:rPr lang="en-US" i="0" dirty="0">
                <a:latin typeface="Lucida Sans" panose="020B0602030504020204" pitchFamily="34" charset="77"/>
              </a:rPr>
              <a:t>open( )</a:t>
            </a:r>
          </a:p>
          <a:p>
            <a:r>
              <a:rPr lang="en-US" dirty="0"/>
              <a:t>Rest of the functionality is acceptable</a:t>
            </a:r>
          </a:p>
          <a:p>
            <a:pPr lvl="1"/>
            <a:r>
              <a:rPr lang="en-US" dirty="0"/>
              <a:t>Use Existing - </a:t>
            </a:r>
            <a:r>
              <a:rPr lang="en-US" i="0" dirty="0">
                <a:latin typeface="Lucida Sans" panose="020B0602030504020204" pitchFamily="34" charset="77"/>
              </a:rPr>
              <a:t>fun( )</a:t>
            </a:r>
          </a:p>
        </p:txBody>
      </p:sp>
    </p:spTree>
    <p:extLst>
      <p:ext uri="{BB962C8B-B14F-4D97-AF65-F5344CB8AC3E}">
        <p14:creationId xmlns:p14="http://schemas.microsoft.com/office/powerpoint/2010/main" val="278241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1E8-27BB-9297-297C-7AA39623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19C71-1827-BC5B-EB9A-5530AD6A0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88" y="1700808"/>
            <a:ext cx="4447786" cy="4310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class Ex { // old version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void fun()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void save()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void encrypt()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void open()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100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B2BA0E-1536-80A8-3884-50DEBFD5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00808"/>
            <a:ext cx="4879834" cy="43106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NewEx</a:t>
            </a:r>
            <a:r>
              <a:rPr lang="en-US" dirty="0">
                <a:latin typeface="Lucida Sans" panose="020B0602030504020204" pitchFamily="34" charset="77"/>
              </a:rPr>
              <a:t> : public Ex { // new version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// fun() is inherited from parent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save() { // fix defect here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encrypt() { // make it fast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open()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// add progress bar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Ex::open(); /* call open() of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		parent class */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B4C1-3F54-3642-0756-C9FC0FB6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Object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8325-AC69-EDDB-A9A8-673E0C491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796408" cy="42386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 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protected : int j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 int k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Der : public Base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 int x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protected : int y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 int z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Base </a:t>
            </a:r>
            <a:r>
              <a:rPr lang="en-US" dirty="0" err="1">
                <a:latin typeface="Lucida Sans" panose="020B0602030504020204" pitchFamily="34" charset="77"/>
              </a:rPr>
              <a:t>bobj</a:t>
            </a:r>
            <a:r>
              <a:rPr lang="en-US" dirty="0">
                <a:latin typeface="Lucida Sans" panose="020B0602030504020204" pitchFamily="34" charset="77"/>
              </a:rPr>
              <a:t>; Der </a:t>
            </a:r>
            <a:r>
              <a:rPr lang="en-US" dirty="0" err="1">
                <a:latin typeface="Lucida Sans" panose="020B0602030504020204" pitchFamily="34" charset="77"/>
              </a:rPr>
              <a:t>dobj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</a:t>
            </a:r>
            <a:r>
              <a:rPr lang="en-US" dirty="0" err="1">
                <a:latin typeface="Lucida Sans" panose="020B0602030504020204" pitchFamily="34" charset="77"/>
              </a:rPr>
              <a:t>sizeof</a:t>
            </a:r>
            <a:r>
              <a:rPr lang="en-US" dirty="0">
                <a:latin typeface="Lucida Sans" panose="020B0602030504020204" pitchFamily="34" charset="77"/>
              </a:rPr>
              <a:t> ( </a:t>
            </a:r>
            <a:r>
              <a:rPr lang="en-US" dirty="0" err="1">
                <a:latin typeface="Lucida Sans" panose="020B0602030504020204" pitchFamily="34" charset="77"/>
              </a:rPr>
              <a:t>bobj</a:t>
            </a:r>
            <a:r>
              <a:rPr lang="en-US" dirty="0">
                <a:latin typeface="Lucida Sans" panose="020B0602030504020204" pitchFamily="34" charset="77"/>
              </a:rPr>
              <a:t> ) &lt;&lt; </a:t>
            </a:r>
            <a:r>
              <a:rPr lang="en-US" dirty="0" err="1">
                <a:latin typeface="Lucida Sans" panose="020B0602030504020204" pitchFamily="34" charset="77"/>
              </a:rPr>
              <a:t>sizeof</a:t>
            </a:r>
            <a:r>
              <a:rPr lang="en-US" dirty="0">
                <a:latin typeface="Lucida Sans" panose="020B0602030504020204" pitchFamily="34" charset="77"/>
              </a:rPr>
              <a:t> ( </a:t>
            </a:r>
            <a:r>
              <a:rPr lang="en-US" dirty="0" err="1">
                <a:latin typeface="Lucida Sans" panose="020B0602030504020204" pitchFamily="34" charset="77"/>
              </a:rPr>
              <a:t>dobj</a:t>
            </a:r>
            <a:r>
              <a:rPr lang="en-US" dirty="0">
                <a:latin typeface="Lucida Sans" panose="020B0602030504020204" pitchFamily="34" charset="77"/>
              </a:rPr>
              <a:t>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D0606-98B4-F2A9-ACDE-5603136666A5}"/>
              </a:ext>
            </a:extLst>
          </p:cNvPr>
          <p:cNvSpPr/>
          <p:nvPr/>
        </p:nvSpPr>
        <p:spPr>
          <a:xfrm>
            <a:off x="7824192" y="1988840"/>
            <a:ext cx="1944216" cy="9864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4A93D-2357-310E-9D6D-67E24F1A37FD}"/>
              </a:ext>
            </a:extLst>
          </p:cNvPr>
          <p:cNvGrpSpPr/>
          <p:nvPr/>
        </p:nvGrpSpPr>
        <p:grpSpPr>
          <a:xfrm>
            <a:off x="8040216" y="2420888"/>
            <a:ext cx="1512168" cy="369332"/>
            <a:chOff x="8040216" y="2420888"/>
            <a:chExt cx="1512168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D6BA71-25C6-3862-4709-A7E12124D646}"/>
                </a:ext>
              </a:extLst>
            </p:cNvPr>
            <p:cNvSpPr/>
            <p:nvPr/>
          </p:nvSpPr>
          <p:spPr>
            <a:xfrm>
              <a:off x="8616280" y="2420888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221D5A-5021-ED7C-DECB-06974C444372}"/>
                </a:ext>
              </a:extLst>
            </p:cNvPr>
            <p:cNvSpPr/>
            <p:nvPr/>
          </p:nvSpPr>
          <p:spPr>
            <a:xfrm>
              <a:off x="8040216" y="2420888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D424CC-BC6F-4ED6-0F78-759D4D4B9831}"/>
                </a:ext>
              </a:extLst>
            </p:cNvPr>
            <p:cNvSpPr/>
            <p:nvPr/>
          </p:nvSpPr>
          <p:spPr>
            <a:xfrm>
              <a:off x="9192344" y="2420888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0EB7F4-8DF6-13AE-914B-D9CA8954AD5C}"/>
                </a:ext>
              </a:extLst>
            </p:cNvPr>
            <p:cNvSpPr txBox="1"/>
            <p:nvPr/>
          </p:nvSpPr>
          <p:spPr>
            <a:xfrm>
              <a:off x="8040216" y="2420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55EFD-B4B9-437F-F34E-0D646527232D}"/>
                </a:ext>
              </a:extLst>
            </p:cNvPr>
            <p:cNvSpPr txBox="1"/>
            <p:nvPr/>
          </p:nvSpPr>
          <p:spPr>
            <a:xfrm>
              <a:off x="8616280" y="2420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1F4BED-1DBB-3F45-5E8A-2B0E16D9B1D2}"/>
                </a:ext>
              </a:extLst>
            </p:cNvPr>
            <p:cNvSpPr txBox="1"/>
            <p:nvPr/>
          </p:nvSpPr>
          <p:spPr>
            <a:xfrm>
              <a:off x="9192344" y="2420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k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C81F3C5-1192-EBE6-7AF2-67675FB37ADE}"/>
              </a:ext>
            </a:extLst>
          </p:cNvPr>
          <p:cNvSpPr txBox="1"/>
          <p:nvPr/>
        </p:nvSpPr>
        <p:spPr>
          <a:xfrm>
            <a:off x="8400256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bobj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61014F-506A-07DA-82D1-F508007B426D}"/>
              </a:ext>
            </a:extLst>
          </p:cNvPr>
          <p:cNvGrpSpPr/>
          <p:nvPr/>
        </p:nvGrpSpPr>
        <p:grpSpPr>
          <a:xfrm>
            <a:off x="6888088" y="3501008"/>
            <a:ext cx="3744416" cy="986408"/>
            <a:chOff x="6888088" y="3933056"/>
            <a:chExt cx="3744416" cy="9864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C3F62-223F-3592-88E4-2D1A2C15388B}"/>
                </a:ext>
              </a:extLst>
            </p:cNvPr>
            <p:cNvSpPr/>
            <p:nvPr/>
          </p:nvSpPr>
          <p:spPr>
            <a:xfrm>
              <a:off x="6888088" y="3933056"/>
              <a:ext cx="3744416" cy="9864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3B118B3-41EC-7BFE-2E14-F2B4FE8F5EE7}"/>
                </a:ext>
              </a:extLst>
            </p:cNvPr>
            <p:cNvGrpSpPr/>
            <p:nvPr/>
          </p:nvGrpSpPr>
          <p:grpSpPr>
            <a:xfrm>
              <a:off x="7104112" y="4365104"/>
              <a:ext cx="1512168" cy="369332"/>
              <a:chOff x="8040216" y="2420888"/>
              <a:chExt cx="1512168" cy="36933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5D571D-67AA-6F20-8DC1-D22DDCE12DC1}"/>
                  </a:ext>
                </a:extLst>
              </p:cNvPr>
              <p:cNvSpPr/>
              <p:nvPr/>
            </p:nvSpPr>
            <p:spPr>
              <a:xfrm>
                <a:off x="8616280" y="2420888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CD37C6-E2C7-66A8-030A-4524BB96140F}"/>
                  </a:ext>
                </a:extLst>
              </p:cNvPr>
              <p:cNvSpPr/>
              <p:nvPr/>
            </p:nvSpPr>
            <p:spPr>
              <a:xfrm>
                <a:off x="8040216" y="2420888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6A9882A-C1FF-7407-9783-787628A571FB}"/>
                  </a:ext>
                </a:extLst>
              </p:cNvPr>
              <p:cNvSpPr/>
              <p:nvPr/>
            </p:nvSpPr>
            <p:spPr>
              <a:xfrm>
                <a:off x="9192344" y="2420888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22D4F3-088E-80FB-B9E2-F658B9A9C711}"/>
                  </a:ext>
                </a:extLst>
              </p:cNvPr>
              <p:cNvSpPr txBox="1"/>
              <p:nvPr/>
            </p:nvSpPr>
            <p:spPr>
              <a:xfrm>
                <a:off x="8040216" y="24208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 err="1"/>
                  <a:t>i</a:t>
                </a:r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E7E75F-9181-5ED8-D7FD-49D2FB4782C4}"/>
                  </a:ext>
                </a:extLst>
              </p:cNvPr>
              <p:cNvSpPr txBox="1"/>
              <p:nvPr/>
            </p:nvSpPr>
            <p:spPr>
              <a:xfrm>
                <a:off x="8616280" y="24208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/>
                  <a:t>j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4BB588-8E86-9E28-AC8D-1B9DE3EC002F}"/>
                  </a:ext>
                </a:extLst>
              </p:cNvPr>
              <p:cNvSpPr txBox="1"/>
              <p:nvPr/>
            </p:nvSpPr>
            <p:spPr>
              <a:xfrm>
                <a:off x="9192344" y="24208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6BE63E-4892-B6FF-7D4F-788A37F0E562}"/>
                </a:ext>
              </a:extLst>
            </p:cNvPr>
            <p:cNvGrpSpPr/>
            <p:nvPr/>
          </p:nvGrpSpPr>
          <p:grpSpPr>
            <a:xfrm>
              <a:off x="8904312" y="4365104"/>
              <a:ext cx="1512168" cy="369332"/>
              <a:chOff x="8040216" y="2420888"/>
              <a:chExt cx="1512168" cy="36933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25B881-F202-5CD1-E68D-AA8B9BB79BAB}"/>
                  </a:ext>
                </a:extLst>
              </p:cNvPr>
              <p:cNvSpPr/>
              <p:nvPr/>
            </p:nvSpPr>
            <p:spPr>
              <a:xfrm>
                <a:off x="8616280" y="2420888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7BC78F-92C0-AD3D-6814-1A90F0CF244E}"/>
                  </a:ext>
                </a:extLst>
              </p:cNvPr>
              <p:cNvSpPr/>
              <p:nvPr/>
            </p:nvSpPr>
            <p:spPr>
              <a:xfrm>
                <a:off x="8040216" y="2420888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3BEFAD5-C575-5A3A-AD4B-5168DA8E3D09}"/>
                  </a:ext>
                </a:extLst>
              </p:cNvPr>
              <p:cNvSpPr/>
              <p:nvPr/>
            </p:nvSpPr>
            <p:spPr>
              <a:xfrm>
                <a:off x="9192344" y="2420888"/>
                <a:ext cx="360040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86441C-D70F-3020-DE01-9BCD563CED2E}"/>
                  </a:ext>
                </a:extLst>
              </p:cNvPr>
              <p:cNvSpPr txBox="1"/>
              <p:nvPr/>
            </p:nvSpPr>
            <p:spPr>
              <a:xfrm>
                <a:off x="8040216" y="24208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44E06D-BD36-ECE4-A5CE-968161D5B1E4}"/>
                  </a:ext>
                </a:extLst>
              </p:cNvPr>
              <p:cNvSpPr txBox="1"/>
              <p:nvPr/>
            </p:nvSpPr>
            <p:spPr>
              <a:xfrm>
                <a:off x="8616280" y="24208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73F52F-601F-C749-02E0-4C6891512359}"/>
                  </a:ext>
                </a:extLst>
              </p:cNvPr>
              <p:cNvSpPr txBox="1"/>
              <p:nvPr/>
            </p:nvSpPr>
            <p:spPr>
              <a:xfrm>
                <a:off x="9192344" y="24208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8EF639-FF27-2D5B-F572-377D8BEB9F52}"/>
                </a:ext>
              </a:extLst>
            </p:cNvPr>
            <p:cNvSpPr txBox="1"/>
            <p:nvPr/>
          </p:nvSpPr>
          <p:spPr>
            <a:xfrm>
              <a:off x="8400256" y="393305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dobj</a:t>
              </a:r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1DD3F7-E56B-3E68-FEF4-B550E4F5C3AC}"/>
              </a:ext>
            </a:extLst>
          </p:cNvPr>
          <p:cNvGrpSpPr/>
          <p:nvPr/>
        </p:nvGrpSpPr>
        <p:grpSpPr>
          <a:xfrm>
            <a:off x="7608168" y="5085184"/>
            <a:ext cx="1080120" cy="369332"/>
            <a:chOff x="7608168" y="5373216"/>
            <a:chExt cx="1080120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7F8CB2-9AA1-0A28-B9A1-A6D35AE5F324}"/>
                </a:ext>
              </a:extLst>
            </p:cNvPr>
            <p:cNvSpPr/>
            <p:nvPr/>
          </p:nvSpPr>
          <p:spPr>
            <a:xfrm>
              <a:off x="7608168" y="5373216"/>
              <a:ext cx="108012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2253C1-92CA-25E8-DFD5-9D2719B8F298}"/>
                </a:ext>
              </a:extLst>
            </p:cNvPr>
            <p:cNvSpPr txBox="1"/>
            <p:nvPr/>
          </p:nvSpPr>
          <p:spPr>
            <a:xfrm>
              <a:off x="7752184" y="5373216"/>
              <a:ext cx="828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12  24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54D586-4847-CFDC-424B-7E830310886C}"/>
              </a:ext>
            </a:extLst>
          </p:cNvPr>
          <p:cNvCxnSpPr>
            <a:stCxn id="37" idx="1"/>
          </p:cNvCxnSpPr>
          <p:nvPr/>
        </p:nvCxnSpPr>
        <p:spPr>
          <a:xfrm flipH="1">
            <a:off x="6168008" y="5265204"/>
            <a:ext cx="1440160" cy="36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4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6BAC-ACA0-96DD-8320-AF610465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Order of Constructor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00419-CF49-6D4A-459E-6AE38394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a derived class object is constructed or built on top of the base class object</a:t>
            </a:r>
          </a:p>
          <a:p>
            <a:pPr lvl="1"/>
            <a:r>
              <a:rPr lang="en-US" dirty="0"/>
              <a:t>Base class object must be constructed before the derived class object is initialized</a:t>
            </a:r>
          </a:p>
          <a:p>
            <a:pPr lvl="1"/>
            <a:r>
              <a:rPr lang="en-US" dirty="0"/>
              <a:t>Constructor for derived class is responsible for proper initialization of data members in the base class</a:t>
            </a:r>
          </a:p>
          <a:p>
            <a:r>
              <a:rPr lang="en-US" dirty="0"/>
              <a:t>Problem with calling base class constructor from inside derived class constructor</a:t>
            </a:r>
          </a:p>
          <a:p>
            <a:pPr lvl="1"/>
            <a:r>
              <a:rPr lang="en-US" dirty="0"/>
              <a:t>Since the base class object must be created before derived class constructor is called, you cannot call the base class constructor inside the derived class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base class initializer</a:t>
            </a:r>
            <a:r>
              <a:rPr lang="en-US" dirty="0"/>
              <a:t> can be used to initialize the base class object instead</a:t>
            </a:r>
          </a:p>
          <a:p>
            <a:pPr lvl="1"/>
            <a:r>
              <a:rPr lang="en-US" dirty="0"/>
              <a:t>If no base class initializer is supplied, compiler inserts a default one</a:t>
            </a:r>
          </a:p>
          <a:p>
            <a:r>
              <a:rPr lang="en-US" dirty="0"/>
              <a:t>Only after the base class object is constructed successfully, data members of derived class are available for initialization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9BC-C79B-0541-9089-3E039E9A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Calling Methods vs Constructors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A71A-1AD8-6230-87CC-CAAFAFB2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"Hi"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"Bye"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>
                <a:highlight>
                  <a:srgbClr val="FFFF00"/>
                </a:highlight>
                <a:latin typeface="Lucida Sans" panose="020B0602030504020204" pitchFamily="34" charset="77"/>
              </a:rPr>
              <a:t>Sample :: fun1( ) </a:t>
            </a:r>
            <a:r>
              <a:rPr lang="en-US" sz="2600" dirty="0">
                <a:latin typeface="Lucida Sans" panose="020B0602030504020204" pitchFamily="34" charset="77"/>
              </a:rPr>
              <a:t>; // normal calling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s.fun1();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77B1-B428-60A7-1C61-444FE7CD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Sample(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”Sample’s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(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>
                <a:highlight>
                  <a:srgbClr val="FF0000"/>
                </a:highlight>
                <a:latin typeface="Lucida Sans" panose="020B0602030504020204" pitchFamily="34" charset="77"/>
              </a:rPr>
              <a:t>Sample::Sample(); // Too late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</a:t>
            </a:r>
            <a:r>
              <a:rPr lang="en-US" sz="2600" dirty="0" err="1">
                <a:latin typeface="Lucida Sans" panose="020B0602030504020204" pitchFamily="34" charset="77"/>
              </a:rPr>
              <a:t>NewSample’s</a:t>
            </a:r>
            <a:r>
              <a:rPr lang="en-US" sz="2600" dirty="0">
                <a:latin typeface="Lucida Sans" panose="020B0602030504020204" pitchFamily="34" charset="77"/>
              </a:rPr>
              <a:t>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9BC-C79B-0541-9089-3E039E9A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Calling Methods vs Constructors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A71A-1AD8-6230-87CC-CAAFAFB26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"Hi"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void fun1(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"Bye"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>
                <a:highlight>
                  <a:srgbClr val="FFFF00"/>
                </a:highlight>
                <a:latin typeface="Lucida Sans" panose="020B0602030504020204" pitchFamily="34" charset="77"/>
              </a:rPr>
              <a:t>Sample :: fun1( ) </a:t>
            </a:r>
            <a:r>
              <a:rPr lang="en-US" sz="2600" dirty="0">
                <a:latin typeface="Lucida Sans" panose="020B0602030504020204" pitchFamily="34" charset="77"/>
              </a:rPr>
              <a:t>; // normal calling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s.fun1();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77B1-B428-60A7-1C61-444FE7CD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556793"/>
            <a:ext cx="4447786" cy="431060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Sample( ) {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”Sample’s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class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highlight>
                  <a:srgbClr val="FFFF00"/>
                </a:highlight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highlight>
                  <a:srgbClr val="FFFF00"/>
                </a:highlight>
                <a:latin typeface="Lucida Sans" panose="020B0602030504020204" pitchFamily="34" charset="77"/>
              </a:rPr>
              <a:t>( ) : Sample()</a:t>
            </a:r>
            <a:r>
              <a:rPr lang="en-US" sz="2600" dirty="0">
                <a:latin typeface="Lucida Sans" panose="020B0602030504020204" pitchFamily="34" charset="77"/>
              </a:rPr>
              <a:t> { // special way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    </a:t>
            </a:r>
            <a:r>
              <a:rPr lang="en-US" sz="2600" dirty="0" err="1">
                <a:latin typeface="Lucida Sans" panose="020B0602030504020204" pitchFamily="34" charset="77"/>
              </a:rPr>
              <a:t>cout</a:t>
            </a:r>
            <a:r>
              <a:rPr lang="en-US" sz="2600" dirty="0">
                <a:latin typeface="Lucida Sans" panose="020B0602030504020204" pitchFamily="34" charset="77"/>
              </a:rPr>
              <a:t> &lt;&lt; ”</a:t>
            </a:r>
            <a:r>
              <a:rPr lang="en-US" sz="2600" dirty="0" err="1">
                <a:latin typeface="Lucida Sans" panose="020B0602030504020204" pitchFamily="34" charset="77"/>
              </a:rPr>
              <a:t>NewSample’s</a:t>
            </a:r>
            <a:r>
              <a:rPr lang="en-US" sz="2600" dirty="0">
                <a:latin typeface="Lucida Sans" panose="020B0602030504020204" pitchFamily="34" charset="77"/>
              </a:rPr>
              <a:t> Constructor"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int main()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    </a:t>
            </a:r>
            <a:r>
              <a:rPr lang="en-US" sz="2600" dirty="0" err="1">
                <a:latin typeface="Lucida Sans" panose="020B0602030504020204" pitchFamily="34" charset="77"/>
              </a:rPr>
              <a:t>NewSample</a:t>
            </a:r>
            <a:r>
              <a:rPr lang="en-US" sz="2600" dirty="0">
                <a:latin typeface="Lucida Sans" panose="020B0602030504020204" pitchFamily="34" charset="77"/>
              </a:rPr>
              <a:t> 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2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8779-8741-76D2-2D05-E9756F39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Constructors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23D9-1D3F-46D9-5126-9EB499DB0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700809"/>
            <a:ext cx="4652392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int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Sample ( int j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 j;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: public Sample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( int k ) :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Sample ( k ) </a:t>
            </a: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FDC20-0E19-F2C6-E23A-4BD88D0F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NewSample</a:t>
            </a:r>
            <a:r>
              <a:rPr lang="en-US" dirty="0">
                <a:latin typeface="Lucida Sans" panose="020B0602030504020204" pitchFamily="34" charset="77"/>
              </a:rPr>
              <a:t> s(15);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r>
              <a:rPr lang="en-US" dirty="0"/>
              <a:t>If base class initializer is not explicitly called, compiler will insert a 0-arg constructor by default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F0B8CF-E511-B809-BA0A-57F7E99C1C28}"/>
              </a:ext>
            </a:extLst>
          </p:cNvPr>
          <p:cNvCxnSpPr/>
          <p:nvPr/>
        </p:nvCxnSpPr>
        <p:spPr>
          <a:xfrm flipH="1">
            <a:off x="6023992" y="4725144"/>
            <a:ext cx="10081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4D66-7028-88B8-C828-92F1BA8E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Initializing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BA24-7410-8DAA-12E2-85D5EBDD4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628801"/>
            <a:ext cx="4447786" cy="423860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Vehicle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int _mass;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Vehicle ( int mass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_mass = mass;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</a:t>
            </a:r>
            <a:r>
              <a:rPr lang="en-US" dirty="0" err="1">
                <a:latin typeface="Lucida Sans" panose="020B0602030504020204" pitchFamily="34" charset="77"/>
              </a:rPr>
              <a:t>LandVehicle</a:t>
            </a:r>
            <a:r>
              <a:rPr lang="en-US" dirty="0">
                <a:latin typeface="Lucida Sans" panose="020B0602030504020204" pitchFamily="34" charset="77"/>
              </a:rPr>
              <a:t> : public Vehicle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int _speed;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</a:t>
            </a:r>
            <a:r>
              <a:rPr lang="en-US" dirty="0" err="1">
                <a:latin typeface="Lucida Sans" panose="020B0602030504020204" pitchFamily="34" charset="77"/>
              </a:rPr>
              <a:t>LandVehicle</a:t>
            </a:r>
            <a:r>
              <a:rPr lang="en-US" dirty="0">
                <a:latin typeface="Lucida Sans" panose="020B0602030504020204" pitchFamily="34" charset="77"/>
              </a:rPr>
              <a:t> ( int mass, int speed )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	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Vehicle (mass), _speed (speed) </a:t>
            </a: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 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C7E55-BFA0-AD28-8F77-6E8866C11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700809"/>
            <a:ext cx="4447786" cy="4166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LandVehicle</a:t>
            </a: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dirty="0" err="1">
                <a:latin typeface="Lucida Sans" panose="020B0602030504020204" pitchFamily="34" charset="77"/>
              </a:rPr>
              <a:t>l_v</a:t>
            </a:r>
            <a:r>
              <a:rPr lang="en-US" dirty="0">
                <a:latin typeface="Lucida Sans" panose="020B0602030504020204" pitchFamily="34" charset="77"/>
              </a:rPr>
              <a:t> (15, 20);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endParaRPr lang="en-US" dirty="0"/>
          </a:p>
          <a:p>
            <a:pPr marL="530352" lvl="1" indent="0">
              <a:lnSpc>
                <a:spcPct val="120000"/>
              </a:lnSpc>
              <a:buNone/>
            </a:pPr>
            <a:r>
              <a:rPr lang="en-US" dirty="0"/>
              <a:t>Initializer for base class object and data member of derived class object on a single line. Base class object must be initialized before data members of derived class obj.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9197E4-7B74-4392-8DAC-A69EB8B2AC84}"/>
              </a:ext>
            </a:extLst>
          </p:cNvPr>
          <p:cNvCxnSpPr/>
          <p:nvPr/>
        </p:nvCxnSpPr>
        <p:spPr>
          <a:xfrm flipH="1">
            <a:off x="5807968" y="5013176"/>
            <a:ext cx="100811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2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585B-4373-0C29-6047-D9388B3C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Access Control with Inheritance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E61E6E-808F-DF04-2F8D-5E648BC55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780928"/>
            <a:ext cx="9842581" cy="224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AE37A-4553-5CED-2F3A-11ECE52601ED}"/>
              </a:ext>
            </a:extLst>
          </p:cNvPr>
          <p:cNvSpPr txBox="1"/>
          <p:nvPr/>
        </p:nvSpPr>
        <p:spPr>
          <a:xfrm>
            <a:off x="1847528" y="5517232"/>
            <a:ext cx="914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Courtesy: </a:t>
            </a:r>
            <a:r>
              <a:rPr lang="en-US" sz="1400" dirty="0">
                <a:hlinkClick r:id="rId3"/>
              </a:rPr>
              <a:t>http://www.startertutorials.com/blog/wp-content/uploads/2016/09/access-specifiers-in-cpp.png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3471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4D1F-5B4F-5B17-263F-BD19EF6C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Order of Destructor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25824-C0CF-EEA1-A585-D65625A2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8800"/>
            <a:ext cx="9601200" cy="4238600"/>
          </a:xfrm>
        </p:spPr>
        <p:txBody>
          <a:bodyPr/>
          <a:lstStyle/>
          <a:p>
            <a:r>
              <a:rPr lang="en-US" dirty="0"/>
              <a:t>When an object is destroyed or goes out of scope, destructors are automatically called</a:t>
            </a:r>
          </a:p>
          <a:p>
            <a:r>
              <a:rPr lang="en-US" dirty="0"/>
              <a:t>When an object of a derived class is destroyed or goes out of scope</a:t>
            </a:r>
          </a:p>
          <a:p>
            <a:pPr lvl="1"/>
            <a:r>
              <a:rPr lang="en-US" dirty="0"/>
              <a:t>The destructor of derived class is called first</a:t>
            </a:r>
          </a:p>
          <a:p>
            <a:pPr lvl="1"/>
            <a:r>
              <a:rPr lang="en-US" dirty="0"/>
              <a:t>The destructor of base class is called afterwards</a:t>
            </a:r>
          </a:p>
          <a:p>
            <a:pPr lvl="1"/>
            <a:r>
              <a:rPr lang="en-US" dirty="0"/>
              <a:t>Order of destruction is the opposite of order of construction</a:t>
            </a:r>
          </a:p>
        </p:txBody>
      </p:sp>
    </p:spTree>
    <p:extLst>
      <p:ext uri="{BB962C8B-B14F-4D97-AF65-F5344CB8AC3E}">
        <p14:creationId xmlns:p14="http://schemas.microsoft.com/office/powerpoint/2010/main" val="1610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9103-F9FE-9D5B-4277-FBAD165A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Modes of Inheritance</a:t>
            </a:r>
          </a:p>
        </p:txBody>
      </p:sp>
      <p:pic>
        <p:nvPicPr>
          <p:cNvPr id="4098" name="Picture 2" descr="class_inheritance_diagram">
            <a:extLst>
              <a:ext uri="{FF2B5EF4-FFF2-40B4-BE49-F238E27FC236}">
                <a16:creationId xmlns:a16="http://schemas.microsoft.com/office/drawing/2014/main" id="{120751D3-C665-5206-BE3E-4C0E28A52D3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0" y="1772816"/>
            <a:ext cx="3024335" cy="396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2561-2B3D-1A17-FDCD-B9CCB6B9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9976" y="1772817"/>
            <a:ext cx="5093213" cy="4094584"/>
          </a:xfrm>
        </p:spPr>
        <p:txBody>
          <a:bodyPr/>
          <a:lstStyle/>
          <a:p>
            <a:r>
              <a:rPr lang="en-US" dirty="0"/>
              <a:t>Public Inheritance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class Derived : </a:t>
            </a:r>
            <a:r>
              <a:rPr lang="en-US" sz="1800" i="0" dirty="0">
                <a:highlight>
                  <a:srgbClr val="FFFF00"/>
                </a:highlight>
                <a:latin typeface="Lucida Sans" panose="020B0602030504020204" pitchFamily="34" charset="77"/>
              </a:rPr>
              <a:t>public</a:t>
            </a:r>
            <a:r>
              <a:rPr lang="en-US" sz="1800" i="0" dirty="0">
                <a:latin typeface="Lucida Sans" panose="020B0602030504020204" pitchFamily="34" charset="77"/>
              </a:rPr>
              <a:t> Base</a:t>
            </a:r>
          </a:p>
          <a:p>
            <a:pPr lvl="1"/>
            <a:r>
              <a:rPr lang="en-US" sz="1600" i="0" dirty="0">
                <a:latin typeface="Lucida Sans" panose="020B0602030504020204" pitchFamily="34" charset="77"/>
              </a:rPr>
              <a:t>No change in access control of Base class members in Derived class</a:t>
            </a:r>
          </a:p>
          <a:p>
            <a:r>
              <a:rPr lang="en-US" sz="1800" dirty="0">
                <a:latin typeface="Lucida Sans" panose="020B0602030504020204" pitchFamily="34" charset="77"/>
              </a:rPr>
              <a:t>Protected Inheritance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class Derived : </a:t>
            </a:r>
            <a:r>
              <a:rPr lang="en-US" sz="1800" i="0" dirty="0">
                <a:highlight>
                  <a:srgbClr val="FFFF00"/>
                </a:highlight>
                <a:latin typeface="Lucida Sans" panose="020B0602030504020204" pitchFamily="34" charset="77"/>
              </a:rPr>
              <a:t>protected</a:t>
            </a:r>
            <a:r>
              <a:rPr lang="en-US" sz="1800" i="0" dirty="0">
                <a:latin typeface="Lucida Sans" panose="020B0602030504020204" pitchFamily="34" charset="77"/>
              </a:rPr>
              <a:t> Base</a:t>
            </a:r>
          </a:p>
          <a:p>
            <a:pPr lvl="1"/>
            <a:r>
              <a:rPr lang="en-US" sz="1600" i="0" dirty="0">
                <a:latin typeface="Lucida Sans" panose="020B0602030504020204" pitchFamily="34" charset="77"/>
              </a:rPr>
              <a:t>Public and protected members of Base class become protected in Derived class</a:t>
            </a:r>
          </a:p>
          <a:p>
            <a:r>
              <a:rPr lang="en-US" sz="1800" i="0" dirty="0">
                <a:latin typeface="Lucida Sans" panose="020B0602030504020204" pitchFamily="34" charset="77"/>
              </a:rPr>
              <a:t>Private Inheritance</a:t>
            </a:r>
          </a:p>
          <a:p>
            <a:pPr marL="530352" lvl="1" indent="0">
              <a:buNone/>
            </a:pPr>
            <a:r>
              <a:rPr lang="en-US" sz="1800" i="0" dirty="0">
                <a:latin typeface="Lucida Sans" panose="020B0602030504020204" pitchFamily="34" charset="77"/>
              </a:rPr>
              <a:t>class Derived : </a:t>
            </a:r>
            <a:r>
              <a:rPr lang="en-US" sz="1800" i="0" dirty="0">
                <a:highlight>
                  <a:srgbClr val="FFFF00"/>
                </a:highlight>
                <a:latin typeface="Lucida Sans" panose="020B0602030504020204" pitchFamily="34" charset="77"/>
              </a:rPr>
              <a:t>private</a:t>
            </a:r>
            <a:r>
              <a:rPr lang="en-US" sz="1800" i="0" dirty="0">
                <a:latin typeface="Lucida Sans" panose="020B0602030504020204" pitchFamily="34" charset="77"/>
              </a:rPr>
              <a:t> Base</a:t>
            </a:r>
          </a:p>
          <a:p>
            <a:pPr lvl="1"/>
            <a:r>
              <a:rPr lang="en-US" sz="1600" i="0" dirty="0">
                <a:latin typeface="Lucida Sans" panose="020B0602030504020204" pitchFamily="34" charset="77"/>
              </a:rPr>
              <a:t>All members of Base class become private members in Derived class</a:t>
            </a:r>
          </a:p>
          <a:p>
            <a:pPr lvl="1"/>
            <a:endParaRPr lang="en-US" sz="1800" i="0" dirty="0"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7A666-0584-E75E-07E6-2D90E22F00CD}"/>
              </a:ext>
            </a:extLst>
          </p:cNvPr>
          <p:cNvSpPr txBox="1"/>
          <p:nvPr/>
        </p:nvSpPr>
        <p:spPr>
          <a:xfrm>
            <a:off x="1703512" y="6165304"/>
            <a:ext cx="9217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courtesy: </a:t>
            </a:r>
            <a:r>
              <a:rPr lang="en-US" sz="1400" dirty="0">
                <a:hlinkClick r:id="rId3"/>
              </a:rPr>
              <a:t>https://www.bogotobogo.com/cplusplus/multipleinheritance.php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9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693E-9390-59F8-9FBE-6C650E97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8984"/>
          </a:xfrm>
        </p:spPr>
        <p:txBody>
          <a:bodyPr/>
          <a:lstStyle/>
          <a:p>
            <a:r>
              <a:rPr lang="en-US" dirty="0"/>
              <a:t>Summary of Inheritance in C++</a:t>
            </a:r>
          </a:p>
        </p:txBody>
      </p:sp>
      <p:pic>
        <p:nvPicPr>
          <p:cNvPr id="3074" name="Picture 2" descr="Table showing public, protected and private class">
            <a:extLst>
              <a:ext uri="{FF2B5EF4-FFF2-40B4-BE49-F238E27FC236}">
                <a16:creationId xmlns:a16="http://schemas.microsoft.com/office/drawing/2014/main" id="{0B0EB399-7EC9-1049-936F-3F2B38F11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132856"/>
            <a:ext cx="7637176" cy="302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B4A2B-8251-CF4E-D605-CF8340B2C2B2}"/>
              </a:ext>
            </a:extLst>
          </p:cNvPr>
          <p:cNvSpPr txBox="1"/>
          <p:nvPr/>
        </p:nvSpPr>
        <p:spPr>
          <a:xfrm>
            <a:off x="1559496" y="5589240"/>
            <a:ext cx="95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courtesy: </a:t>
            </a:r>
            <a:r>
              <a:rPr lang="en-US" sz="1200" dirty="0">
                <a:hlinkClick r:id="rId3"/>
              </a:rPr>
              <a:t>https://eng.libretexts.org/Courses/Delta_College/C_-_Data_Structures/04%3A_Inheritence/4.04%3A_Modes_of_Inheritance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06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616-9132-A5D6-DF4F-6D99AEBE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6976"/>
          </a:xfrm>
        </p:spPr>
        <p:txBody>
          <a:bodyPr/>
          <a:lstStyle/>
          <a:p>
            <a:r>
              <a:rPr lang="en-US" dirty="0"/>
              <a:t>Which Mode of Inheritance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7B28-3C8D-7E44-A6D6-1807D5BB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4824"/>
            <a:ext cx="9601200" cy="4022576"/>
          </a:xfrm>
        </p:spPr>
        <p:txBody>
          <a:bodyPr/>
          <a:lstStyle/>
          <a:p>
            <a:r>
              <a:rPr lang="en-US" dirty="0"/>
              <a:t>Private inheritance is the default mode of inheritance</a:t>
            </a:r>
          </a:p>
          <a:p>
            <a:pPr lvl="1"/>
            <a:r>
              <a:rPr lang="en-US" dirty="0"/>
              <a:t>Needed in situations where a derived class object is defined “in-terms-of” the base class, but where composition cannot be used.</a:t>
            </a:r>
          </a:p>
          <a:p>
            <a:r>
              <a:rPr lang="en-US" dirty="0"/>
              <a:t>Public inheritance should be used to define an is-a relationship between a derived class and a base class </a:t>
            </a:r>
            <a:r>
              <a:rPr lang="en-US"/>
              <a:t>(most commonly used)</a:t>
            </a:r>
            <a:endParaRPr lang="en-US" dirty="0"/>
          </a:p>
          <a:p>
            <a:pPr lvl="1"/>
            <a:r>
              <a:rPr lang="en-US" dirty="0"/>
              <a:t>A derived class object “is-a” base class object allowing the derived class object to be used polymorphically as a base class object in code that expects it</a:t>
            </a:r>
          </a:p>
          <a:p>
            <a:r>
              <a:rPr lang="en-US" dirty="0"/>
              <a:t>Protected inheritance is not widely used</a:t>
            </a:r>
          </a:p>
          <a:p>
            <a:pPr lvl="1"/>
            <a:r>
              <a:rPr lang="en-US" dirty="0"/>
              <a:t>May be useful when defining a base class that is itself a derived class and needs to make its base class members available to classes derived from itself</a:t>
            </a:r>
          </a:p>
        </p:txBody>
      </p:sp>
    </p:spTree>
    <p:extLst>
      <p:ext uri="{BB962C8B-B14F-4D97-AF65-F5344CB8AC3E}">
        <p14:creationId xmlns:p14="http://schemas.microsoft.com/office/powerpoint/2010/main" val="15995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F3F-F26E-5921-F93F-C6CB0FAD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F808-6DB5-E065-C03A-275BF3AF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private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Index(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display(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operator ++ 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count ++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B6BF8-7CCD-7BAA-EC2A-66552D85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Index1 : public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operator --(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count-- 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Lucida Sans" panose="020B0602030504020204" pitchFamily="34" charset="77"/>
              </a:rPr>
              <a:t>	// undeclared variable count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F3F-F26E-5921-F93F-C6CB0FAD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Example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F808-6DB5-E065-C03A-275BF3AF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protected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Index(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display(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operator ++ 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count ++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B6BF8-7CCD-7BAA-EC2A-66552D85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Index1 : public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operator --(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-- ; // </a:t>
            </a:r>
            <a:r>
              <a:rPr lang="en-US" dirty="0">
                <a:solidFill>
                  <a:srgbClr val="00B050"/>
                </a:solidFill>
                <a:latin typeface="Lucida Sans" panose="020B0602030504020204" pitchFamily="34" charset="77"/>
              </a:rPr>
              <a:t>OK now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Index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 ; //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==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++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 // </a:t>
            </a:r>
            <a:r>
              <a:rPr lang="en-US" dirty="0" err="1">
                <a:latin typeface="Lucida Sans" panose="020B0602030504020204" pitchFamily="34" charset="77"/>
              </a:rPr>
              <a:t>i.operator</a:t>
            </a:r>
            <a:r>
              <a:rPr lang="en-US" dirty="0">
                <a:latin typeface="Lucida Sans" panose="020B0602030504020204" pitchFamily="34" charset="77"/>
              </a:rPr>
              <a:t> ++(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 ; //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==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--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 </a:t>
            </a:r>
            <a:r>
              <a:rPr lang="en-US" dirty="0">
                <a:solidFill>
                  <a:srgbClr val="FF0000"/>
                </a:solidFill>
                <a:latin typeface="Lucida Sans" panose="020B0602030504020204" pitchFamily="34" charset="77"/>
              </a:rPr>
              <a:t>// no such operator 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 ; //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== 0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F3F-F26E-5921-F93F-C6CB0FAD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Example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F808-6DB5-E065-C03A-275BF3AF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protected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Index(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display(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operator ++ 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count ++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B6BF8-7CCD-7BAA-EC2A-66552D85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Index1 : public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operator --(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-- ;  // </a:t>
            </a:r>
            <a:r>
              <a:rPr lang="en-US" dirty="0">
                <a:solidFill>
                  <a:srgbClr val="00B050"/>
                </a:solidFill>
                <a:latin typeface="Lucida Sans" panose="020B0602030504020204" pitchFamily="34" charset="77"/>
              </a:rPr>
              <a:t>OK now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Index1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i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 ; //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==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++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 // </a:t>
            </a:r>
            <a:r>
              <a:rPr lang="en-US" dirty="0" err="1">
                <a:latin typeface="Lucida Sans" panose="020B0602030504020204" pitchFamily="34" charset="77"/>
              </a:rPr>
              <a:t>i.operator</a:t>
            </a:r>
            <a:r>
              <a:rPr lang="en-US" dirty="0">
                <a:latin typeface="Lucida Sans" panose="020B0602030504020204" pitchFamily="34" charset="77"/>
              </a:rPr>
              <a:t> ++( 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 ; //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== 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--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; // </a:t>
            </a:r>
            <a:r>
              <a:rPr lang="en-US" dirty="0">
                <a:solidFill>
                  <a:srgbClr val="00B050"/>
                </a:solidFill>
                <a:latin typeface="Lucida Sans" panose="020B0602030504020204" pitchFamily="34" charset="77"/>
              </a:rPr>
              <a:t>OK now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 ; // </a:t>
            </a:r>
            <a:r>
              <a:rPr lang="en-US" dirty="0" err="1">
                <a:latin typeface="Lucida Sans" panose="020B0602030504020204" pitchFamily="34" charset="77"/>
              </a:rPr>
              <a:t>i</a:t>
            </a:r>
            <a:r>
              <a:rPr lang="en-US" dirty="0">
                <a:latin typeface="Lucida Sans" panose="020B0602030504020204" pitchFamily="34" charset="77"/>
              </a:rPr>
              <a:t> == 0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4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DF3F-F26E-5921-F93F-C6CB0FAD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4968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method gets called?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F808-6DB5-E065-C03A-275BF3AF8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484785"/>
            <a:ext cx="4447786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class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protected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int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Index(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=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void display( ) </a:t>
            </a:r>
            <a:r>
              <a:rPr lang="en-US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“Index=” &lt;&lt;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void operator ++ 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   count ++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B6BF8-7CCD-7BAA-EC2A-66552D85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6" y="1484785"/>
            <a:ext cx="4733173" cy="4382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class Index1 : public Index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public 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void operator --(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count -- ;  </a:t>
            </a:r>
            <a:endParaRPr lang="en-US" dirty="0">
              <a:solidFill>
                <a:srgbClr val="00B050"/>
              </a:solidFill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530352" lvl="1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</a:t>
            </a:r>
            <a:r>
              <a:rPr lang="en-US" i="0" dirty="0">
                <a:highlight>
                  <a:srgbClr val="FFFF00"/>
                </a:highlight>
                <a:latin typeface="Lucida Sans" panose="020B0602030504020204" pitchFamily="34" charset="77"/>
              </a:rPr>
              <a:t>void display( ) </a:t>
            </a:r>
            <a:r>
              <a:rPr lang="en-US" i="0" dirty="0">
                <a:latin typeface="Lucida Sans" panose="020B0602030504020204" pitchFamily="34" charset="77"/>
              </a:rPr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    </a:t>
            </a:r>
            <a:r>
              <a:rPr lang="en-US" dirty="0" err="1">
                <a:latin typeface="Lucida Sans" panose="020B0602030504020204" pitchFamily="34" charset="77"/>
              </a:rPr>
              <a:t>cout</a:t>
            </a:r>
            <a:r>
              <a:rPr lang="en-US" dirty="0">
                <a:latin typeface="Lucida Sans" panose="020B0602030504020204" pitchFamily="34" charset="77"/>
              </a:rPr>
              <a:t> &lt;&lt; “Index1=” &lt;&lt; count 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    }</a:t>
            </a:r>
          </a:p>
          <a:p>
            <a:pPr marL="530352" lvl="1" indent="0">
              <a:spcBef>
                <a:spcPts val="400"/>
              </a:spcBef>
              <a:buNone/>
            </a:pPr>
            <a:endParaRPr lang="en-US" dirty="0">
              <a:latin typeface="Lucida Sans" panose="020B0602030504020204" pitchFamily="34" charset="77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int main( )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Index1 </a:t>
            </a:r>
            <a:r>
              <a:rPr lang="en-US" dirty="0" err="1">
                <a:highlight>
                  <a:srgbClr val="FFFF00"/>
                </a:highlight>
                <a:latin typeface="Lucida Sans" panose="020B0602030504020204" pitchFamily="34" charset="77"/>
              </a:rPr>
              <a:t>i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Lucida Sans" panose="020B0602030504020204" pitchFamily="34" charset="77"/>
              </a:rPr>
              <a:t>    </a:t>
            </a:r>
            <a:r>
              <a:rPr lang="en-US" dirty="0" err="1">
                <a:latin typeface="Lucida Sans" panose="020B0602030504020204" pitchFamily="34" charset="77"/>
              </a:rPr>
              <a:t>i.display</a:t>
            </a:r>
            <a:r>
              <a:rPr lang="en-US" dirty="0">
                <a:latin typeface="Lucida Sans" panose="020B0602030504020204" pitchFamily="34" charset="77"/>
              </a:rPr>
              <a:t>( ); </a:t>
            </a:r>
            <a:r>
              <a:rPr lang="en-US" dirty="0">
                <a:highlight>
                  <a:srgbClr val="FFFF00"/>
                </a:highlight>
                <a:latin typeface="Lucida Sans" panose="020B0602030504020204" pitchFamily="34" charset="77"/>
              </a:rPr>
              <a:t>// Index=0 or Index1=0?</a:t>
            </a:r>
          </a:p>
          <a:p>
            <a:pPr marL="0" indent="0">
              <a:buNone/>
            </a:pPr>
            <a:r>
              <a:rPr lang="en-US" dirty="0">
                <a:latin typeface="Lucida Sans" panose="020B0602030504020204" pitchFamily="34" charset="77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24891</TotalTime>
  <Words>1817</Words>
  <Application>Microsoft Macintosh PowerPoint</Application>
  <PresentationFormat>Widescreen</PresentationFormat>
  <Paragraphs>344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Book</vt:lpstr>
      <vt:lpstr>Lucida Sans</vt:lpstr>
      <vt:lpstr>Wingdings</vt:lpstr>
      <vt:lpstr>Crop</vt:lpstr>
      <vt:lpstr>EGC-211 L8: C++ inheritance part 2</vt:lpstr>
      <vt:lpstr>Access Control with Inheritance</vt:lpstr>
      <vt:lpstr>Modes of Inheritance</vt:lpstr>
      <vt:lpstr>Summary of Inheritance in C++</vt:lpstr>
      <vt:lpstr>Which Mode of Inheritance to Use?</vt:lpstr>
      <vt:lpstr>Access Control Example</vt:lpstr>
      <vt:lpstr>Access Control Example contd</vt:lpstr>
      <vt:lpstr>Access Control Example contd</vt:lpstr>
      <vt:lpstr>Which method gets called?</vt:lpstr>
      <vt:lpstr>Software Reuse with Inheritance</vt:lpstr>
      <vt:lpstr>Software Reuse Example</vt:lpstr>
      <vt:lpstr>Analyzing Requirements</vt:lpstr>
      <vt:lpstr>Implementation</vt:lpstr>
      <vt:lpstr>Object Sizes</vt:lpstr>
      <vt:lpstr>Order of Constructor Calls</vt:lpstr>
      <vt:lpstr>Calling Methods vs Constructors (1)</vt:lpstr>
      <vt:lpstr>Calling Methods vs Constructors (2)</vt:lpstr>
      <vt:lpstr>Constructors with Arguments</vt:lpstr>
      <vt:lpstr>Initializing Data Members</vt:lpstr>
      <vt:lpstr>Order of Destructor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Ajay Bakre</dc:creator>
  <cp:lastModifiedBy>Dr Ajay Bakre</cp:lastModifiedBy>
  <cp:revision>6</cp:revision>
  <dcterms:created xsi:type="dcterms:W3CDTF">2024-08-02T08:39:14Z</dcterms:created>
  <dcterms:modified xsi:type="dcterms:W3CDTF">2024-08-27T18:44:40Z</dcterms:modified>
</cp:coreProperties>
</file>