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95" r:id="rId3"/>
    <p:sldId id="296" r:id="rId4"/>
    <p:sldId id="297" r:id="rId5"/>
    <p:sldId id="298" r:id="rId6"/>
    <p:sldId id="299" r:id="rId7"/>
    <p:sldId id="301" r:id="rId8"/>
    <p:sldId id="302" r:id="rId9"/>
    <p:sldId id="300" r:id="rId10"/>
    <p:sldId id="305" r:id="rId11"/>
    <p:sldId id="306" r:id="rId12"/>
    <p:sldId id="307" r:id="rId13"/>
    <p:sldId id="303" r:id="rId14"/>
    <p:sldId id="312" r:id="rId15"/>
    <p:sldId id="304" r:id="rId16"/>
    <p:sldId id="308" r:id="rId17"/>
    <p:sldId id="309" r:id="rId18"/>
    <p:sldId id="310" r:id="rId19"/>
    <p:sldId id="311" r:id="rId20"/>
    <p:sldId id="315" r:id="rId21"/>
    <p:sldId id="316" r:id="rId22"/>
    <p:sldId id="317" r:id="rId23"/>
    <p:sldId id="313" r:id="rId24"/>
    <p:sldId id="31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9"/>
    <p:restoredTop sz="94694"/>
  </p:normalViewPr>
  <p:slideViewPr>
    <p:cSldViewPr>
      <p:cViewPr varScale="1">
        <p:scale>
          <a:sx n="120" d="100"/>
          <a:sy n="12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AF849-22A3-2F4C-A252-3231E1A85712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E2BC-DC0F-2F4C-84FA-73CE515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CE2BC-DC0F-2F4C-84FA-73CE5159BC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1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416DE-0678-EA4C-BFB8-DCACE84B0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3CB6D-2743-710B-FA76-2243551B63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2A4C9-5B0D-760B-A236-9FC670E84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258FA-97D7-242A-B851-B71FFFC3A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CE2BC-DC0F-2F4C-84FA-73CE5159BC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793-6C16-8438-7240-A0053487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856570"/>
          </a:xfrm>
        </p:spPr>
        <p:txBody>
          <a:bodyPr/>
          <a:lstStyle/>
          <a:p>
            <a:r>
              <a:rPr lang="en-US" sz="4400" dirty="0"/>
              <a:t>EGC-211</a:t>
            </a:r>
            <a:br>
              <a:rPr lang="en-US" dirty="0"/>
            </a:br>
            <a:r>
              <a:rPr lang="en-US" sz="4400" dirty="0"/>
              <a:t>L10: more on polymorphism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D29F6-4AF6-EE70-F7A3-E2ED78DA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3956279"/>
            <a:ext cx="7416824" cy="1200913"/>
          </a:xfrm>
        </p:spPr>
        <p:txBody>
          <a:bodyPr>
            <a:normAutofit fontScale="92500"/>
          </a:bodyPr>
          <a:lstStyle/>
          <a:p>
            <a:r>
              <a:rPr lang="en-US" dirty="0"/>
              <a:t>T1-24-25</a:t>
            </a:r>
          </a:p>
          <a:p>
            <a:r>
              <a:rPr lang="en-US" dirty="0"/>
              <a:t>Ajay </a:t>
            </a:r>
            <a:r>
              <a:rPr lang="en-US" dirty="0" err="1"/>
              <a:t>Bakre</a:t>
            </a:r>
            <a:endParaRPr lang="en-US" dirty="0"/>
          </a:p>
          <a:p>
            <a:r>
              <a:rPr lang="en-US" dirty="0"/>
              <a:t>Content Credit: </a:t>
            </a:r>
            <a:r>
              <a:rPr lang="en-US" dirty="0" err="1"/>
              <a:t>Yashavant</a:t>
            </a:r>
            <a:r>
              <a:rPr lang="en-US" dirty="0"/>
              <a:t> </a:t>
            </a:r>
            <a:r>
              <a:rPr lang="en-US" dirty="0" err="1"/>
              <a:t>Kanetkar</a:t>
            </a:r>
            <a:r>
              <a:rPr lang="en-US" dirty="0"/>
              <a:t> &amp; Prof. Jaya </a:t>
            </a:r>
            <a:r>
              <a:rPr lang="en-US" dirty="0" err="1"/>
              <a:t>Sreevalsan</a:t>
            </a:r>
            <a:r>
              <a:rPr lang="en-US" dirty="0"/>
              <a:t> Nair</a:t>
            </a:r>
          </a:p>
        </p:txBody>
      </p:sp>
    </p:spTree>
    <p:extLst>
      <p:ext uri="{BB962C8B-B14F-4D97-AF65-F5344CB8AC3E}">
        <p14:creationId xmlns:p14="http://schemas.microsoft.com/office/powerpoint/2010/main" val="21738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CA41-9BFB-2448-6969-5820D017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Implementation of Virtual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2B0D2-0816-0449-AA43-5CD26BF60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72817"/>
            <a:ext cx="4447786" cy="4094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effectLst/>
                <a:latin typeface="Lucida Sans" panose="020B0602030504020204" pitchFamily="34" charset="77"/>
              </a:rPr>
              <a:t>class Ex {</a:t>
            </a:r>
          </a:p>
          <a:p>
            <a:pPr marL="0" indent="0">
              <a:buNone/>
            </a:pPr>
            <a:r>
              <a:rPr lang="en-IN" sz="1800" dirty="0">
                <a:latin typeface="Lucida Sans" panose="020B0602030504020204" pitchFamily="34" charset="77"/>
              </a:rPr>
              <a:t>    // empty class </a:t>
            </a:r>
            <a:br>
              <a:rPr lang="en-IN" sz="1800" dirty="0">
                <a:effectLst/>
                <a:latin typeface="Lucida Sans" panose="020B0602030504020204" pitchFamily="34" charset="77"/>
              </a:rPr>
            </a:br>
            <a:r>
              <a:rPr lang="en-IN" sz="1800" dirty="0">
                <a:effectLst/>
                <a:latin typeface="Lucida Sans" panose="020B0602030504020204" pitchFamily="34" charset="77"/>
              </a:rPr>
              <a:t>} ;</a:t>
            </a:r>
            <a:endParaRPr lang="en-IN" dirty="0">
              <a:effectLst/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Lucida Sans" panose="020B0602030504020204" pitchFamily="34" charset="77"/>
              </a:rPr>
              <a:t>int main( ) { </a:t>
            </a:r>
            <a:endParaRPr lang="en-IN" dirty="0">
              <a:effectLst/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Lucida Sans" panose="020B0602030504020204" pitchFamily="34" charset="77"/>
              </a:rPr>
              <a:t>    Ex e1, e2 ;</a:t>
            </a:r>
          </a:p>
          <a:p>
            <a:pPr marL="0" indent="0">
              <a:buNone/>
            </a:pPr>
            <a:r>
              <a:rPr lang="en-IN" sz="1800" dirty="0">
                <a:latin typeface="Lucida Sans" panose="020B0602030504020204" pitchFamily="34" charset="77"/>
              </a:rPr>
              <a:t>    </a:t>
            </a:r>
            <a:r>
              <a:rPr lang="en-IN" sz="1800" dirty="0" err="1">
                <a:effectLst/>
                <a:latin typeface="Lucida Sans" panose="020B0602030504020204" pitchFamily="34" charset="77"/>
              </a:rPr>
              <a:t>cout</a:t>
            </a:r>
            <a:r>
              <a:rPr lang="en-IN" sz="1800" dirty="0">
                <a:effectLst/>
                <a:latin typeface="Lucida Sans" panose="020B0602030504020204" pitchFamily="34" charset="77"/>
              </a:rPr>
              <a:t> &lt;&lt; </a:t>
            </a:r>
            <a:r>
              <a:rPr lang="en-IN" sz="1800" dirty="0" err="1">
                <a:effectLst/>
                <a:latin typeface="Lucida Sans" panose="020B0602030504020204" pitchFamily="34" charset="77"/>
              </a:rPr>
              <a:t>sizeof</a:t>
            </a:r>
            <a:r>
              <a:rPr lang="en-IN" sz="1800" dirty="0">
                <a:effectLst/>
                <a:latin typeface="Lucida Sans" panose="020B0602030504020204" pitchFamily="34" charset="77"/>
              </a:rPr>
              <a:t> (e1); // prints 1</a:t>
            </a:r>
          </a:p>
          <a:p>
            <a:pPr marL="0" indent="0">
              <a:buNone/>
            </a:pPr>
            <a:r>
              <a:rPr lang="en-IN" sz="1800" dirty="0">
                <a:latin typeface="Lucida Sans" panose="020B0602030504020204" pitchFamily="34" charset="77"/>
              </a:rPr>
              <a:t>    </a:t>
            </a:r>
            <a:r>
              <a:rPr lang="en-IN" sz="1800" dirty="0" err="1">
                <a:effectLst/>
                <a:latin typeface="Lucida Sans" panose="020B0602030504020204" pitchFamily="34" charset="77"/>
              </a:rPr>
              <a:t>cout</a:t>
            </a:r>
            <a:r>
              <a:rPr lang="en-IN" sz="1800" dirty="0">
                <a:effectLst/>
                <a:latin typeface="Lucida Sans" panose="020B0602030504020204" pitchFamily="34" charset="77"/>
              </a:rPr>
              <a:t> &lt;&lt; </a:t>
            </a:r>
            <a:r>
              <a:rPr lang="en-IN" sz="1800" dirty="0" err="1">
                <a:effectLst/>
                <a:latin typeface="Lucida Sans" panose="020B0602030504020204" pitchFamily="34" charset="77"/>
              </a:rPr>
              <a:t>sizeof</a:t>
            </a:r>
            <a:r>
              <a:rPr lang="en-IN" sz="1800" dirty="0">
                <a:effectLst/>
                <a:latin typeface="Lucida Sans" panose="020B0602030504020204" pitchFamily="34" charset="77"/>
              </a:rPr>
              <a:t> (e2) ; // prints 1</a:t>
            </a:r>
            <a:endParaRPr lang="en-IN" dirty="0">
              <a:effectLst/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Lucida Sans" panose="020B0602030504020204" pitchFamily="34" charset="77"/>
              </a:rPr>
              <a:t>}</a:t>
            </a:r>
            <a:br>
              <a:rPr lang="en-IN" sz="1800" dirty="0">
                <a:effectLst/>
                <a:latin typeface="Lucida Sans" panose="020B0602030504020204" pitchFamily="34" charset="77"/>
              </a:rPr>
            </a:br>
            <a:endParaRPr lang="en-IN" dirty="0">
              <a:effectLst/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F10D82-FCF5-355D-3E18-510329B4F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72817"/>
            <a:ext cx="4447786" cy="4094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class Ex2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virtual void f( )  {}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 ; 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Ex2 e1, e2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sizeof</a:t>
            </a:r>
            <a:r>
              <a:rPr lang="en-US" dirty="0">
                <a:latin typeface="Lucida Sans" panose="020B0602030504020204" pitchFamily="34" charset="77"/>
              </a:rPr>
              <a:t> (e1) ; // prints 8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sizeof</a:t>
            </a:r>
            <a:r>
              <a:rPr lang="en-US" dirty="0">
                <a:latin typeface="Lucida Sans" panose="020B0602030504020204" pitchFamily="34" charset="77"/>
              </a:rPr>
              <a:t> (e2); // prints 8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746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C63A3C-6819-E3C6-95FE-F42822B2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VTABLE And VPTR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6DDE2-C3B6-4DF4-ED31-074B5F95D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/>
          <a:lstStyle/>
          <a:p>
            <a:r>
              <a:rPr lang="en-US" dirty="0"/>
              <a:t>VTABLE</a:t>
            </a:r>
          </a:p>
          <a:p>
            <a:pPr lvl="1"/>
            <a:r>
              <a:rPr lang="en-US" dirty="0"/>
              <a:t>One per class</a:t>
            </a:r>
          </a:p>
          <a:p>
            <a:pPr lvl="1"/>
            <a:r>
              <a:rPr lang="en-US" dirty="0"/>
              <a:t>Contains addresses of only Virtual functions</a:t>
            </a:r>
          </a:p>
          <a:p>
            <a:r>
              <a:rPr lang="en-US" dirty="0"/>
              <a:t>VPTR</a:t>
            </a:r>
          </a:p>
          <a:p>
            <a:pPr lvl="1"/>
            <a:r>
              <a:rPr lang="en-US" dirty="0"/>
              <a:t>One per object</a:t>
            </a:r>
          </a:p>
          <a:p>
            <a:pPr lvl="1"/>
            <a:r>
              <a:rPr lang="en-US" dirty="0"/>
              <a:t>Present only if class contains a virtual function</a:t>
            </a:r>
          </a:p>
          <a:p>
            <a:pPr lvl="1"/>
            <a:r>
              <a:rPr lang="en-US" dirty="0"/>
              <a:t>VPTR always points to VTABLE</a:t>
            </a:r>
          </a:p>
          <a:p>
            <a:r>
              <a:rPr lang="en-US" dirty="0"/>
              <a:t>What does VPTR point to</a:t>
            </a:r>
          </a:p>
          <a:p>
            <a:pPr lvl="1"/>
            <a:r>
              <a:rPr lang="en-US" dirty="0"/>
              <a:t>Circle object's VPTR points to Circle </a:t>
            </a:r>
            <a:r>
              <a:rPr lang="en-US" dirty="0" err="1"/>
              <a:t>class'</a:t>
            </a:r>
            <a:r>
              <a:rPr lang="en-US" dirty="0"/>
              <a:t> VTABLE </a:t>
            </a:r>
          </a:p>
          <a:p>
            <a:pPr lvl="1"/>
            <a:r>
              <a:rPr lang="en-US" dirty="0"/>
              <a:t>Rectangle object's VPTR points to Rectangle </a:t>
            </a:r>
            <a:r>
              <a:rPr lang="en-US" dirty="0" err="1"/>
              <a:t>class'</a:t>
            </a:r>
            <a:r>
              <a:rPr lang="en-US" dirty="0"/>
              <a:t> VTABLE</a:t>
            </a:r>
          </a:p>
        </p:txBody>
      </p:sp>
    </p:spTree>
    <p:extLst>
      <p:ext uri="{BB962C8B-B14F-4D97-AF65-F5344CB8AC3E}">
        <p14:creationId xmlns:p14="http://schemas.microsoft.com/office/powerpoint/2010/main" val="415152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7C32D-C7EE-3BFA-CA22-04A85E2E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VTABLE / VPTR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5D0269-D74E-65B6-9C80-353A9529D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3140224" cy="42386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class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    virtual void draw1(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    virtual void draw2(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    void draw2(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B7C1A-5195-FB4C-E84F-6EE1473D4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2378909" cy="244827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Shape *p, *q;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Shape s; Circle c;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p = &amp;s;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p -&gt; draw2(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q = &amp;c;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    q -&gt; draw2(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8534F-220C-DB35-E5BB-F600450F996C}"/>
              </a:ext>
            </a:extLst>
          </p:cNvPr>
          <p:cNvSpPr/>
          <p:nvPr/>
        </p:nvSpPr>
        <p:spPr>
          <a:xfrm>
            <a:off x="9048328" y="4005064"/>
            <a:ext cx="1728192" cy="6480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BA822-2C64-277C-98F0-0E8E36B15F92}"/>
              </a:ext>
            </a:extLst>
          </p:cNvPr>
          <p:cNvSpPr/>
          <p:nvPr/>
        </p:nvSpPr>
        <p:spPr>
          <a:xfrm>
            <a:off x="9048328" y="5229200"/>
            <a:ext cx="1728192" cy="6480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D29CE-00A9-9FFD-ACFE-D38525BDC7D8}"/>
              </a:ext>
            </a:extLst>
          </p:cNvPr>
          <p:cNvSpPr txBox="1"/>
          <p:nvPr/>
        </p:nvSpPr>
        <p:spPr>
          <a:xfrm>
            <a:off x="8976320" y="3645024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VTABLE of Shape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EF72C-5587-F8B3-7879-5AE7F0636A28}"/>
              </a:ext>
            </a:extLst>
          </p:cNvPr>
          <p:cNvSpPr txBox="1"/>
          <p:nvPr/>
        </p:nvSpPr>
        <p:spPr>
          <a:xfrm>
            <a:off x="8976320" y="4869160"/>
            <a:ext cx="176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VTABLE of Circle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29D464-467C-7A4E-C504-91B6CDAE343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9048328" y="432910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C5C728-74F7-961B-DCF5-990E0590B8BF}"/>
              </a:ext>
            </a:extLst>
          </p:cNvPr>
          <p:cNvCxnSpPr/>
          <p:nvPr/>
        </p:nvCxnSpPr>
        <p:spPr>
          <a:xfrm>
            <a:off x="9048328" y="5517232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2B48E9-85DA-C989-9369-7F802566E256}"/>
              </a:ext>
            </a:extLst>
          </p:cNvPr>
          <p:cNvSpPr txBox="1"/>
          <p:nvPr/>
        </p:nvSpPr>
        <p:spPr>
          <a:xfrm>
            <a:off x="9048328" y="4005064"/>
            <a:ext cx="16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&amp;Shape::draw1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C5B8D-0D28-4C0C-D3C8-A5AF464607F1}"/>
              </a:ext>
            </a:extLst>
          </p:cNvPr>
          <p:cNvSpPr txBox="1"/>
          <p:nvPr/>
        </p:nvSpPr>
        <p:spPr>
          <a:xfrm>
            <a:off x="9048328" y="4293096"/>
            <a:ext cx="16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&amp;Shape::draw2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FCBC1-AD86-5215-3E8F-C1B20355C644}"/>
              </a:ext>
            </a:extLst>
          </p:cNvPr>
          <p:cNvSpPr txBox="1"/>
          <p:nvPr/>
        </p:nvSpPr>
        <p:spPr>
          <a:xfrm>
            <a:off x="9048328" y="5229200"/>
            <a:ext cx="16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&amp;Shape::draw1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8129F3-184E-519C-354E-ECD70B5ECF91}"/>
              </a:ext>
            </a:extLst>
          </p:cNvPr>
          <p:cNvSpPr txBox="1"/>
          <p:nvPr/>
        </p:nvSpPr>
        <p:spPr>
          <a:xfrm>
            <a:off x="9048328" y="5517232"/>
            <a:ext cx="159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&amp;Circle::draw2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9143B-BF2A-FE5A-2FBD-BC1970DE665F}"/>
              </a:ext>
            </a:extLst>
          </p:cNvPr>
          <p:cNvSpPr/>
          <p:nvPr/>
        </p:nvSpPr>
        <p:spPr>
          <a:xfrm>
            <a:off x="5375920" y="4437112"/>
            <a:ext cx="792088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11820E-47AA-B3CE-495E-463D953A5BBC}"/>
              </a:ext>
            </a:extLst>
          </p:cNvPr>
          <p:cNvSpPr/>
          <p:nvPr/>
        </p:nvSpPr>
        <p:spPr>
          <a:xfrm>
            <a:off x="7032104" y="4437112"/>
            <a:ext cx="792088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CD35A4-911F-1260-1A48-7C71573E9666}"/>
              </a:ext>
            </a:extLst>
          </p:cNvPr>
          <p:cNvSpPr/>
          <p:nvPr/>
        </p:nvSpPr>
        <p:spPr>
          <a:xfrm>
            <a:off x="5375920" y="5373216"/>
            <a:ext cx="792088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5D54E4-1D5A-B7E8-07E2-D32D63E4444E}"/>
              </a:ext>
            </a:extLst>
          </p:cNvPr>
          <p:cNvSpPr/>
          <p:nvPr/>
        </p:nvSpPr>
        <p:spPr>
          <a:xfrm>
            <a:off x="7032104" y="5373216"/>
            <a:ext cx="792088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28EB93-0C93-0950-3113-EB7852C07102}"/>
              </a:ext>
            </a:extLst>
          </p:cNvPr>
          <p:cNvSpPr txBox="1"/>
          <p:nvPr/>
        </p:nvSpPr>
        <p:spPr>
          <a:xfrm>
            <a:off x="7104112" y="450912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0xfe0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6A9E09-45F7-3A59-376A-EBE272B280C6}"/>
              </a:ext>
            </a:extLst>
          </p:cNvPr>
          <p:cNvSpPr txBox="1"/>
          <p:nvPr/>
        </p:nvSpPr>
        <p:spPr>
          <a:xfrm>
            <a:off x="7104112" y="544522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0x8b0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76545C-8522-EC77-41C4-C32144DBF026}"/>
              </a:ext>
            </a:extLst>
          </p:cNvPr>
          <p:cNvSpPr txBox="1"/>
          <p:nvPr/>
        </p:nvSpPr>
        <p:spPr>
          <a:xfrm>
            <a:off x="8400256" y="393305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0xfe0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9585E9-49C4-CF51-8159-EE6405807A63}"/>
              </a:ext>
            </a:extLst>
          </p:cNvPr>
          <p:cNvSpPr txBox="1"/>
          <p:nvPr/>
        </p:nvSpPr>
        <p:spPr>
          <a:xfrm>
            <a:off x="8328248" y="515719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0x8b0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590DD1-F9A8-28FC-D4AD-3F52499FB630}"/>
              </a:ext>
            </a:extLst>
          </p:cNvPr>
          <p:cNvSpPr txBox="1"/>
          <p:nvPr/>
        </p:nvSpPr>
        <p:spPr>
          <a:xfrm>
            <a:off x="5447928" y="450912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0x4f0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160A3D-A7D4-28BB-0E14-C6EDE43E8E89}"/>
              </a:ext>
            </a:extLst>
          </p:cNvPr>
          <p:cNvSpPr txBox="1"/>
          <p:nvPr/>
        </p:nvSpPr>
        <p:spPr>
          <a:xfrm>
            <a:off x="5447928" y="544522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0x4f8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48B08D-019C-2FD6-07FC-A36D46F9A2F8}"/>
              </a:ext>
            </a:extLst>
          </p:cNvPr>
          <p:cNvSpPr txBox="1"/>
          <p:nvPr/>
        </p:nvSpPr>
        <p:spPr>
          <a:xfrm>
            <a:off x="5663952" y="41490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C093FD-A8E2-B137-8C61-7D14F581E72C}"/>
              </a:ext>
            </a:extLst>
          </p:cNvPr>
          <p:cNvSpPr txBox="1"/>
          <p:nvPr/>
        </p:nvSpPr>
        <p:spPr>
          <a:xfrm>
            <a:off x="5663952" y="508518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0BAA95-A6A0-6DEF-5691-01EC18B89A87}"/>
              </a:ext>
            </a:extLst>
          </p:cNvPr>
          <p:cNvSpPr txBox="1"/>
          <p:nvPr/>
        </p:nvSpPr>
        <p:spPr>
          <a:xfrm>
            <a:off x="7032104" y="508518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 (0x4f8)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C32E6A-AA73-DD8E-9CAD-C5EA6C425A00}"/>
              </a:ext>
            </a:extLst>
          </p:cNvPr>
          <p:cNvSpPr txBox="1"/>
          <p:nvPr/>
        </p:nvSpPr>
        <p:spPr>
          <a:xfrm>
            <a:off x="7032104" y="414908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 (0x4f0)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8128BB-32A7-1B26-AF28-16BAB3CD50D0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 flipV="1">
            <a:off x="6168008" y="4302969"/>
            <a:ext cx="86409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5AFB59-93E6-A5A3-D92A-DB8E70C487CF}"/>
              </a:ext>
            </a:extLst>
          </p:cNvPr>
          <p:cNvCxnSpPr/>
          <p:nvPr/>
        </p:nvCxnSpPr>
        <p:spPr>
          <a:xfrm flipV="1">
            <a:off x="6168008" y="5229200"/>
            <a:ext cx="86409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C3C217-D774-C39B-7EEE-A68F18827DE9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824192" y="4240833"/>
            <a:ext cx="936104" cy="412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9473B8-CC1D-3C01-4040-C8170F38B0EF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824192" y="5464969"/>
            <a:ext cx="864096" cy="176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609625-9866-A8ED-D46C-07B5556D44FB}"/>
              </a:ext>
            </a:extLst>
          </p:cNvPr>
          <p:cNvSpPr txBox="1"/>
          <p:nvPr/>
        </p:nvSpPr>
        <p:spPr>
          <a:xfrm>
            <a:off x="7824192" y="4725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VPTR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E81CB-F1C9-48DA-F3A4-2F2934E2691D}"/>
              </a:ext>
            </a:extLst>
          </p:cNvPr>
          <p:cNvSpPr txBox="1"/>
          <p:nvPr/>
        </p:nvSpPr>
        <p:spPr>
          <a:xfrm>
            <a:off x="7824192" y="566124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VPTR</a:t>
            </a:r>
          </a:p>
        </p:txBody>
      </p:sp>
    </p:spTree>
    <p:extLst>
      <p:ext uri="{BB962C8B-B14F-4D97-AF65-F5344CB8AC3E}">
        <p14:creationId xmlns:p14="http://schemas.microsoft.com/office/powerpoint/2010/main" val="345303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4" grpId="0"/>
      <p:bldP spid="15" grpId="0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3" grpId="0"/>
      <p:bldP spid="34" grpId="0"/>
      <p:bldP spid="35" grpId="0"/>
      <p:bldP spid="36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B970-E970-2046-60A5-F336C71C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Early vs. Late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371D-5590-923A-5069-7B470806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/>
          <a:lstStyle/>
          <a:p>
            <a:r>
              <a:rPr lang="en-US" dirty="0"/>
              <a:t>Early Binding</a:t>
            </a:r>
          </a:p>
          <a:p>
            <a:pPr lvl="1"/>
            <a:r>
              <a:rPr lang="en-US" dirty="0"/>
              <a:t>If call is made using object</a:t>
            </a:r>
          </a:p>
          <a:p>
            <a:r>
              <a:rPr lang="en-US" dirty="0"/>
              <a:t>When called using object</a:t>
            </a:r>
          </a:p>
          <a:p>
            <a:pPr lvl="1"/>
            <a:r>
              <a:rPr lang="en-US" dirty="0"/>
              <a:t>No late binding even if function is virtual</a:t>
            </a:r>
          </a:p>
          <a:p>
            <a:r>
              <a:rPr lang="en-US" dirty="0"/>
              <a:t>Late binding</a:t>
            </a:r>
          </a:p>
          <a:p>
            <a:pPr lvl="1"/>
            <a:r>
              <a:rPr lang="en-US" dirty="0"/>
              <a:t>There must be “public” inheritance for Derived classes</a:t>
            </a:r>
          </a:p>
          <a:p>
            <a:pPr lvl="1"/>
            <a:r>
              <a:rPr lang="en-US" dirty="0"/>
              <a:t>Function signature in Base and Derived must be same</a:t>
            </a:r>
          </a:p>
          <a:p>
            <a:pPr lvl="1"/>
            <a:r>
              <a:rPr lang="en-US" dirty="0"/>
              <a:t>In Base class, function must be virtual</a:t>
            </a:r>
          </a:p>
          <a:p>
            <a:pPr lvl="1"/>
            <a:r>
              <a:rPr lang="en-US" dirty="0"/>
              <a:t>Call must be made using a pointer or reference (const pointer)</a:t>
            </a:r>
          </a:p>
        </p:txBody>
      </p:sp>
    </p:spTree>
    <p:extLst>
      <p:ext uri="{BB962C8B-B14F-4D97-AF65-F5344CB8AC3E}">
        <p14:creationId xmlns:p14="http://schemas.microsoft.com/office/powerpoint/2010/main" val="215432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33AC4-3779-A5A6-0812-D705DE02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Using Upcasting and Virtual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2683C-B190-252D-B333-98BE9A6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/>
          <a:lstStyle/>
          <a:p>
            <a:r>
              <a:rPr lang="en-US" dirty="0"/>
              <a:t>Upcasting</a:t>
            </a:r>
          </a:p>
          <a:p>
            <a:pPr lvl="1"/>
            <a:r>
              <a:rPr lang="en-US" dirty="0"/>
              <a:t>Exploits inheritance (is-a relationship)</a:t>
            </a:r>
          </a:p>
          <a:p>
            <a:pPr lvl="1"/>
            <a:r>
              <a:rPr lang="en-US" dirty="0"/>
              <a:t>Only works when inheritance mode is “public”</a:t>
            </a:r>
          </a:p>
          <a:p>
            <a:pPr lvl="1"/>
            <a:r>
              <a:rPr lang="en-US" dirty="0"/>
              <a:t>Allows common data structures and code to manipulate objects of base and derived classes, e.g. arrays of pointers, lists</a:t>
            </a:r>
          </a:p>
          <a:p>
            <a:r>
              <a:rPr lang="en-US" dirty="0"/>
              <a:t>Virtual Functions</a:t>
            </a:r>
          </a:p>
          <a:p>
            <a:pPr lvl="1"/>
            <a:r>
              <a:rPr lang="en-US" dirty="0"/>
              <a:t>Allow class-specific code to be executed via dynamic binding, e.g. circle and rectangle need different draw functions</a:t>
            </a:r>
          </a:p>
          <a:p>
            <a:pPr lvl="1"/>
            <a:r>
              <a:rPr lang="en-US" dirty="0"/>
              <a:t>In addition, pure virtual functions allow abstract classes that have no objects but are only used to derive other classes</a:t>
            </a:r>
          </a:p>
        </p:txBody>
      </p:sp>
    </p:spTree>
    <p:extLst>
      <p:ext uri="{BB962C8B-B14F-4D97-AF65-F5344CB8AC3E}">
        <p14:creationId xmlns:p14="http://schemas.microsoft.com/office/powerpoint/2010/main" val="33902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DB1A1B-7E56-DB01-A500-F0A37141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Examples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CC1FD-7436-DCCA-F4F4-DB4115CD8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q ;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Circle c; // circle is-a shape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int a;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cin</a:t>
            </a:r>
            <a:r>
              <a:rPr lang="en-US" dirty="0">
                <a:latin typeface="Lucida Sans" panose="020B0602030504020204" pitchFamily="34" charset="77"/>
              </a:rPr>
              <a:t> &gt;&gt; a;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if ( a == 1 )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fun ( &amp;q ) ;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else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fun ( &amp;c ) ;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fun ( Shape *p ) {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p-&gt;draw2();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2AB87-6584-3373-E89E-7D4D33518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3992" y="1556793"/>
            <a:ext cx="4949197" cy="43106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4000"/>
              </a:lnSpc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s1, s2 ;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Circle c1, c2;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*p[] = {&amp;s1, &amp;c1, &amp;s2, &amp;s2};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for (int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 0;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&lt; 4;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++)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fun ( p[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] ) ; /* common 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code that works with base as 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well as derived class objects */</a:t>
            </a:r>
          </a:p>
          <a:p>
            <a:pPr marL="0" indent="0">
              <a:lnSpc>
                <a:spcPct val="84000"/>
              </a:lnSpc>
              <a:buNone/>
            </a:pPr>
            <a:r>
              <a:rPr lang="en-US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fun ( Shape *p ) {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p-&gt;draw2(); /* class-specific code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via virtual function */</a:t>
            </a:r>
          </a:p>
          <a:p>
            <a:pPr marL="0" indent="0">
              <a:lnSpc>
                <a:spcPct val="84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1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16F7-8A6C-4D0D-EEC6-12262554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Examples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1EE3-A9BF-974E-1F17-91A50E8C9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580384" cy="42386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base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h();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f();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g();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der1: public base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h(); // not virtual, hides base::h()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f(); // virtual, hides base::f()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// no definition of g(), so base::g() is visible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der2: public der1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x(); // new virtual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g(); // virtual, redefines base::g()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f(); // virtual, redefines der1::f()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420CB-DD63-08EA-59CC-5CE9BC46B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 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base b;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b.h</a:t>
            </a:r>
            <a:r>
              <a:rPr lang="en-US" dirty="0">
                <a:latin typeface="Lucida Sans" panose="020B0602030504020204" pitchFamily="34" charset="77"/>
              </a:rPr>
              <a:t>(); // base::h()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b.f</a:t>
            </a:r>
            <a:r>
              <a:rPr lang="en-US" dirty="0">
                <a:latin typeface="Lucida Sans" panose="020B0602030504020204" pitchFamily="34" charset="77"/>
              </a:rPr>
              <a:t>(); // base::f()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b.g</a:t>
            </a:r>
            <a:r>
              <a:rPr lang="en-US" dirty="0">
                <a:latin typeface="Lucida Sans" panose="020B0602030504020204" pitchFamily="34" charset="77"/>
              </a:rPr>
              <a:t>(); // base::g()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der1 d1;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d1.h(); // der1::h();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d1.f(); // der1::f();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d1.g(); // base::g();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der2 d2;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d2.h(); // no h() in der2, so der1::h()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d2.f(); // der2::f()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d2.g(); // der2::g()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d2.x(); // der2::x()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// All types are known so early binding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0921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B9807-42C8-6F3D-EEDD-22D7AFDDA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9BF8-975A-EED7-E282-FC339805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Examples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C6FB-59E3-9B7E-3A4C-104498CAB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580384" cy="42386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base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h();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f();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g();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der1: public base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h(); // not virtual, hides base::h()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f(); // virtual, hides base::f()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// no definition of g(), so base::g() is visible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der2: public der1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x(); // new virtual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g(); // virtual, redefines base::g()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f(); // virtual, redefines der1::f()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1EE7A-8317-014B-EBED-F15B69526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628801"/>
            <a:ext cx="4896544" cy="42386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 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base *b;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der1 d1;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 = &amp;d1;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b-&gt;h(); // h() is not virtual so early bound base::h()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b-&gt;f(); // f() is virtual so late bound to der1::f()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b-&gt;g(); // g() is virtual so late bound to der1::g()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der2 d2;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 = &amp;d2;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b-&gt;h(); // h() is not virtual so early bound base::h()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b-&gt;f(); // f() is virtual so late bound to der2::f()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b-&gt;g(); // g() is virtual so late bound to der2::g()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b-&gt;x(); // error because there is no x() in base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// All calls to virtual functions follow late binding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590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93656-9C34-63F0-301A-FC393B157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38F3-1AF5-22C8-5E4C-A8E24EFE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Examples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2611A-D1A1-0D90-F4A2-1EB263B7C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580384" cy="42386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base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h();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f();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g();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der1: public base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h(); // not virtual, hides base::h()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f(); // virtual, hides base::f()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// no definition of g(), so base::g() is visible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der2: public der1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x(); // new virtual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g(); // virtual, redefines base::g()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f(); // virtual, redefines der1::f()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50631-2903-95BB-0AA2-C966E9A26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628801"/>
            <a:ext cx="4896544" cy="42386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 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base b;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base *p;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 = &amp;b;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p-&gt;h(); // h() is not virtual so early bound base::h()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p-&gt;f(); // f() is virtual so late bound to base::f()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der1 d*;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der2 d2;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 = &amp;d2;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d-&gt;h(); // h() is not virtual so early bound der1::h()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d-&gt;f(); // f() is virtual so late bound to der2::f()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d-&gt;g(); // g() is virtual so late bound to der2::g()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d-&gt;x(); // error because there is no x() in der1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6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A361-079D-37F9-8DF6-3793B0AB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Conversion Between Base and Derived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F41CB-E11B-8C34-F74B-FB4D899B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/>
          <a:lstStyle/>
          <a:p>
            <a:r>
              <a:rPr lang="en-US" dirty="0"/>
              <a:t>When “public” inheritance is used to define a derived class, a derived class object can be treated as a base class object</a:t>
            </a:r>
          </a:p>
          <a:p>
            <a:r>
              <a:rPr lang="en-US" dirty="0"/>
              <a:t>However, a base class object cannot be treated as a derived class object</a:t>
            </a:r>
          </a:p>
          <a:p>
            <a:r>
              <a:rPr lang="en-US" dirty="0"/>
              <a:t>If Circle and Rectangle are public derived classes of Shape, and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Shape s; Circle c; Shape *p; Circle *q;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s = c; // allowed but slices c leaving only base members intact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c = s; // not allowed unless an assignment operator is defined for this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p = &amp;c; // upcasting via pointer – so allowed 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q = &amp;s; // not allowed – incompatible pointer types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q = p; // not allowed – incompatible pointer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9890-DC9D-6FA4-E0C5-9E15DAC4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Polymorphism Recap</a:t>
            </a:r>
          </a:p>
        </p:txBody>
      </p:sp>
      <p:pic>
        <p:nvPicPr>
          <p:cNvPr id="1025" name="Picture 1" descr="page1image47363696">
            <a:extLst>
              <a:ext uri="{FF2B5EF4-FFF2-40B4-BE49-F238E27FC236}">
                <a16:creationId xmlns:a16="http://schemas.microsoft.com/office/drawing/2014/main" id="{132E7311-E309-3C08-5175-7FB6AC64C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image47349760">
            <a:extLst>
              <a:ext uri="{FF2B5EF4-FFF2-40B4-BE49-F238E27FC236}">
                <a16:creationId xmlns:a16="http://schemas.microsoft.com/office/drawing/2014/main" id="{B9640D96-B655-1986-F9EA-AB4C3F20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47364112">
            <a:extLst>
              <a:ext uri="{FF2B5EF4-FFF2-40B4-BE49-F238E27FC236}">
                <a16:creationId xmlns:a16="http://schemas.microsoft.com/office/drawing/2014/main" id="{2A778F20-AFE1-AEFB-17E1-D7BEE5BA9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1image47364528">
            <a:extLst>
              <a:ext uri="{FF2B5EF4-FFF2-40B4-BE49-F238E27FC236}">
                <a16:creationId xmlns:a16="http://schemas.microsoft.com/office/drawing/2014/main" id="{5BD426AE-460F-EBBF-A951-DA56D9E6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1image47365568">
            <a:extLst>
              <a:ext uri="{FF2B5EF4-FFF2-40B4-BE49-F238E27FC236}">
                <a16:creationId xmlns:a16="http://schemas.microsoft.com/office/drawing/2014/main" id="{8EE55050-626E-412A-63DA-BB525ACED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1image47362240">
            <a:extLst>
              <a:ext uri="{FF2B5EF4-FFF2-40B4-BE49-F238E27FC236}">
                <a16:creationId xmlns:a16="http://schemas.microsoft.com/office/drawing/2014/main" id="{16230315-B283-FD4B-3484-E2EE4080A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1image47362032">
            <a:extLst>
              <a:ext uri="{FF2B5EF4-FFF2-40B4-BE49-F238E27FC236}">
                <a16:creationId xmlns:a16="http://schemas.microsoft.com/office/drawing/2014/main" id="{2530694D-31C6-FE81-8590-93BE08A5C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6025FD-08A0-C941-6CBB-7890C3AA7283}"/>
              </a:ext>
            </a:extLst>
          </p:cNvPr>
          <p:cNvSpPr/>
          <p:nvPr/>
        </p:nvSpPr>
        <p:spPr>
          <a:xfrm>
            <a:off x="6960096" y="4581128"/>
            <a:ext cx="2016224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F192E-1948-A608-9F88-DBC99E6EFA2B}"/>
              </a:ext>
            </a:extLst>
          </p:cNvPr>
          <p:cNvSpPr txBox="1"/>
          <p:nvPr/>
        </p:nvSpPr>
        <p:spPr>
          <a:xfrm>
            <a:off x="5663952" y="2204864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Polymorphism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17E58D9-A9C1-F3C6-78DF-A25771FFFAE9}"/>
              </a:ext>
            </a:extLst>
          </p:cNvPr>
          <p:cNvSpPr/>
          <p:nvPr/>
        </p:nvSpPr>
        <p:spPr>
          <a:xfrm>
            <a:off x="4079776" y="3212976"/>
            <a:ext cx="2016224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937F12-DA4D-28C9-591B-7BE2817E7477}"/>
              </a:ext>
            </a:extLst>
          </p:cNvPr>
          <p:cNvSpPr/>
          <p:nvPr/>
        </p:nvSpPr>
        <p:spPr>
          <a:xfrm>
            <a:off x="6960096" y="3212976"/>
            <a:ext cx="2016224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EE56C2-AA42-5022-AB1E-60EB6BB60190}"/>
              </a:ext>
            </a:extLst>
          </p:cNvPr>
          <p:cNvSpPr/>
          <p:nvPr/>
        </p:nvSpPr>
        <p:spPr>
          <a:xfrm>
            <a:off x="4079776" y="4581128"/>
            <a:ext cx="2016224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5788BC3-4290-D852-9515-5099B007454F}"/>
              </a:ext>
            </a:extLst>
          </p:cNvPr>
          <p:cNvSpPr/>
          <p:nvPr/>
        </p:nvSpPr>
        <p:spPr>
          <a:xfrm>
            <a:off x="5519936" y="2060848"/>
            <a:ext cx="2016224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DAF406-0A51-D858-4456-15335CC19727}"/>
              </a:ext>
            </a:extLst>
          </p:cNvPr>
          <p:cNvSpPr txBox="1"/>
          <p:nvPr/>
        </p:nvSpPr>
        <p:spPr>
          <a:xfrm>
            <a:off x="4295800" y="4581128"/>
            <a:ext cx="1558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Compile-time</a:t>
            </a:r>
          </a:p>
          <a:p>
            <a:pPr algn="ctr"/>
            <a:r>
              <a:rPr lang="en-US" dirty="0"/>
              <a:t>Polymorphism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1AFE5-881C-55A7-4F10-E72C3518A39C}"/>
              </a:ext>
            </a:extLst>
          </p:cNvPr>
          <p:cNvSpPr txBox="1"/>
          <p:nvPr/>
        </p:nvSpPr>
        <p:spPr>
          <a:xfrm>
            <a:off x="7176120" y="4581128"/>
            <a:ext cx="1558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Run-time</a:t>
            </a:r>
          </a:p>
          <a:p>
            <a:pPr algn="ctr"/>
            <a:r>
              <a:rPr lang="en-US" dirty="0"/>
              <a:t>Polymorphism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3D4B4-668A-9A26-7659-264400156AE3}"/>
              </a:ext>
            </a:extLst>
          </p:cNvPr>
          <p:cNvSpPr txBox="1"/>
          <p:nvPr/>
        </p:nvSpPr>
        <p:spPr>
          <a:xfrm>
            <a:off x="4367808" y="3212976"/>
            <a:ext cx="1490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One thing,</a:t>
            </a:r>
          </a:p>
          <a:p>
            <a:pPr algn="ctr"/>
            <a:r>
              <a:rPr lang="en-US" dirty="0"/>
              <a:t>several forms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8EF41-D60C-2BE4-8F9F-6D659394E556}"/>
              </a:ext>
            </a:extLst>
          </p:cNvPr>
          <p:cNvSpPr txBox="1"/>
          <p:nvPr/>
        </p:nvSpPr>
        <p:spPr>
          <a:xfrm>
            <a:off x="6960096" y="3212976"/>
            <a:ext cx="1930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One Action,</a:t>
            </a:r>
          </a:p>
          <a:p>
            <a:pPr algn="ctr"/>
            <a:r>
              <a:rPr lang="en-US" dirty="0"/>
              <a:t>different activities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A26C9AF-80AF-1BB3-5E7A-7738FB6EB51D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5568647" y="2253575"/>
            <a:ext cx="504056" cy="1414747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40A673B-F30E-B32C-50A3-81A4A969596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16200000" flipH="1">
            <a:off x="6996100" y="2240868"/>
            <a:ext cx="504056" cy="144016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B4C087-7EFA-FAEE-9C90-BF80A1CABFA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087888" y="3861048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BB57E9-F3D4-DE37-B0C4-57ADBB9DD0DC}"/>
              </a:ext>
            </a:extLst>
          </p:cNvPr>
          <p:cNvCxnSpPr/>
          <p:nvPr/>
        </p:nvCxnSpPr>
        <p:spPr>
          <a:xfrm>
            <a:off x="7968208" y="3861048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49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421150-B82B-1078-F898-3F62B459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Conversion – What is Allowed / Not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FCAC5-F57A-6299-5686-F212084A3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580384" cy="431060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"Shape"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AE12B-4993-AB2D-4543-20C3D8FC6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*p ; Shape s, ss;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Circle c, cc ; Circle *q;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 = &amp;c; // Upcasting, so no error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p-&gt;draw(); // Circle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// q = &amp;s; //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incompatible pointer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// q = p; //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incompatible pointer</a:t>
            </a:r>
            <a:r>
              <a:rPr lang="en-US" dirty="0">
                <a:latin typeface="Lucida Sans" panose="020B0602030504020204" pitchFamily="34" charset="77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 = c; // allowed but slices c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// cc = ss; //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no viable overloaded “=“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s.draw</a:t>
            </a:r>
            <a:r>
              <a:rPr lang="en-US" dirty="0">
                <a:latin typeface="Lucida Sans" panose="020B0602030504020204" pitchFamily="34" charset="77"/>
              </a:rPr>
              <a:t>(); // Shape - static binding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c.draw</a:t>
            </a:r>
            <a:r>
              <a:rPr lang="en-US" dirty="0">
                <a:latin typeface="Lucida Sans" panose="020B0602030504020204" pitchFamily="34" charset="77"/>
              </a:rPr>
              <a:t>(); // Circle - static binding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cc.draw</a:t>
            </a:r>
            <a:r>
              <a:rPr lang="en-US" dirty="0">
                <a:latin typeface="Lucida Sans" panose="020B0602030504020204" pitchFamily="34" charset="77"/>
              </a:rPr>
              <a:t>(); // Circle - static binding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864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D7DD0-FE32-03B6-F5D0-F55398BD3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E94B05-A283-0B54-B3CB-62D354D0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Conversion – What is Allowed / Not (2)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C133F8-3538-DC9C-4B1A-A07188D81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580384" cy="431060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"Shape"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Circle const&amp; operator= (Shape const &amp; other)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	{ return *this;} // overloaded “=“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4F324-E4DF-5E5A-7085-2C4B1B58C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*p ; Shape s, ss;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Circle c, cc ; Circle *q;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>
                <a:highlight>
                  <a:srgbClr val="00FF00"/>
                </a:highlight>
                <a:latin typeface="Lucida Sans" panose="020B0602030504020204" pitchFamily="34" charset="77"/>
              </a:rPr>
              <a:t>p = &amp;s</a:t>
            </a:r>
            <a:r>
              <a:rPr lang="en-US" dirty="0">
                <a:latin typeface="Lucida Sans" panose="020B0602030504020204" pitchFamily="34" charset="77"/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p-&gt;draw(); // </a:t>
            </a:r>
            <a:r>
              <a:rPr lang="en-US" dirty="0">
                <a:highlight>
                  <a:srgbClr val="00FF00"/>
                </a:highlight>
                <a:latin typeface="Lucida Sans" panose="020B0602030504020204" pitchFamily="34" charset="77"/>
              </a:rPr>
              <a:t>Shape – dynamic binding</a:t>
            </a: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// q = p; // incompatible pointer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q = </a:t>
            </a:r>
            <a:r>
              <a:rPr lang="en-US" dirty="0" err="1">
                <a:highlight>
                  <a:srgbClr val="FFFF00"/>
                </a:highlight>
                <a:latin typeface="Lucida Sans" panose="020B0602030504020204" pitchFamily="34" charset="77"/>
              </a:rPr>
              <a:t>static_cast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 &lt;Circle *&gt; (p); </a:t>
            </a:r>
            <a:r>
              <a:rPr lang="en-US" dirty="0">
                <a:latin typeface="Lucida Sans" panose="020B0602030504020204" pitchFamily="34" charset="77"/>
              </a:rPr>
              <a:t>// explicit cast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q-&gt;draw(); // </a:t>
            </a:r>
            <a:r>
              <a:rPr lang="en-US" dirty="0">
                <a:highlight>
                  <a:srgbClr val="00FF00"/>
                </a:highlight>
                <a:latin typeface="Lucida Sans" panose="020B0602030504020204" pitchFamily="34" charset="77"/>
              </a:rPr>
              <a:t>Shape – dynamic binding 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highlight>
                <a:srgbClr val="00FF00"/>
              </a:highlight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 = c; // slices c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cc = ss; //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allowed using overloaded “=“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s.draw</a:t>
            </a:r>
            <a:r>
              <a:rPr lang="en-US" dirty="0">
                <a:latin typeface="Lucida Sans" panose="020B0602030504020204" pitchFamily="34" charset="77"/>
              </a:rPr>
              <a:t>(); // static binding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c.draw</a:t>
            </a:r>
            <a:r>
              <a:rPr lang="en-US" dirty="0">
                <a:latin typeface="Lucida Sans" panose="020B0602030504020204" pitchFamily="34" charset="77"/>
              </a:rPr>
              <a:t>(); // static binding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cc.draw</a:t>
            </a:r>
            <a:r>
              <a:rPr lang="en-US" dirty="0">
                <a:latin typeface="Lucida Sans" panose="020B0602030504020204" pitchFamily="34" charset="77"/>
              </a:rPr>
              <a:t>(); // static binding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ss.draw</a:t>
            </a:r>
            <a:r>
              <a:rPr lang="en-US" dirty="0">
                <a:latin typeface="Lucida Sans" panose="020B0602030504020204" pitchFamily="34" charset="77"/>
              </a:rPr>
              <a:t>(); // static binding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030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D9EAB-A812-06A7-8AF2-06B798ED6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5A83C-5291-B9BE-1432-1C3122B2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Conversion – What is Allowed / Not (3)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F0AD5F-4605-579A-248C-9CB9759D3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580384" cy="431060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"Shape"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Circle const&amp; operator= (Shape const &amp; other)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	{ return *this;} // overloaded “=“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F98D2-1A30-ED44-F1FE-147F53C5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*p ; Shape s, ss;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Circle c, cc ; Circle *q;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>
                <a:highlight>
                  <a:srgbClr val="00FF00"/>
                </a:highlight>
                <a:latin typeface="Lucida Sans" panose="020B0602030504020204" pitchFamily="34" charset="77"/>
              </a:rPr>
              <a:t>p = &amp;c</a:t>
            </a:r>
            <a:r>
              <a:rPr lang="en-US" dirty="0">
                <a:latin typeface="Lucida Sans" panose="020B0602030504020204" pitchFamily="34" charset="77"/>
              </a:rPr>
              <a:t>; // Upcasting via pointer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p-&gt;draw(); // </a:t>
            </a:r>
            <a:r>
              <a:rPr lang="en-US" dirty="0">
                <a:highlight>
                  <a:srgbClr val="00FF00"/>
                </a:highlight>
                <a:latin typeface="Lucida Sans" panose="020B0602030504020204" pitchFamily="34" charset="77"/>
              </a:rPr>
              <a:t>Circle – dynamic binding</a:t>
            </a: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// q = p; // incompatible pointer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q = </a:t>
            </a:r>
            <a:r>
              <a:rPr lang="en-US" dirty="0" err="1">
                <a:highlight>
                  <a:srgbClr val="FFFF00"/>
                </a:highlight>
                <a:latin typeface="Lucida Sans" panose="020B0602030504020204" pitchFamily="34" charset="77"/>
              </a:rPr>
              <a:t>static_cast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 &lt;Circle *&gt; (p); </a:t>
            </a:r>
            <a:r>
              <a:rPr lang="en-US" dirty="0">
                <a:latin typeface="Lucida Sans" panose="020B0602030504020204" pitchFamily="34" charset="77"/>
              </a:rPr>
              <a:t>// explicit cast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q-&gt;draw(); // </a:t>
            </a:r>
            <a:r>
              <a:rPr lang="en-US" dirty="0">
                <a:highlight>
                  <a:srgbClr val="00FF00"/>
                </a:highlight>
                <a:latin typeface="Lucida Sans" panose="020B0602030504020204" pitchFamily="34" charset="77"/>
              </a:rPr>
              <a:t>Circle – dynamic binding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highlight>
                <a:srgbClr val="00FF00"/>
              </a:highlight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 = c; // slices c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cc = ss; //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allowed using overloaded “=“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s.draw</a:t>
            </a:r>
            <a:r>
              <a:rPr lang="en-US" dirty="0">
                <a:latin typeface="Lucida Sans" panose="020B0602030504020204" pitchFamily="34" charset="77"/>
              </a:rPr>
              <a:t>(); // static binding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c.draw</a:t>
            </a:r>
            <a:r>
              <a:rPr lang="en-US" dirty="0">
                <a:latin typeface="Lucida Sans" panose="020B0602030504020204" pitchFamily="34" charset="77"/>
              </a:rPr>
              <a:t>(); // static binding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cc.draw</a:t>
            </a:r>
            <a:r>
              <a:rPr lang="en-US" dirty="0">
                <a:latin typeface="Lucida Sans" panose="020B0602030504020204" pitchFamily="34" charset="77"/>
              </a:rPr>
              <a:t>(); // static binding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ss.draw</a:t>
            </a:r>
            <a:r>
              <a:rPr lang="en-US" dirty="0">
                <a:latin typeface="Lucida Sans" panose="020B0602030504020204" pitchFamily="34" charset="77"/>
              </a:rPr>
              <a:t>(); // static binding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274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2557-D266-8873-92D6-78055A6D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Destructors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CBD32-E815-C13C-B620-49687A8C3F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CCD7D7-3BC1-013C-9E56-EEFB9E63C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0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3940-6DF5-945D-7152-C79C2B9C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10B9-3749-86BB-06A6-39C3B335B5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A5DD7-7D2F-C5B8-5869-86FE59649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2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B9C7A-0C86-579D-BF09-6297913D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Compile-time Polymorphism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633B2-3A8E-7574-2BF4-7BA16925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00809"/>
            <a:ext cx="4447786" cy="4166592"/>
          </a:xfrm>
        </p:spPr>
        <p:txBody>
          <a:bodyPr>
            <a:normAutofit/>
          </a:bodyPr>
          <a:lstStyle/>
          <a:p>
            <a:r>
              <a:rPr lang="en-US" dirty="0"/>
              <a:t>One thing, several forms:</a:t>
            </a:r>
          </a:p>
          <a:p>
            <a:pPr lvl="1"/>
            <a:r>
              <a:rPr lang="en-US" dirty="0"/>
              <a:t>Function overloading, e.g. </a:t>
            </a:r>
          </a:p>
          <a:p>
            <a:pPr lvl="1"/>
            <a:r>
              <a:rPr lang="en-US" dirty="0"/>
              <a:t>Operator overloading</a:t>
            </a:r>
          </a:p>
          <a:p>
            <a:r>
              <a:rPr lang="en-US" dirty="0"/>
              <a:t>Binding – deciding which function to call</a:t>
            </a:r>
          </a:p>
          <a:p>
            <a:r>
              <a:rPr lang="en-US" dirty="0"/>
              <a:t>Compile-time polymorphism – binding is done during compilation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EE7A1C-ADF5-FC49-270F-5B8C0544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12" y="1556792"/>
            <a:ext cx="2232248" cy="1080120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72000" indent="0">
              <a:lnSpc>
                <a:spcPct val="74000"/>
              </a:lnSpc>
              <a:buNone/>
            </a:pPr>
            <a:r>
              <a:rPr lang="en-US" sz="1800" dirty="0" err="1">
                <a:latin typeface="Lucida Sans" panose="020B0602030504020204" pitchFamily="34" charset="77"/>
              </a:rPr>
              <a:t>i</a:t>
            </a:r>
            <a:r>
              <a:rPr lang="en-US" sz="1800" dirty="0">
                <a:latin typeface="Lucida Sans" panose="020B0602030504020204" pitchFamily="34" charset="77"/>
              </a:rPr>
              <a:t> = abs ( -24 ) ;</a:t>
            </a:r>
          </a:p>
          <a:p>
            <a:pPr marL="72000" indent="0">
              <a:lnSpc>
                <a:spcPct val="74000"/>
              </a:lnSpc>
              <a:buNone/>
            </a:pPr>
            <a:r>
              <a:rPr lang="en-US" sz="1800" dirty="0">
                <a:latin typeface="Lucida Sans" panose="020B0602030504020204" pitchFamily="34" charset="77"/>
              </a:rPr>
              <a:t>a = abs ( 1.5f ) ;</a:t>
            </a:r>
          </a:p>
          <a:p>
            <a:pPr marL="72000" indent="0">
              <a:lnSpc>
                <a:spcPct val="74000"/>
              </a:lnSpc>
              <a:buNone/>
            </a:pPr>
            <a:r>
              <a:rPr lang="en-US" sz="1800" dirty="0">
                <a:latin typeface="Lucida Sans" panose="020B0602030504020204" pitchFamily="34" charset="77"/>
              </a:rPr>
              <a:t>l = abs ( -12L ) 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50D48E-4969-3394-F543-CB4ABB32A64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303912" y="2096852"/>
            <a:ext cx="1800200" cy="1800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F82F720-1937-A865-327C-16E1274F46D4}"/>
              </a:ext>
            </a:extLst>
          </p:cNvPr>
          <p:cNvSpPr txBox="1">
            <a:spLocks/>
          </p:cNvSpPr>
          <p:nvPr/>
        </p:nvSpPr>
        <p:spPr>
          <a:xfrm>
            <a:off x="6960096" y="3140968"/>
            <a:ext cx="2232248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>
              <a:lnSpc>
                <a:spcPct val="74000"/>
              </a:lnSpc>
              <a:buFont typeface="Franklin Gothic Book" panose="020B0503020102020204" pitchFamily="34" charset="0"/>
              <a:buNone/>
            </a:pPr>
            <a:r>
              <a:rPr lang="en-US" sz="1800" dirty="0">
                <a:latin typeface="Lucida Sans" panose="020B0602030504020204" pitchFamily="34" charset="77"/>
              </a:rPr>
              <a:t>int </a:t>
            </a:r>
            <a:r>
              <a:rPr lang="en-US" sz="1800" dirty="0" err="1">
                <a:latin typeface="Lucida Sans" panose="020B0602030504020204" pitchFamily="34" charset="77"/>
              </a:rPr>
              <a:t>i</a:t>
            </a:r>
            <a:r>
              <a:rPr lang="en-US" sz="1800" dirty="0">
                <a:latin typeface="Lucida Sans" panose="020B0602030504020204" pitchFamily="34" charset="77"/>
              </a:rPr>
              <a:t>, j, k ;</a:t>
            </a:r>
          </a:p>
          <a:p>
            <a:pPr marL="72000" indent="0">
              <a:lnSpc>
                <a:spcPct val="74000"/>
              </a:lnSpc>
              <a:buFont typeface="Franklin Gothic Book" panose="020B0503020102020204" pitchFamily="34" charset="0"/>
              <a:buNone/>
            </a:pPr>
            <a:r>
              <a:rPr lang="en-US" sz="1800" dirty="0">
                <a:latin typeface="Lucida Sans" panose="020B0602030504020204" pitchFamily="34" charset="77"/>
              </a:rPr>
              <a:t>k = </a:t>
            </a:r>
            <a:r>
              <a:rPr lang="en-US" sz="1800" dirty="0" err="1">
                <a:latin typeface="Lucida Sans" panose="020B0602030504020204" pitchFamily="34" charset="77"/>
              </a:rPr>
              <a:t>i</a:t>
            </a:r>
            <a:r>
              <a:rPr lang="en-US" sz="1800" dirty="0">
                <a:latin typeface="Lucida Sans" panose="020B0602030504020204" pitchFamily="34" charset="77"/>
              </a:rPr>
              <a:t> + j;</a:t>
            </a:r>
          </a:p>
          <a:p>
            <a:pPr marL="72000" indent="0">
              <a:lnSpc>
                <a:spcPct val="74000"/>
              </a:lnSpc>
              <a:buFont typeface="Franklin Gothic Book" panose="020B0503020102020204" pitchFamily="34" charset="0"/>
              <a:buNone/>
            </a:pPr>
            <a:r>
              <a:rPr lang="en-US" sz="1800" dirty="0">
                <a:latin typeface="Lucida Sans" panose="020B0602030504020204" pitchFamily="34" charset="77"/>
              </a:rPr>
              <a:t>Comp c1, c2, c3 ;</a:t>
            </a:r>
          </a:p>
          <a:p>
            <a:pPr marL="72000" indent="0">
              <a:lnSpc>
                <a:spcPct val="74000"/>
              </a:lnSpc>
              <a:buFont typeface="Franklin Gothic Book" panose="020B0503020102020204" pitchFamily="34" charset="0"/>
              <a:buNone/>
            </a:pPr>
            <a:r>
              <a:rPr lang="en-US" sz="1800" dirty="0">
                <a:latin typeface="Lucida Sans" panose="020B0602030504020204" pitchFamily="34" charset="77"/>
              </a:rPr>
              <a:t>c3 = c1 + c2 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BCDCDB-86F1-761A-69C1-C626B8E96832}"/>
              </a:ext>
            </a:extLst>
          </p:cNvPr>
          <p:cNvCxnSpPr>
            <a:cxnSpLocks/>
          </p:cNvCxnSpPr>
          <p:nvPr/>
        </p:nvCxnSpPr>
        <p:spPr>
          <a:xfrm>
            <a:off x="4799856" y="2672915"/>
            <a:ext cx="2160240" cy="4680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C96B4-8182-251E-75F9-15F15E1B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Run-time Polymorphism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A59F4-8428-86D3-B68E-F07FA4ED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808"/>
            <a:ext cx="9601200" cy="4166592"/>
          </a:xfrm>
        </p:spPr>
        <p:txBody>
          <a:bodyPr/>
          <a:lstStyle/>
          <a:p>
            <a:r>
              <a:rPr lang="en-US" dirty="0"/>
              <a:t>One action, different activities, e.g.</a:t>
            </a:r>
          </a:p>
          <a:p>
            <a:pPr lvl="1"/>
            <a:r>
              <a:rPr lang="en-US" dirty="0"/>
              <a:t>Mouse click </a:t>
            </a:r>
            <a:r>
              <a:rPr lang="en-US" dirty="0">
                <a:sym typeface="Wingdings" pitchFamily="2" charset="2"/>
              </a:rPr>
              <a:t> Close window</a:t>
            </a:r>
          </a:p>
          <a:p>
            <a:pPr lvl="1"/>
            <a:r>
              <a:rPr lang="en-US" dirty="0">
                <a:sym typeface="Wingdings" pitchFamily="2" charset="2"/>
              </a:rPr>
              <a:t>Mouse click  Display Menu</a:t>
            </a:r>
          </a:p>
          <a:p>
            <a:r>
              <a:rPr lang="en-US" dirty="0">
                <a:sym typeface="Wingdings" pitchFamily="2" charset="2"/>
              </a:rPr>
              <a:t>Action – function call</a:t>
            </a:r>
          </a:p>
          <a:p>
            <a:r>
              <a:rPr lang="en-US" dirty="0"/>
              <a:t>Activity - Execute different functions at different times</a:t>
            </a:r>
          </a:p>
          <a:p>
            <a:r>
              <a:rPr lang="en-US" dirty="0"/>
              <a:t>Run time Polymorphism - Binding is done at run-time</a:t>
            </a:r>
          </a:p>
        </p:txBody>
      </p:sp>
    </p:spTree>
    <p:extLst>
      <p:ext uri="{BB962C8B-B14F-4D97-AF65-F5344CB8AC3E}">
        <p14:creationId xmlns:p14="http://schemas.microsoft.com/office/powerpoint/2010/main" val="423543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6CA7-80AF-AD20-9A9C-DF2CF420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9B75-EEAF-4B77-B381-C833321C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FED16-08F4-9DE9-2D20-1222DFAC5730}"/>
              </a:ext>
            </a:extLst>
          </p:cNvPr>
          <p:cNvSpPr/>
          <p:nvPr/>
        </p:nvSpPr>
        <p:spPr>
          <a:xfrm>
            <a:off x="5447928" y="1700808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DB92C-E86A-85E9-4DF7-96D8A2D3C3C4}"/>
              </a:ext>
            </a:extLst>
          </p:cNvPr>
          <p:cNvSpPr txBox="1"/>
          <p:nvPr/>
        </p:nvSpPr>
        <p:spPr>
          <a:xfrm>
            <a:off x="5663952" y="17728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C0132-2D75-22A4-07E5-C0EE226C4A0F}"/>
              </a:ext>
            </a:extLst>
          </p:cNvPr>
          <p:cNvSpPr/>
          <p:nvPr/>
        </p:nvSpPr>
        <p:spPr>
          <a:xfrm>
            <a:off x="6600056" y="2780928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CD093-4E88-7F04-15BE-7444040A2711}"/>
              </a:ext>
            </a:extLst>
          </p:cNvPr>
          <p:cNvSpPr/>
          <p:nvPr/>
        </p:nvSpPr>
        <p:spPr>
          <a:xfrm>
            <a:off x="4295800" y="2780928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624F48-D92B-9BE0-2890-D4DAD9C3130B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4907868" y="2204864"/>
            <a:ext cx="115212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99B548-749A-176A-6431-EB13AC40EAB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6059996" y="2204864"/>
            <a:ext cx="115212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B21D32-BBC2-779E-8385-AAAE366935CE}"/>
              </a:ext>
            </a:extLst>
          </p:cNvPr>
          <p:cNvSpPr txBox="1"/>
          <p:nvPr/>
        </p:nvSpPr>
        <p:spPr>
          <a:xfrm>
            <a:off x="4511824" y="2852936"/>
            <a:ext cx="7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AA57C-0DC1-7A64-82A0-B6CEF7ED1491}"/>
              </a:ext>
            </a:extLst>
          </p:cNvPr>
          <p:cNvSpPr txBox="1"/>
          <p:nvPr/>
        </p:nvSpPr>
        <p:spPr>
          <a:xfrm>
            <a:off x="6672064" y="2852936"/>
            <a:ext cx="115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CDEBF5-E692-7642-C040-C7E94F026A40}"/>
              </a:ext>
            </a:extLst>
          </p:cNvPr>
          <p:cNvSpPr txBox="1"/>
          <p:nvPr/>
        </p:nvSpPr>
        <p:spPr>
          <a:xfrm>
            <a:off x="1559496" y="3933056"/>
            <a:ext cx="7992888" cy="2242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IN" sz="2000" dirty="0">
                <a:solidFill>
                  <a:schemeClr val="tx2"/>
                </a:solidFill>
              </a:rPr>
              <a:t>Requirements</a:t>
            </a: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n-IN" i="1" dirty="0">
                <a:solidFill>
                  <a:schemeClr val="tx2"/>
                </a:solidFill>
              </a:rPr>
              <a:t>App should be able to draw Rectangles &amp; Circles</a:t>
            </a: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n-IN" i="1" dirty="0">
                <a:solidFill>
                  <a:schemeClr val="tx2"/>
                </a:solidFill>
              </a:rPr>
              <a:t>Order of drawing should be preserved 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IN" sz="2000" dirty="0">
                <a:solidFill>
                  <a:schemeClr val="tx2"/>
                </a:solidFill>
              </a:rPr>
              <a:t>Solution</a:t>
            </a: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n-IN" i="1" dirty="0">
                <a:solidFill>
                  <a:schemeClr val="tx2"/>
                </a:solidFill>
              </a:rPr>
              <a:t>Inheritance, Upcasting, Virtual Function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092D3-3973-302F-CEA1-E8DFA01E7F20}"/>
              </a:ext>
            </a:extLst>
          </p:cNvPr>
          <p:cNvSpPr txBox="1"/>
          <p:nvPr/>
        </p:nvSpPr>
        <p:spPr>
          <a:xfrm>
            <a:off x="6744072" y="22768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is-a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DA2EC-0D7F-FD52-7567-A7295103237C}"/>
              </a:ext>
            </a:extLst>
          </p:cNvPr>
          <p:cNvSpPr txBox="1"/>
          <p:nvPr/>
        </p:nvSpPr>
        <p:spPr>
          <a:xfrm>
            <a:off x="4871864" y="22768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50930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0FB202-6496-A6D9-0DBB-29E86564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Upcasting – Derived to 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7490F-0D47-6E2D-671D-06E1CF663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"Shape"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00587-41B8-96AC-F6B9-38F4B7389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Rectangle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"Rectangle"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*p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Circle c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Rectangle r;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 = &amp;c; // Upcasting, so no error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p-&gt;draw(); // ??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 = &amp;r; // Upcasting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p-&gt;draw(); // ??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45644-9C15-1770-59ED-3514274E264E}"/>
              </a:ext>
            </a:extLst>
          </p:cNvPr>
          <p:cNvSpPr txBox="1"/>
          <p:nvPr/>
        </p:nvSpPr>
        <p:spPr>
          <a:xfrm>
            <a:off x="9696400" y="472514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Shape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7FD33-2961-124D-D932-5DA6451D7B7A}"/>
              </a:ext>
            </a:extLst>
          </p:cNvPr>
          <p:cNvSpPr txBox="1"/>
          <p:nvPr/>
        </p:nvSpPr>
        <p:spPr>
          <a:xfrm>
            <a:off x="9480376" y="5229200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Shape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08B358-55DC-F494-CAB0-677373AD6A4A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544272" y="4797152"/>
            <a:ext cx="1152128" cy="11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2CA6C3-23F2-E8B8-2BED-87C61BD1B299}"/>
              </a:ext>
            </a:extLst>
          </p:cNvPr>
          <p:cNvCxnSpPr>
            <a:cxnSpLocks/>
          </p:cNvCxnSpPr>
          <p:nvPr/>
        </p:nvCxnSpPr>
        <p:spPr>
          <a:xfrm flipH="1" flipV="1">
            <a:off x="8472264" y="5373216"/>
            <a:ext cx="1008112" cy="11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3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F7A54-5C6D-FB1B-C98E-67E5FE8F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4DB6-F207-D1F4-E203-30E1C8E0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Virtual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A5445-3777-42F0-5017-121035D3B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virtual </a:t>
            </a:r>
            <a:r>
              <a:rPr lang="en-US" dirty="0">
                <a:latin typeface="Lucida Sans" panose="020B0602030504020204" pitchFamily="34" charset="77"/>
              </a:rPr>
              <a:t>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"Shape"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682D6-FC9E-75FC-7974-3C7E25FE3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Rectangle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"Rectangle"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*p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Circle c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Rectangle r;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 = &amp;c; // Upcasting, so no error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p-&gt;draw(); // ??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 = &amp;r; // Upcasting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p-&gt;draw(); // ??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73AC5-41BF-0BB2-6827-B020E37DC58B}"/>
              </a:ext>
            </a:extLst>
          </p:cNvPr>
          <p:cNvSpPr txBox="1"/>
          <p:nvPr/>
        </p:nvSpPr>
        <p:spPr>
          <a:xfrm>
            <a:off x="9696400" y="472514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Circle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E4A2F-BE68-7174-EBE7-ABC2B2ECA8C7}"/>
              </a:ext>
            </a:extLst>
          </p:cNvPr>
          <p:cNvSpPr txBox="1"/>
          <p:nvPr/>
        </p:nvSpPr>
        <p:spPr>
          <a:xfrm>
            <a:off x="9480376" y="522920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Rectangle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A38B38-3722-2B89-58CB-F63F7464806B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544272" y="4797152"/>
            <a:ext cx="1152128" cy="11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3AF30D-90AD-D79F-6EA3-299960E6B25D}"/>
              </a:ext>
            </a:extLst>
          </p:cNvPr>
          <p:cNvCxnSpPr>
            <a:cxnSpLocks/>
          </p:cNvCxnSpPr>
          <p:nvPr/>
        </p:nvCxnSpPr>
        <p:spPr>
          <a:xfrm flipH="1" flipV="1">
            <a:off x="8472264" y="5373216"/>
            <a:ext cx="1008112" cy="11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3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9D2D9-6DBB-ECE8-5312-856B53346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FD0DDE-897D-0D05-A01E-41090983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Pure Virtual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847832-65BB-2362-702A-B74EBA5D5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Shape { //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abstract class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virtual void draw( ) = 0; /* pure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		virtual function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5C07B-FEFB-72A4-7B67-0F6D017F4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Rectangle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"Rectangle"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Circle c1, c2, c3, c4, c5;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Rectangle r1, r2, r3, r4, r5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*p[10]={&amp;c1,&amp;r4,..};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for(int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=0;i&lt;=9;i++)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p[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]-&gt; draw();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/* order is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		preserved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77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2F9C83-5885-9D09-47B1-A0E381F5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Summary of Run-time Polymorphism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04590-64BD-BCA8-907A-7A1C6780B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Upcasted pointer</a:t>
            </a:r>
          </a:p>
          <a:p>
            <a:pPr lvl="1"/>
            <a:r>
              <a:rPr lang="en-US" i="0" dirty="0">
                <a:latin typeface="Lucida Sans" panose="020B0602030504020204" pitchFamily="34" charset="77"/>
              </a:rPr>
              <a:t>Base *b; Derived d; b=&amp;d;</a:t>
            </a:r>
          </a:p>
          <a:p>
            <a:pPr lvl="1"/>
            <a:r>
              <a:rPr lang="en-US" dirty="0"/>
              <a:t>Only works with “public” mode of inheritance, not with “protected” or “private”</a:t>
            </a:r>
          </a:p>
          <a:p>
            <a:r>
              <a:rPr lang="en-US" dirty="0"/>
              <a:t>Abstract class</a:t>
            </a:r>
          </a:p>
          <a:p>
            <a:pPr lvl="1"/>
            <a:r>
              <a:rPr lang="en-US" dirty="0"/>
              <a:t>Contains at least one pure virtual function</a:t>
            </a:r>
          </a:p>
          <a:p>
            <a:pPr lvl="1"/>
            <a:r>
              <a:rPr lang="en-US" dirty="0"/>
              <a:t>May contain non-virtual function</a:t>
            </a:r>
          </a:p>
          <a:p>
            <a:pPr lvl="1"/>
            <a:r>
              <a:rPr lang="en-US" dirty="0"/>
              <a:t>Object creation not possible</a:t>
            </a:r>
          </a:p>
          <a:p>
            <a:r>
              <a:rPr lang="en-US" dirty="0"/>
              <a:t>Virtual function mechanism</a:t>
            </a:r>
          </a:p>
          <a:p>
            <a:pPr lvl="1"/>
            <a:r>
              <a:rPr lang="en-US" dirty="0"/>
              <a:t>Call through an Upcasted pointer</a:t>
            </a:r>
          </a:p>
          <a:p>
            <a:pPr lvl="1"/>
            <a:r>
              <a:rPr lang="en-US" dirty="0"/>
              <a:t>If function signatures are same</a:t>
            </a:r>
          </a:p>
          <a:p>
            <a:pPr lvl="2"/>
            <a:r>
              <a:rPr lang="en-US" dirty="0"/>
              <a:t>Base class version if non-virtual</a:t>
            </a:r>
          </a:p>
          <a:p>
            <a:pPr lvl="2"/>
            <a:r>
              <a:rPr lang="en-US" dirty="0"/>
              <a:t>Derived class version if virtual</a:t>
            </a:r>
          </a:p>
          <a:p>
            <a:r>
              <a:rPr lang="en-US" dirty="0"/>
              <a:t>A virtual function is early bound (compile-time) if called through object</a:t>
            </a:r>
          </a:p>
          <a:p>
            <a:r>
              <a:rPr lang="en-US" dirty="0"/>
              <a:t>A virtual function is late bound (run-time) if called through a pointer (upcasted or not)</a:t>
            </a:r>
          </a:p>
        </p:txBody>
      </p:sp>
    </p:spTree>
    <p:extLst>
      <p:ext uri="{BB962C8B-B14F-4D97-AF65-F5344CB8AC3E}">
        <p14:creationId xmlns:p14="http://schemas.microsoft.com/office/powerpoint/2010/main" val="17844374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32784</TotalTime>
  <Words>2884</Words>
  <Application>Microsoft Macintosh PowerPoint</Application>
  <PresentationFormat>Widescreen</PresentationFormat>
  <Paragraphs>494</Paragraphs>
  <Slides>24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Franklin Gothic Book</vt:lpstr>
      <vt:lpstr>Lucida Sans</vt:lpstr>
      <vt:lpstr>Wingdings</vt:lpstr>
      <vt:lpstr>Crop</vt:lpstr>
      <vt:lpstr>EGC-211 L10: more on polymorphism</vt:lpstr>
      <vt:lpstr>Polymorphism Recap</vt:lpstr>
      <vt:lpstr>Compile-time Polymorphism</vt:lpstr>
      <vt:lpstr>Run-time Polymorphism</vt:lpstr>
      <vt:lpstr>Problem Statement</vt:lpstr>
      <vt:lpstr>Upcasting – Derived to Base</vt:lpstr>
      <vt:lpstr>Virtual Functions</vt:lpstr>
      <vt:lpstr>Pure Virtual Functions</vt:lpstr>
      <vt:lpstr>Summary of Run-time Polymorphism</vt:lpstr>
      <vt:lpstr>Implementation of Virtual Functions</vt:lpstr>
      <vt:lpstr>VTABLE And VPTR</vt:lpstr>
      <vt:lpstr>VTABLE / VPTR Example</vt:lpstr>
      <vt:lpstr>Early vs. Late Binding</vt:lpstr>
      <vt:lpstr>Using Upcasting and Virtual Functions</vt:lpstr>
      <vt:lpstr>Examples (1)</vt:lpstr>
      <vt:lpstr>Examples (2)</vt:lpstr>
      <vt:lpstr>Examples (3)</vt:lpstr>
      <vt:lpstr>Examples (4)</vt:lpstr>
      <vt:lpstr>Conversion Between Base and Derived</vt:lpstr>
      <vt:lpstr>Conversion – What is Allowed / Not (1)</vt:lpstr>
      <vt:lpstr>Conversion – What is Allowed / Not (2)</vt:lpstr>
      <vt:lpstr>Conversion – What is Allowed / Not (3)</vt:lpstr>
      <vt:lpstr>Virtual Destructors</vt:lpstr>
      <vt:lpstr>Virtual Base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Ajay Bakre</dc:creator>
  <cp:lastModifiedBy>Dr Ajay Bakre</cp:lastModifiedBy>
  <cp:revision>7</cp:revision>
  <dcterms:created xsi:type="dcterms:W3CDTF">2024-08-02T08:39:14Z</dcterms:created>
  <dcterms:modified xsi:type="dcterms:W3CDTF">2024-09-04T05:43:57Z</dcterms:modified>
</cp:coreProperties>
</file>