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93" r:id="rId3"/>
    <p:sldId id="290" r:id="rId4"/>
    <p:sldId id="292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84"/>
    <p:restoredTop sz="94641"/>
  </p:normalViewPr>
  <p:slideViewPr>
    <p:cSldViewPr>
      <p:cViewPr>
        <p:scale>
          <a:sx n="124" d="100"/>
          <a:sy n="124" d="100"/>
        </p:scale>
        <p:origin x="95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AF849-22A3-2F4C-A252-3231E1A85712}" type="datetimeFigureOut">
              <a:rPr lang="en-US" smtClean="0"/>
              <a:t>8/15/24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CE2BC-DC0F-2F4C-84FA-73CE5159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7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B793-6C16-8438-7240-A0053487C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480" y="1788454"/>
            <a:ext cx="9361040" cy="1856570"/>
          </a:xfrm>
        </p:spPr>
        <p:txBody>
          <a:bodyPr/>
          <a:lstStyle/>
          <a:p>
            <a:r>
              <a:rPr lang="en-US" sz="4400" dirty="0"/>
              <a:t>EGC-211</a:t>
            </a:r>
            <a:br>
              <a:rPr lang="en-US" dirty="0"/>
            </a:br>
            <a:r>
              <a:rPr lang="en-US" sz="4400" dirty="0"/>
              <a:t>L5: C++ classes: STATIC members, operator overloading, friends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D29F6-4AF6-EE70-F7A3-E2ED78DA5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3592" y="3956279"/>
            <a:ext cx="7416824" cy="1200913"/>
          </a:xfrm>
        </p:spPr>
        <p:txBody>
          <a:bodyPr>
            <a:normAutofit fontScale="92500"/>
          </a:bodyPr>
          <a:lstStyle/>
          <a:p>
            <a:r>
              <a:rPr lang="en-US" dirty="0"/>
              <a:t>T1-24-25</a:t>
            </a:r>
          </a:p>
          <a:p>
            <a:r>
              <a:rPr lang="en-US" dirty="0"/>
              <a:t>Ajay </a:t>
            </a:r>
            <a:r>
              <a:rPr lang="en-US" dirty="0" err="1"/>
              <a:t>Bakre</a:t>
            </a:r>
            <a:endParaRPr lang="en-US" dirty="0"/>
          </a:p>
          <a:p>
            <a:r>
              <a:rPr lang="en-US" dirty="0"/>
              <a:t>Content Credit: </a:t>
            </a:r>
            <a:r>
              <a:rPr lang="en-US" dirty="0" err="1"/>
              <a:t>Yashavant</a:t>
            </a:r>
            <a:r>
              <a:rPr lang="en-US" dirty="0"/>
              <a:t> </a:t>
            </a:r>
            <a:r>
              <a:rPr lang="en-US" dirty="0" err="1"/>
              <a:t>Kanetkar</a:t>
            </a:r>
            <a:r>
              <a:rPr lang="en-US" dirty="0"/>
              <a:t> &amp; Prof. Jaya </a:t>
            </a:r>
            <a:r>
              <a:rPr lang="en-US" dirty="0" err="1"/>
              <a:t>Sreevalsan</a:t>
            </a:r>
            <a:r>
              <a:rPr lang="en-US" dirty="0"/>
              <a:t> Nair</a:t>
            </a:r>
          </a:p>
        </p:txBody>
      </p:sp>
    </p:spTree>
    <p:extLst>
      <p:ext uri="{BB962C8B-B14F-4D97-AF65-F5344CB8AC3E}">
        <p14:creationId xmlns:p14="http://schemas.microsoft.com/office/powerpoint/2010/main" val="217384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BC1B-68BB-23A1-8F37-87FD154C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Friend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4D609-F04F-5D9B-0AA9-95D078EF5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484784"/>
            <a:ext cx="4868416" cy="43826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100" dirty="0">
                <a:latin typeface="Lucida Sans" panose="020B0602030504020204" pitchFamily="34" charset="77"/>
              </a:rPr>
              <a:t># include &lt;iostream&gt;</a:t>
            </a:r>
          </a:p>
          <a:p>
            <a:pPr marL="0" indent="0">
              <a:buNone/>
            </a:pPr>
            <a:r>
              <a:rPr lang="en-US" sz="2100" dirty="0">
                <a:latin typeface="Lucida Sans" panose="020B0602030504020204" pitchFamily="34" charset="77"/>
              </a:rPr>
              <a:t>using namespace std ;</a:t>
            </a:r>
          </a:p>
          <a:p>
            <a:pPr marL="0" indent="0">
              <a:buNone/>
            </a:pPr>
            <a:r>
              <a:rPr lang="en-US" sz="2100" dirty="0">
                <a:latin typeface="Lucida Sans" panose="020B0602030504020204" pitchFamily="34" charset="77"/>
              </a:rPr>
              <a:t>class Comp {</a:t>
            </a:r>
          </a:p>
          <a:p>
            <a:pPr marL="530352" lvl="1" indent="0">
              <a:buNone/>
            </a:pPr>
            <a:r>
              <a:rPr lang="en-US" sz="2100" i="0" dirty="0">
                <a:latin typeface="Lucida Sans" panose="020B0602030504020204" pitchFamily="34" charset="77"/>
              </a:rPr>
              <a:t>private : </a:t>
            </a:r>
          </a:p>
          <a:p>
            <a:pPr marL="987552" lvl="2" indent="0">
              <a:buNone/>
            </a:pPr>
            <a:r>
              <a:rPr lang="en-US" sz="2100" dirty="0">
                <a:latin typeface="Lucida Sans" panose="020B0602030504020204" pitchFamily="34" charset="77"/>
              </a:rPr>
              <a:t>double r, </a:t>
            </a:r>
            <a:r>
              <a:rPr lang="en-US" sz="2100" dirty="0" err="1">
                <a:latin typeface="Lucida Sans" panose="020B0602030504020204" pitchFamily="34" charset="77"/>
              </a:rPr>
              <a:t>i</a:t>
            </a:r>
            <a:r>
              <a:rPr lang="en-US" sz="2100" dirty="0">
                <a:latin typeface="Lucida Sans" panose="020B0602030504020204" pitchFamily="34" charset="77"/>
              </a:rPr>
              <a:t> ;</a:t>
            </a:r>
          </a:p>
          <a:p>
            <a:pPr marL="530352" lvl="1" indent="0">
              <a:buNone/>
            </a:pPr>
            <a:r>
              <a:rPr lang="en-US" sz="2100" i="0" dirty="0">
                <a:latin typeface="Lucida Sans" panose="020B0602030504020204" pitchFamily="34" charset="77"/>
              </a:rPr>
              <a:t>public :</a:t>
            </a:r>
          </a:p>
          <a:p>
            <a:pPr marL="987552" lvl="2" indent="0">
              <a:buNone/>
            </a:pPr>
            <a:r>
              <a:rPr lang="en-US" sz="2100" dirty="0">
                <a:latin typeface="Lucida Sans" panose="020B0602030504020204" pitchFamily="34" charset="77"/>
              </a:rPr>
              <a:t>Comp (double </a:t>
            </a:r>
            <a:r>
              <a:rPr lang="en-US" sz="2100" dirty="0" err="1">
                <a:latin typeface="Lucida Sans" panose="020B0602030504020204" pitchFamily="34" charset="77"/>
              </a:rPr>
              <a:t>rr</a:t>
            </a:r>
            <a:r>
              <a:rPr lang="en-US" sz="2100" dirty="0">
                <a:latin typeface="Lucida Sans" panose="020B0602030504020204" pitchFamily="34" charset="77"/>
              </a:rPr>
              <a:t>=0 , double ii=0) { </a:t>
            </a:r>
          </a:p>
          <a:p>
            <a:pPr marL="1444752" lvl="3" indent="0">
              <a:buNone/>
            </a:pPr>
            <a:r>
              <a:rPr lang="en-US" sz="2100" i="0" dirty="0">
                <a:latin typeface="Lucida Sans" panose="020B0602030504020204" pitchFamily="34" charset="77"/>
              </a:rPr>
              <a:t>r = </a:t>
            </a:r>
            <a:r>
              <a:rPr lang="en-US" sz="2100" i="0" dirty="0" err="1">
                <a:latin typeface="Lucida Sans" panose="020B0602030504020204" pitchFamily="34" charset="77"/>
              </a:rPr>
              <a:t>rr</a:t>
            </a:r>
            <a:r>
              <a:rPr lang="en-US" sz="2100" i="0" dirty="0">
                <a:latin typeface="Lucida Sans" panose="020B0602030504020204" pitchFamily="34" charset="77"/>
              </a:rPr>
              <a:t>;</a:t>
            </a:r>
          </a:p>
          <a:p>
            <a:pPr marL="1444752" lvl="3" indent="0">
              <a:buNone/>
            </a:pPr>
            <a:r>
              <a:rPr lang="en-US" sz="2100" i="0" dirty="0" err="1">
                <a:latin typeface="Lucida Sans" panose="020B0602030504020204" pitchFamily="34" charset="77"/>
              </a:rPr>
              <a:t>i</a:t>
            </a:r>
            <a:r>
              <a:rPr lang="en-US" sz="2100" i="0" dirty="0">
                <a:latin typeface="Lucida Sans" panose="020B0602030504020204" pitchFamily="34" charset="77"/>
              </a:rPr>
              <a:t> = ii;</a:t>
            </a:r>
          </a:p>
          <a:p>
            <a:pPr marL="987552" lvl="2" indent="0">
              <a:buNone/>
            </a:pPr>
            <a:r>
              <a:rPr lang="en-US" sz="2100" dirty="0">
                <a:latin typeface="Lucida Sans" panose="020B0602030504020204" pitchFamily="34" charset="77"/>
              </a:rPr>
              <a:t>}</a:t>
            </a:r>
          </a:p>
          <a:p>
            <a:pPr marL="987552" lvl="2" indent="0">
              <a:buNone/>
            </a:pPr>
            <a:r>
              <a:rPr lang="en-US" sz="2100" dirty="0">
                <a:latin typeface="Lucida Sans" panose="020B0602030504020204" pitchFamily="34" charset="77"/>
              </a:rPr>
              <a:t>void print( ) {</a:t>
            </a:r>
          </a:p>
          <a:p>
            <a:pPr marL="1444752" lvl="3" indent="0">
              <a:buNone/>
            </a:pPr>
            <a:r>
              <a:rPr lang="en-US" sz="2100" i="0" dirty="0" err="1">
                <a:latin typeface="Lucida Sans" panose="020B0602030504020204" pitchFamily="34" charset="77"/>
              </a:rPr>
              <a:t>cout</a:t>
            </a:r>
            <a:r>
              <a:rPr lang="en-US" sz="2100" i="0" dirty="0">
                <a:latin typeface="Lucida Sans" panose="020B0602030504020204" pitchFamily="34" charset="77"/>
              </a:rPr>
              <a:t> &lt;&lt; r &lt;&lt; </a:t>
            </a:r>
            <a:r>
              <a:rPr lang="en-US" sz="2100" i="0" dirty="0" err="1">
                <a:latin typeface="Lucida Sans" panose="020B0602030504020204" pitchFamily="34" charset="77"/>
              </a:rPr>
              <a:t>i</a:t>
            </a:r>
            <a:r>
              <a:rPr lang="en-US" sz="2100" i="0" dirty="0">
                <a:latin typeface="Lucida Sans" panose="020B0602030504020204" pitchFamily="34" charset="77"/>
              </a:rPr>
              <a:t>;</a:t>
            </a:r>
          </a:p>
          <a:p>
            <a:pPr marL="987552" lvl="2" indent="0">
              <a:buNone/>
            </a:pPr>
            <a:r>
              <a:rPr lang="en-US" sz="2100" dirty="0">
                <a:latin typeface="Lucida Sans" panose="020B0602030504020204" pitchFamily="34" charset="77"/>
              </a:rPr>
              <a:t>}</a:t>
            </a:r>
          </a:p>
          <a:p>
            <a:pPr marL="987552" lvl="2" indent="0">
              <a:lnSpc>
                <a:spcPct val="120000"/>
              </a:lnSpc>
              <a:buNone/>
            </a:pPr>
            <a:r>
              <a:rPr lang="en-IN" sz="2100" dirty="0">
                <a:effectLst/>
                <a:latin typeface="Lucida Sans" panose="020B0602030504020204" pitchFamily="34" charset="77"/>
              </a:rPr>
              <a:t>friend Comp operator+ (Comp, Comp); // defined outside</a:t>
            </a:r>
          </a:p>
          <a:p>
            <a:pPr marL="0" indent="0">
              <a:buNone/>
            </a:pPr>
            <a:r>
              <a:rPr lang="en-IN" sz="2100" dirty="0">
                <a:latin typeface="Lucida Sans" panose="020B0602030504020204" pitchFamily="34" charset="77"/>
              </a:rPr>
              <a:t>};</a:t>
            </a:r>
            <a:endParaRPr lang="en-IN" sz="2100" dirty="0">
              <a:effectLst/>
              <a:latin typeface="Lucida Sans" panose="020B0602030504020204" pitchFamily="34" charset="77"/>
            </a:endParaRPr>
          </a:p>
          <a:p>
            <a:pPr marL="987552" lvl="2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41E12-DF91-EC48-D318-AFB4F1A6D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556792"/>
            <a:ext cx="4447786" cy="4310609"/>
          </a:xfrm>
        </p:spPr>
        <p:txBody>
          <a:bodyPr>
            <a:noAutofit/>
          </a:bodyPr>
          <a:lstStyle/>
          <a:p>
            <a:pPr marL="0" indent="0">
              <a:lnSpc>
                <a:spcPct val="74000"/>
              </a:lnSpc>
              <a:buNone/>
            </a:pPr>
            <a:r>
              <a:rPr lang="en-US" sz="1500" dirty="0">
                <a:latin typeface="Lucida Sans" panose="020B0602030504020204" pitchFamily="34" charset="77"/>
              </a:rPr>
              <a:t>Comp operator+ (Comp x, Comp y) {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500" i="0" dirty="0">
                <a:latin typeface="Lucida Sans" panose="020B0602030504020204" pitchFamily="34" charset="77"/>
              </a:rPr>
              <a:t>Comp t ;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500" i="0" dirty="0" err="1">
                <a:latin typeface="Lucida Sans" panose="020B0602030504020204" pitchFamily="34" charset="77"/>
              </a:rPr>
              <a:t>t.r</a:t>
            </a:r>
            <a:r>
              <a:rPr lang="en-US" sz="1500" i="0" dirty="0">
                <a:latin typeface="Lucida Sans" panose="020B0602030504020204" pitchFamily="34" charset="77"/>
              </a:rPr>
              <a:t> = </a:t>
            </a:r>
            <a:r>
              <a:rPr lang="en-US" sz="1500" i="0" dirty="0" err="1">
                <a:latin typeface="Lucida Sans" panose="020B0602030504020204" pitchFamily="34" charset="77"/>
              </a:rPr>
              <a:t>x.r</a:t>
            </a:r>
            <a:r>
              <a:rPr lang="en-US" sz="1500" i="0" dirty="0">
                <a:latin typeface="Lucida Sans" panose="020B0602030504020204" pitchFamily="34" charset="77"/>
              </a:rPr>
              <a:t> + </a:t>
            </a:r>
            <a:r>
              <a:rPr lang="en-US" sz="1500" i="0" dirty="0" err="1">
                <a:latin typeface="Lucida Sans" panose="020B0602030504020204" pitchFamily="34" charset="77"/>
              </a:rPr>
              <a:t>y.r</a:t>
            </a:r>
            <a:r>
              <a:rPr lang="en-US" sz="1500" i="0" dirty="0">
                <a:latin typeface="Lucida Sans" panose="020B0602030504020204" pitchFamily="34" charset="77"/>
              </a:rPr>
              <a:t>; 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500" i="0" dirty="0" err="1">
                <a:latin typeface="Lucida Sans" panose="020B0602030504020204" pitchFamily="34" charset="77"/>
              </a:rPr>
              <a:t>t.i</a:t>
            </a:r>
            <a:r>
              <a:rPr lang="en-US" sz="1500" i="0" dirty="0">
                <a:latin typeface="Lucida Sans" panose="020B0602030504020204" pitchFamily="34" charset="77"/>
              </a:rPr>
              <a:t> = </a:t>
            </a:r>
            <a:r>
              <a:rPr lang="en-US" sz="1500" i="0" dirty="0" err="1">
                <a:latin typeface="Lucida Sans" panose="020B0602030504020204" pitchFamily="34" charset="77"/>
              </a:rPr>
              <a:t>x.i</a:t>
            </a:r>
            <a:r>
              <a:rPr lang="en-US" sz="1500" i="0" dirty="0">
                <a:latin typeface="Lucida Sans" panose="020B0602030504020204" pitchFamily="34" charset="77"/>
              </a:rPr>
              <a:t> + </a:t>
            </a:r>
            <a:r>
              <a:rPr lang="en-US" sz="1500" i="0" dirty="0" err="1">
                <a:latin typeface="Lucida Sans" panose="020B0602030504020204" pitchFamily="34" charset="77"/>
              </a:rPr>
              <a:t>y.i</a:t>
            </a:r>
            <a:r>
              <a:rPr lang="en-US" sz="1500" i="0" dirty="0">
                <a:latin typeface="Lucida Sans" panose="020B0602030504020204" pitchFamily="34" charset="77"/>
              </a:rPr>
              <a:t> ; 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500" i="0" dirty="0">
                <a:latin typeface="Lucida Sans" panose="020B0602030504020204" pitchFamily="34" charset="77"/>
              </a:rPr>
              <a:t>return t ;</a:t>
            </a:r>
          </a:p>
          <a:p>
            <a:pPr marL="0" indent="0">
              <a:lnSpc>
                <a:spcPct val="74000"/>
              </a:lnSpc>
              <a:buNone/>
            </a:pPr>
            <a:r>
              <a:rPr lang="en-US" sz="1500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lnSpc>
                <a:spcPct val="74000"/>
              </a:lnSpc>
              <a:buNone/>
            </a:pPr>
            <a:r>
              <a:rPr lang="en-US" sz="1500" dirty="0">
                <a:latin typeface="Lucida Sans" panose="020B0602030504020204" pitchFamily="34" charset="77"/>
              </a:rPr>
              <a:t>int main( ) {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500" i="0" dirty="0">
                <a:latin typeface="Lucida Sans" panose="020B0602030504020204" pitchFamily="34" charset="77"/>
              </a:rPr>
              <a:t>Comp a(1.0,1.0);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500" i="0" dirty="0">
                <a:latin typeface="Lucida Sans" panose="020B0602030504020204" pitchFamily="34" charset="77"/>
              </a:rPr>
              <a:t>Comp b(2.0,2.0);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500" i="0" dirty="0">
                <a:latin typeface="Lucida Sans" panose="020B0602030504020204" pitchFamily="34" charset="77"/>
              </a:rPr>
              <a:t>Comp x, y, z;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500" i="0" dirty="0">
                <a:latin typeface="Lucida Sans" panose="020B0602030504020204" pitchFamily="34" charset="77"/>
              </a:rPr>
              <a:t>double d = 1.1;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500" i="0" dirty="0">
                <a:latin typeface="Lucida Sans" panose="020B0602030504020204" pitchFamily="34" charset="77"/>
              </a:rPr>
              <a:t>x = a + b;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500" i="0" dirty="0">
                <a:latin typeface="Lucida Sans" panose="020B0602030504020204" pitchFamily="34" charset="77"/>
              </a:rPr>
              <a:t>y = a + d;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500" i="0" dirty="0">
                <a:latin typeface="Lucida Sans" panose="020B0602030504020204" pitchFamily="34" charset="77"/>
              </a:rPr>
              <a:t>z = d + a;</a:t>
            </a:r>
          </a:p>
          <a:p>
            <a:pPr marL="0" indent="0">
              <a:lnSpc>
                <a:spcPct val="74000"/>
              </a:lnSpc>
              <a:buNone/>
            </a:pPr>
            <a:r>
              <a:rPr lang="en-US" sz="1500" dirty="0">
                <a:latin typeface="Lucida Sans" panose="020B0602030504020204" pitchFamily="34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957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6EA8-C556-8215-B174-3AD26836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Overloading Operator &lt;&lt;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8C9C6-3E7E-8FCB-D51A-2B430E0E4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484785"/>
            <a:ext cx="4447786" cy="4382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Lucida Sans" panose="020B0602030504020204" pitchFamily="34" charset="77"/>
              </a:rPr>
              <a:t>class Comp {</a:t>
            </a:r>
          </a:p>
          <a:p>
            <a:pPr marL="530352" lvl="1" indent="0"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private : </a:t>
            </a:r>
          </a:p>
          <a:p>
            <a:pPr marL="987552" lvl="2" indent="0">
              <a:buNone/>
            </a:pPr>
            <a:r>
              <a:rPr lang="en-US" sz="1600" dirty="0">
                <a:latin typeface="Lucida Sans" panose="020B0602030504020204" pitchFamily="34" charset="77"/>
              </a:rPr>
              <a:t>double </a:t>
            </a:r>
            <a:r>
              <a:rPr lang="en-US" sz="1600" dirty="0" err="1">
                <a:latin typeface="Lucida Sans" panose="020B0602030504020204" pitchFamily="34" charset="77"/>
              </a:rPr>
              <a:t>r,i</a:t>
            </a:r>
            <a:r>
              <a:rPr lang="en-US" sz="1600" dirty="0">
                <a:latin typeface="Lucida Sans" panose="020B0602030504020204" pitchFamily="34" charset="77"/>
              </a:rPr>
              <a:t>;</a:t>
            </a:r>
          </a:p>
          <a:p>
            <a:pPr marL="530352" lvl="1" indent="0"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public :</a:t>
            </a:r>
          </a:p>
          <a:p>
            <a:pPr marL="987552" lvl="2" indent="0">
              <a:buNone/>
            </a:pPr>
            <a:r>
              <a:rPr lang="en-US" sz="1600" dirty="0">
                <a:latin typeface="Lucida Sans" panose="020B0602030504020204" pitchFamily="34" charset="77"/>
              </a:rPr>
              <a:t>Comp ( double x, double y ) {</a:t>
            </a:r>
          </a:p>
          <a:p>
            <a:pPr marL="1444752" lvl="3" indent="0"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r=x;</a:t>
            </a:r>
          </a:p>
          <a:p>
            <a:pPr marL="1444752" lvl="3" indent="0">
              <a:buNone/>
            </a:pPr>
            <a:r>
              <a:rPr lang="en-US" sz="1600" i="0" dirty="0" err="1">
                <a:latin typeface="Lucida Sans" panose="020B0602030504020204" pitchFamily="34" charset="77"/>
              </a:rPr>
              <a:t>i</a:t>
            </a:r>
            <a:r>
              <a:rPr lang="en-US" sz="1600" i="0" dirty="0">
                <a:latin typeface="Lucida Sans" panose="020B0602030504020204" pitchFamily="34" charset="77"/>
              </a:rPr>
              <a:t>=y;</a:t>
            </a:r>
          </a:p>
          <a:p>
            <a:pPr marL="987552" lvl="2" indent="0">
              <a:buNone/>
            </a:pPr>
            <a:r>
              <a:rPr lang="en-US" sz="1600" dirty="0">
                <a:latin typeface="Lucida Sans" panose="020B0602030504020204" pitchFamily="34" charset="77"/>
              </a:rPr>
              <a:t>}</a:t>
            </a:r>
          </a:p>
          <a:p>
            <a:pPr marL="987552" lvl="2" indent="0">
              <a:lnSpc>
                <a:spcPct val="100000"/>
              </a:lnSpc>
              <a:buNone/>
            </a:pPr>
            <a:r>
              <a:rPr lang="en-US" sz="1600" dirty="0">
                <a:latin typeface="Lucida Sans" panose="020B0602030504020204" pitchFamily="34" charset="77"/>
              </a:rPr>
              <a:t>friend </a:t>
            </a:r>
            <a:r>
              <a:rPr lang="en-US" sz="1600" dirty="0" err="1">
                <a:latin typeface="Lucida Sans" panose="020B0602030504020204" pitchFamily="34" charset="77"/>
              </a:rPr>
              <a:t>ostream</a:t>
            </a:r>
            <a:r>
              <a:rPr lang="en-US" sz="1600" dirty="0">
                <a:latin typeface="Lucida Sans" panose="020B0602030504020204" pitchFamily="34" charset="77"/>
              </a:rPr>
              <a:t>&amp; operator &lt;&lt; ( </a:t>
            </a:r>
            <a:r>
              <a:rPr lang="en-US" sz="1600" dirty="0" err="1">
                <a:latin typeface="Lucida Sans" panose="020B0602030504020204" pitchFamily="34" charset="77"/>
              </a:rPr>
              <a:t>ostream</a:t>
            </a:r>
            <a:r>
              <a:rPr lang="en-US" sz="1600" dirty="0">
                <a:latin typeface="Lucida Sans" panose="020B0602030504020204" pitchFamily="34" charset="77"/>
              </a:rPr>
              <a:t>&amp;, comp ); /* </a:t>
            </a:r>
            <a:r>
              <a:rPr lang="en-US" sz="1600" dirty="0" err="1">
                <a:latin typeface="Lucida Sans" panose="020B0602030504020204" pitchFamily="34" charset="77"/>
              </a:rPr>
              <a:t>cout</a:t>
            </a:r>
            <a:r>
              <a:rPr lang="en-US" sz="1600" dirty="0">
                <a:latin typeface="Lucida Sans" panose="020B0602030504020204" pitchFamily="34" charset="77"/>
              </a:rPr>
              <a:t> is an 	object of </a:t>
            </a:r>
            <a:r>
              <a:rPr lang="en-US" sz="1600" dirty="0" err="1">
                <a:latin typeface="Lucida Sans" panose="020B0602030504020204" pitchFamily="34" charset="77"/>
              </a:rPr>
              <a:t>ostream</a:t>
            </a:r>
            <a:r>
              <a:rPr lang="en-US" sz="1600" dirty="0">
                <a:latin typeface="Lucida Sans" panose="020B0602030504020204" pitchFamily="34" charset="77"/>
              </a:rPr>
              <a:t> class 	in stream library */</a:t>
            </a:r>
          </a:p>
          <a:p>
            <a:pPr marL="0" indent="0">
              <a:buNone/>
            </a:pPr>
            <a:r>
              <a:rPr lang="en-US" sz="1600" dirty="0">
                <a:latin typeface="Lucida Sans" panose="020B0602030504020204" pitchFamily="34" charset="77"/>
              </a:rPr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6CDCB-584A-0619-BDA1-06F6530E5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484785"/>
            <a:ext cx="4447786" cy="1944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Lucida Sans" panose="020B0602030504020204" pitchFamily="34" charset="77"/>
              </a:rPr>
              <a:t>ostream</a:t>
            </a:r>
            <a:r>
              <a:rPr lang="en-US" sz="1600" dirty="0">
                <a:latin typeface="Lucida Sans" panose="020B0602030504020204" pitchFamily="34" charset="77"/>
              </a:rPr>
              <a:t>&amp; operator &lt;&lt; ( </a:t>
            </a:r>
            <a:r>
              <a:rPr lang="en-US" sz="1600" dirty="0" err="1">
                <a:latin typeface="Lucida Sans" panose="020B0602030504020204" pitchFamily="34" charset="77"/>
              </a:rPr>
              <a:t>ostream</a:t>
            </a:r>
            <a:r>
              <a:rPr lang="en-US" sz="1600" dirty="0">
                <a:latin typeface="Lucida Sans" panose="020B0602030504020204" pitchFamily="34" charset="77"/>
              </a:rPr>
              <a:t>&amp; x, Comp c ) {</a:t>
            </a:r>
          </a:p>
          <a:p>
            <a:pPr marL="530352" lvl="1" indent="0"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x &lt;&lt; </a:t>
            </a:r>
            <a:r>
              <a:rPr lang="en-US" sz="1600" i="0" dirty="0" err="1">
                <a:latin typeface="Lucida Sans" panose="020B0602030504020204" pitchFamily="34" charset="77"/>
              </a:rPr>
              <a:t>c.r</a:t>
            </a:r>
            <a:r>
              <a:rPr lang="en-US" sz="1600" i="0" dirty="0">
                <a:latin typeface="Lucida Sans" panose="020B0602030504020204" pitchFamily="34" charset="77"/>
              </a:rPr>
              <a:t> &lt;&lt;” ” &lt;&lt; </a:t>
            </a:r>
            <a:r>
              <a:rPr lang="en-US" sz="1600" i="0" dirty="0" err="1">
                <a:latin typeface="Lucida Sans" panose="020B0602030504020204" pitchFamily="34" charset="77"/>
              </a:rPr>
              <a:t>c.i</a:t>
            </a:r>
            <a:r>
              <a:rPr lang="en-US" sz="1600" i="0" dirty="0">
                <a:latin typeface="Lucida Sans" panose="020B0602030504020204" pitchFamily="34" charset="77"/>
              </a:rPr>
              <a:t>;</a:t>
            </a:r>
          </a:p>
          <a:p>
            <a:pPr marL="530352" lvl="1" indent="0"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return x ;</a:t>
            </a:r>
          </a:p>
          <a:p>
            <a:pPr marL="0" indent="0">
              <a:buNone/>
            </a:pPr>
            <a:r>
              <a:rPr lang="en-US" sz="1600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73D9A75-70F4-D945-C13B-8A44FD5B4313}"/>
              </a:ext>
            </a:extLst>
          </p:cNvPr>
          <p:cNvSpPr txBox="1">
            <a:spLocks/>
          </p:cNvSpPr>
          <p:nvPr/>
        </p:nvSpPr>
        <p:spPr>
          <a:xfrm>
            <a:off x="6528048" y="3356992"/>
            <a:ext cx="4447786" cy="23762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100" dirty="0">
                <a:latin typeface="Lucida Sans" panose="020B0602030504020204" pitchFamily="34" charset="77"/>
              </a:rPr>
              <a:t># include &lt;iostream&gt;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z="2100" dirty="0">
                <a:latin typeface="Lucida Sans" panose="020B0602030504020204" pitchFamily="34" charset="77"/>
              </a:rPr>
              <a:t>using namespace std ;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z="2100" dirty="0">
                <a:latin typeface="Lucida Sans" panose="020B0602030504020204" pitchFamily="34" charset="77"/>
              </a:rPr>
              <a:t>int main( ) {</a:t>
            </a:r>
          </a:p>
          <a:p>
            <a:pPr marL="530352" lvl="1" indent="0">
              <a:buNone/>
            </a:pPr>
            <a:r>
              <a:rPr lang="en-US" sz="2100" i="0" dirty="0">
                <a:latin typeface="Lucida Sans" panose="020B0602030504020204" pitchFamily="34" charset="77"/>
              </a:rPr>
              <a:t>Comp a(1.0,1.0);</a:t>
            </a:r>
          </a:p>
          <a:p>
            <a:pPr marL="530352" lvl="1" indent="0">
              <a:buNone/>
            </a:pPr>
            <a:r>
              <a:rPr lang="en-US" sz="2100" i="0" dirty="0">
                <a:latin typeface="Lucida Sans" panose="020B0602030504020204" pitchFamily="34" charset="77"/>
              </a:rPr>
              <a:t>Comp b(2.0,2.0); </a:t>
            </a:r>
          </a:p>
          <a:p>
            <a:pPr marL="530352" lvl="1" indent="0">
              <a:buNone/>
            </a:pPr>
            <a:r>
              <a:rPr lang="en-US" sz="2100" i="0" dirty="0" err="1">
                <a:latin typeface="Lucida Sans" panose="020B0602030504020204" pitchFamily="34" charset="77"/>
              </a:rPr>
              <a:t>cout</a:t>
            </a:r>
            <a:r>
              <a:rPr lang="en-US" sz="2100" i="0" dirty="0">
                <a:latin typeface="Lucida Sans" panose="020B0602030504020204" pitchFamily="34" charset="77"/>
              </a:rPr>
              <a:t> &lt;&lt;a &lt;&lt; b; /* operator&lt;&lt;(</a:t>
            </a:r>
            <a:r>
              <a:rPr lang="en-US" sz="2100" i="0" dirty="0" err="1">
                <a:latin typeface="Lucida Sans" panose="020B0602030504020204" pitchFamily="34" charset="77"/>
              </a:rPr>
              <a:t>cout</a:t>
            </a:r>
            <a:r>
              <a:rPr lang="en-US" sz="2100" i="0" dirty="0">
                <a:latin typeface="Lucida Sans" panose="020B0602030504020204" pitchFamily="34" charset="77"/>
              </a:rPr>
              <a:t>, a)</a:t>
            </a:r>
          </a:p>
          <a:p>
            <a:pPr marL="530352" lvl="1" indent="0">
              <a:buNone/>
            </a:pPr>
            <a:r>
              <a:rPr lang="en-US" sz="2100" i="0" dirty="0">
                <a:latin typeface="Lucida Sans" panose="020B0602030504020204" pitchFamily="34" charset="77"/>
              </a:rPr>
              <a:t>	and operator&lt;&lt;(</a:t>
            </a:r>
            <a:r>
              <a:rPr lang="en-US" sz="2100" i="0" dirty="0" err="1">
                <a:latin typeface="Lucida Sans" panose="020B0602030504020204" pitchFamily="34" charset="77"/>
              </a:rPr>
              <a:t>cout</a:t>
            </a:r>
            <a:r>
              <a:rPr lang="en-US" sz="2100" i="0" dirty="0">
                <a:latin typeface="Lucida Sans" panose="020B0602030504020204" pitchFamily="34" charset="77"/>
              </a:rPr>
              <a:t>, b) */</a:t>
            </a:r>
          </a:p>
          <a:p>
            <a:pPr marL="0" indent="0">
              <a:buNone/>
            </a:pPr>
            <a:r>
              <a:rPr lang="en-US" sz="2100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23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AF0C-D3E0-603F-04AD-844EC5B0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Overloading Unary Operator 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4ACEB-83DC-04EE-5ADA-C0AE56BEE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484785"/>
            <a:ext cx="4796408" cy="4382616"/>
          </a:xfrm>
        </p:spPr>
        <p:txBody>
          <a:bodyPr>
            <a:noAutofit/>
          </a:bodyPr>
          <a:lstStyle/>
          <a:p>
            <a:pPr marL="0" indent="0">
              <a:lnSpc>
                <a:spcPct val="74000"/>
              </a:lnSpc>
              <a:buNone/>
            </a:pPr>
            <a:r>
              <a:rPr lang="en-US" sz="1600" dirty="0">
                <a:latin typeface="Lucida Sans" panose="020B0602030504020204" pitchFamily="34" charset="77"/>
              </a:rPr>
              <a:t>class Index {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private : int count ;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public :</a:t>
            </a:r>
          </a:p>
          <a:p>
            <a:pPr marL="987552" lvl="2" indent="0">
              <a:lnSpc>
                <a:spcPct val="74000"/>
              </a:lnSpc>
              <a:buNone/>
            </a:pPr>
            <a:r>
              <a:rPr lang="en-US" sz="1600" dirty="0">
                <a:latin typeface="Lucida Sans" panose="020B0602030504020204" pitchFamily="34" charset="77"/>
              </a:rPr>
              <a:t>Index( ) {</a:t>
            </a:r>
          </a:p>
          <a:p>
            <a:pPr marL="1444752" lvl="3" indent="0">
              <a:lnSpc>
                <a:spcPct val="74000"/>
              </a:lnSpc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count=0; </a:t>
            </a:r>
          </a:p>
          <a:p>
            <a:pPr marL="987552" lvl="2" indent="0">
              <a:lnSpc>
                <a:spcPct val="74000"/>
              </a:lnSpc>
              <a:buNone/>
            </a:pPr>
            <a:r>
              <a:rPr lang="en-US" sz="1600" dirty="0">
                <a:latin typeface="Lucida Sans" panose="020B0602030504020204" pitchFamily="34" charset="77"/>
              </a:rPr>
              <a:t>}</a:t>
            </a:r>
          </a:p>
          <a:p>
            <a:pPr marL="987552" lvl="2" indent="0">
              <a:lnSpc>
                <a:spcPct val="74000"/>
              </a:lnSpc>
              <a:buNone/>
            </a:pPr>
            <a:r>
              <a:rPr lang="en-US" sz="1600" dirty="0">
                <a:latin typeface="Lucida Sans" panose="020B0602030504020204" pitchFamily="34" charset="77"/>
              </a:rPr>
              <a:t>void display( ) {</a:t>
            </a:r>
          </a:p>
          <a:p>
            <a:pPr marL="1444752" lvl="3" indent="0">
              <a:lnSpc>
                <a:spcPct val="74000"/>
              </a:lnSpc>
              <a:buNone/>
            </a:pPr>
            <a:r>
              <a:rPr lang="en-US" sz="1600" i="0" dirty="0" err="1">
                <a:latin typeface="Lucida Sans" panose="020B0602030504020204" pitchFamily="34" charset="77"/>
              </a:rPr>
              <a:t>cout</a:t>
            </a:r>
            <a:r>
              <a:rPr lang="en-US" sz="1600" i="0" dirty="0">
                <a:latin typeface="Lucida Sans" panose="020B0602030504020204" pitchFamily="34" charset="77"/>
              </a:rPr>
              <a:t> &lt;&lt; count ;</a:t>
            </a:r>
          </a:p>
          <a:p>
            <a:pPr marL="987552" lvl="2" indent="0">
              <a:lnSpc>
                <a:spcPct val="74000"/>
              </a:lnSpc>
              <a:buNone/>
            </a:pPr>
            <a:r>
              <a:rPr lang="en-US" sz="1600" dirty="0">
                <a:latin typeface="Lucida Sans" panose="020B0602030504020204" pitchFamily="34" charset="77"/>
              </a:rPr>
              <a:t>}</a:t>
            </a:r>
          </a:p>
          <a:p>
            <a:pPr marL="987552" lvl="2" indent="0">
              <a:lnSpc>
                <a:spcPct val="74000"/>
              </a:lnSpc>
              <a:buNone/>
            </a:pPr>
            <a:r>
              <a:rPr lang="en-US" sz="1600" dirty="0">
                <a:latin typeface="Lucida Sans" panose="020B0602030504020204" pitchFamily="34" charset="77"/>
              </a:rPr>
              <a:t>Index operator ++ ( ) {</a:t>
            </a:r>
          </a:p>
          <a:p>
            <a:pPr marL="1444752" lvl="3" indent="0">
              <a:lnSpc>
                <a:spcPct val="74000"/>
              </a:lnSpc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Index t ;</a:t>
            </a:r>
          </a:p>
          <a:p>
            <a:pPr marL="1444752" lvl="3" indent="0">
              <a:lnSpc>
                <a:spcPct val="74000"/>
              </a:lnSpc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count++; // increment first</a:t>
            </a:r>
          </a:p>
          <a:p>
            <a:pPr marL="1444752" lvl="3" indent="0">
              <a:lnSpc>
                <a:spcPct val="74000"/>
              </a:lnSpc>
              <a:buNone/>
            </a:pPr>
            <a:r>
              <a:rPr lang="en-US" sz="1600" i="0" dirty="0" err="1">
                <a:latin typeface="Lucida Sans" panose="020B0602030504020204" pitchFamily="34" charset="77"/>
              </a:rPr>
              <a:t>t.count</a:t>
            </a:r>
            <a:r>
              <a:rPr lang="en-US" sz="1600" i="0" dirty="0">
                <a:latin typeface="Lucida Sans" panose="020B0602030504020204" pitchFamily="34" charset="77"/>
              </a:rPr>
              <a:t> = count ; // then assign</a:t>
            </a:r>
          </a:p>
          <a:p>
            <a:pPr marL="1444752" lvl="3" indent="0">
              <a:lnSpc>
                <a:spcPct val="74000"/>
              </a:lnSpc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return t ;</a:t>
            </a:r>
          </a:p>
          <a:p>
            <a:pPr marL="987552" lvl="2" indent="0">
              <a:lnSpc>
                <a:spcPct val="74000"/>
              </a:lnSpc>
              <a:buNone/>
            </a:pPr>
            <a:r>
              <a:rPr lang="en-US" sz="1600" dirty="0">
                <a:latin typeface="Lucida Sans" panose="020B0602030504020204" pitchFamily="34" charset="77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ED6AC-CA00-6409-E7FB-11FFF459C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484785"/>
            <a:ext cx="4447786" cy="4382616"/>
          </a:xfrm>
        </p:spPr>
        <p:txBody>
          <a:bodyPr>
            <a:normAutofit fontScale="85000" lnSpcReduction="20000"/>
          </a:bodyPr>
          <a:lstStyle/>
          <a:p>
            <a:pPr marL="530352" lvl="1" indent="0">
              <a:buNone/>
            </a:pPr>
            <a:r>
              <a:rPr lang="en-US" sz="1900" i="0" dirty="0">
                <a:latin typeface="Lucida Sans" panose="020B0602030504020204" pitchFamily="34" charset="77"/>
              </a:rPr>
              <a:t>Index operator ++ ( int n ) {</a:t>
            </a:r>
          </a:p>
          <a:p>
            <a:pPr marL="987552" lvl="2" indent="0">
              <a:buNone/>
            </a:pPr>
            <a:r>
              <a:rPr lang="en-US" sz="1900" dirty="0">
                <a:latin typeface="Lucida Sans" panose="020B0602030504020204" pitchFamily="34" charset="77"/>
              </a:rPr>
              <a:t>Index t ; </a:t>
            </a:r>
          </a:p>
          <a:p>
            <a:pPr marL="987552" lvl="2" indent="0">
              <a:buNone/>
            </a:pPr>
            <a:r>
              <a:rPr lang="en-US" sz="1900" dirty="0" err="1">
                <a:latin typeface="Lucida Sans" panose="020B0602030504020204" pitchFamily="34" charset="77"/>
              </a:rPr>
              <a:t>t.count</a:t>
            </a:r>
            <a:r>
              <a:rPr lang="en-US" sz="1900" dirty="0">
                <a:latin typeface="Lucida Sans" panose="020B0602030504020204" pitchFamily="34" charset="77"/>
              </a:rPr>
              <a:t> = count ; // assign first</a:t>
            </a:r>
          </a:p>
          <a:p>
            <a:pPr marL="987552" lvl="2" indent="0">
              <a:buNone/>
            </a:pPr>
            <a:r>
              <a:rPr lang="en-US" sz="1900" dirty="0">
                <a:latin typeface="Lucida Sans" panose="020B0602030504020204" pitchFamily="34" charset="77"/>
              </a:rPr>
              <a:t>count++ ; // then increment</a:t>
            </a:r>
          </a:p>
          <a:p>
            <a:pPr marL="987552" lvl="2" indent="0">
              <a:buNone/>
            </a:pPr>
            <a:r>
              <a:rPr lang="en-US" sz="1900" dirty="0">
                <a:latin typeface="Lucida Sans" panose="020B0602030504020204" pitchFamily="34" charset="77"/>
              </a:rPr>
              <a:t>return t;</a:t>
            </a:r>
          </a:p>
          <a:p>
            <a:pPr marL="530352" lvl="1" indent="0">
              <a:buNone/>
            </a:pPr>
            <a:r>
              <a:rPr lang="en-US" sz="1900" i="0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buNone/>
            </a:pPr>
            <a:r>
              <a:rPr lang="en-US" sz="1900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buNone/>
            </a:pPr>
            <a:r>
              <a:rPr lang="en-US" sz="1900" dirty="0">
                <a:latin typeface="Lucida Sans" panose="020B0602030504020204" pitchFamily="34" charset="77"/>
              </a:rPr>
              <a:t>int main( ) {</a:t>
            </a:r>
          </a:p>
          <a:p>
            <a:pPr marL="530352" lvl="1" indent="0">
              <a:buNone/>
            </a:pPr>
            <a:r>
              <a:rPr lang="en-US" sz="1900" i="0" dirty="0">
                <a:latin typeface="Lucida Sans" panose="020B0602030504020204" pitchFamily="34" charset="77"/>
              </a:rPr>
              <a:t>Index </a:t>
            </a:r>
            <a:r>
              <a:rPr lang="en-US" sz="1900" i="0" dirty="0" err="1">
                <a:latin typeface="Lucida Sans" panose="020B0602030504020204" pitchFamily="34" charset="77"/>
              </a:rPr>
              <a:t>i,j,k</a:t>
            </a:r>
            <a:r>
              <a:rPr lang="en-US" sz="1900" i="0" dirty="0">
                <a:latin typeface="Lucida Sans" panose="020B0602030504020204" pitchFamily="34" charset="77"/>
              </a:rPr>
              <a:t>;</a:t>
            </a:r>
          </a:p>
          <a:p>
            <a:pPr marL="530352" lvl="1" indent="0">
              <a:buNone/>
            </a:pPr>
            <a:r>
              <a:rPr lang="en-US" sz="1900" i="0" dirty="0">
                <a:latin typeface="Lucida Sans" panose="020B0602030504020204" pitchFamily="34" charset="77"/>
              </a:rPr>
              <a:t>j = ++</a:t>
            </a:r>
            <a:r>
              <a:rPr lang="en-US" sz="1900" i="0" dirty="0" err="1">
                <a:latin typeface="Lucida Sans" panose="020B0602030504020204" pitchFamily="34" charset="77"/>
              </a:rPr>
              <a:t>i</a:t>
            </a:r>
            <a:r>
              <a:rPr lang="en-US" sz="1900" i="0" dirty="0">
                <a:latin typeface="Lucida Sans" panose="020B0602030504020204" pitchFamily="34" charset="77"/>
              </a:rPr>
              <a:t>; // </a:t>
            </a:r>
            <a:r>
              <a:rPr lang="en-US" sz="1900" i="0" dirty="0" err="1">
                <a:latin typeface="Lucida Sans" panose="020B0602030504020204" pitchFamily="34" charset="77"/>
              </a:rPr>
              <a:t>i.operator</a:t>
            </a:r>
            <a:r>
              <a:rPr lang="en-US" sz="1900" i="0" dirty="0">
                <a:latin typeface="Lucida Sans" panose="020B0602030504020204" pitchFamily="34" charset="77"/>
              </a:rPr>
              <a:t> ++( )</a:t>
            </a:r>
          </a:p>
          <a:p>
            <a:pPr marL="530352" lvl="1" indent="0">
              <a:buNone/>
            </a:pPr>
            <a:r>
              <a:rPr lang="en-US" sz="1900" i="0" dirty="0">
                <a:latin typeface="Lucida Sans" panose="020B0602030504020204" pitchFamily="34" charset="77"/>
              </a:rPr>
              <a:t>k = </a:t>
            </a:r>
            <a:r>
              <a:rPr lang="en-US" sz="1900" i="0" dirty="0" err="1">
                <a:latin typeface="Lucida Sans" panose="020B0602030504020204" pitchFamily="34" charset="77"/>
              </a:rPr>
              <a:t>i</a:t>
            </a:r>
            <a:r>
              <a:rPr lang="en-US" sz="1900" i="0" dirty="0">
                <a:latin typeface="Lucida Sans" panose="020B0602030504020204" pitchFamily="34" charset="77"/>
              </a:rPr>
              <a:t>++ ; // </a:t>
            </a:r>
            <a:r>
              <a:rPr lang="en-US" sz="1900" i="0" dirty="0" err="1">
                <a:latin typeface="Lucida Sans" panose="020B0602030504020204" pitchFamily="34" charset="77"/>
              </a:rPr>
              <a:t>i.operator</a:t>
            </a:r>
            <a:r>
              <a:rPr lang="en-US" sz="1900" i="0" dirty="0">
                <a:latin typeface="Lucida Sans" panose="020B0602030504020204" pitchFamily="34" charset="77"/>
              </a:rPr>
              <a:t> ++(0)</a:t>
            </a:r>
          </a:p>
          <a:p>
            <a:pPr marL="530352" lvl="1" indent="0">
              <a:buNone/>
            </a:pPr>
            <a:r>
              <a:rPr lang="en-US" sz="1900" i="0" dirty="0" err="1">
                <a:latin typeface="Lucida Sans" panose="020B0602030504020204" pitchFamily="34" charset="77"/>
              </a:rPr>
              <a:t>i.display</a:t>
            </a:r>
            <a:r>
              <a:rPr lang="en-US" sz="1900" i="0" dirty="0">
                <a:latin typeface="Lucida Sans" panose="020B0602030504020204" pitchFamily="34" charset="77"/>
              </a:rPr>
              <a:t>( ) ; // </a:t>
            </a:r>
            <a:r>
              <a:rPr lang="en-US" sz="1900" i="0" dirty="0" err="1">
                <a:latin typeface="Lucida Sans" panose="020B0602030504020204" pitchFamily="34" charset="77"/>
              </a:rPr>
              <a:t>i</a:t>
            </a:r>
            <a:r>
              <a:rPr lang="en-US" sz="1900" i="0" dirty="0">
                <a:latin typeface="Lucida Sans" panose="020B0602030504020204" pitchFamily="34" charset="77"/>
              </a:rPr>
              <a:t> == 2</a:t>
            </a:r>
          </a:p>
          <a:p>
            <a:pPr marL="530352" lvl="1" indent="0">
              <a:buNone/>
            </a:pPr>
            <a:r>
              <a:rPr lang="en-US" sz="1900" i="0" dirty="0" err="1">
                <a:latin typeface="Lucida Sans" panose="020B0602030504020204" pitchFamily="34" charset="77"/>
              </a:rPr>
              <a:t>j.display</a:t>
            </a:r>
            <a:r>
              <a:rPr lang="en-US" sz="1900" i="0" dirty="0">
                <a:latin typeface="Lucida Sans" panose="020B0602030504020204" pitchFamily="34" charset="77"/>
              </a:rPr>
              <a:t>(); // j == 1</a:t>
            </a:r>
          </a:p>
          <a:p>
            <a:pPr marL="530352" lvl="1" indent="0">
              <a:buNone/>
            </a:pPr>
            <a:r>
              <a:rPr lang="en-US" sz="1900" i="0" dirty="0" err="1">
                <a:latin typeface="Lucida Sans" panose="020B0602030504020204" pitchFamily="34" charset="77"/>
              </a:rPr>
              <a:t>k.display</a:t>
            </a:r>
            <a:r>
              <a:rPr lang="en-US" sz="1900" i="0" dirty="0">
                <a:latin typeface="Lucida Sans" panose="020B0602030504020204" pitchFamily="34" charset="77"/>
              </a:rPr>
              <a:t>( ) ; // k == 1</a:t>
            </a:r>
          </a:p>
          <a:p>
            <a:pPr marL="0" indent="0">
              <a:buNone/>
            </a:pPr>
            <a:r>
              <a:rPr lang="en-US" sz="1900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7D37-EF5B-E97C-81AA-E90C8DC1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Operator Overloading Rules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79E34F-86D2-1AF1-3527-004F4E768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792"/>
            <a:ext cx="9601200" cy="4310608"/>
          </a:xfrm>
        </p:spPr>
        <p:txBody>
          <a:bodyPr/>
          <a:lstStyle/>
          <a:p>
            <a:r>
              <a:rPr lang="en-US" dirty="0"/>
              <a:t>Following operators CANNOT be overloaded</a:t>
            </a:r>
          </a:p>
          <a:p>
            <a:pPr lvl="1"/>
            <a:r>
              <a:rPr lang="en-US" i="0" dirty="0">
                <a:latin typeface="Lucida Sans" panose="020B0602030504020204" pitchFamily="34" charset="77"/>
              </a:rPr>
              <a:t>“.” , “::” and “.*” </a:t>
            </a:r>
            <a:r>
              <a:rPr lang="en-US" dirty="0"/>
              <a:t>because they take a name as their second operand</a:t>
            </a:r>
          </a:p>
          <a:p>
            <a:pPr lvl="1"/>
            <a:r>
              <a:rPr lang="en-US" i="0" dirty="0">
                <a:latin typeface="Lucida Sans" panose="020B0602030504020204" pitchFamily="34" charset="77"/>
              </a:rPr>
              <a:t>“? :” </a:t>
            </a:r>
            <a:r>
              <a:rPr lang="en-US" dirty="0"/>
              <a:t>for no particular reason C++ prohibits this</a:t>
            </a:r>
          </a:p>
          <a:p>
            <a:r>
              <a:rPr lang="en-US" dirty="0"/>
              <a:t>Precedence cannot be changed through overloading</a:t>
            </a:r>
          </a:p>
          <a:p>
            <a:pPr lvl="1"/>
            <a:r>
              <a:rPr lang="en-US" sz="1800" i="0" dirty="0">
                <a:latin typeface="Lucida Sans" panose="020B0602030504020204" pitchFamily="34" charset="77"/>
              </a:rPr>
              <a:t>a = b * c + d</a:t>
            </a:r>
            <a:r>
              <a:rPr lang="en-US" dirty="0"/>
              <a:t> will always evaluate </a:t>
            </a:r>
            <a:r>
              <a:rPr lang="en-US" sz="1800" i="0" dirty="0">
                <a:latin typeface="Lucida Sans" panose="020B0602030504020204" pitchFamily="34" charset="77"/>
              </a:rPr>
              <a:t>b * c </a:t>
            </a:r>
            <a:r>
              <a:rPr lang="en-US" dirty="0"/>
              <a:t>first unless you say </a:t>
            </a:r>
            <a:r>
              <a:rPr lang="en-US" sz="1800" i="0" dirty="0">
                <a:latin typeface="Lucida Sans" panose="020B0602030504020204" pitchFamily="34" charset="77"/>
              </a:rPr>
              <a:t>a = b * (c + d)</a:t>
            </a:r>
          </a:p>
          <a:p>
            <a:r>
              <a:rPr lang="en-US" i="0" dirty="0"/>
              <a:t>Overloading is allowed only for user-defined types</a:t>
            </a:r>
          </a:p>
          <a:p>
            <a:pPr lvl="1"/>
            <a:r>
              <a:rPr lang="en-US" i="0" dirty="0"/>
              <a:t>Operators for built-in types cannot be overloaded</a:t>
            </a:r>
          </a:p>
        </p:txBody>
      </p:sp>
    </p:spTree>
    <p:extLst>
      <p:ext uri="{BB962C8B-B14F-4D97-AF65-F5344CB8AC3E}">
        <p14:creationId xmlns:p14="http://schemas.microsoft.com/office/powerpoint/2010/main" val="1832407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FF36-C613-D085-6D05-91AF454E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4968"/>
          </a:xfrm>
        </p:spPr>
        <p:txBody>
          <a:bodyPr>
            <a:normAutofit fontScale="90000"/>
          </a:bodyPr>
          <a:lstStyle/>
          <a:p>
            <a:r>
              <a:rPr lang="en-US" dirty="0"/>
              <a:t>Friend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BE7AD-A27F-FAEF-3A58-29E5A3D0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56793"/>
            <a:ext cx="3068216" cy="3312367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Lucida Sans" panose="020B0602030504020204" pitchFamily="34" charset="77"/>
              </a:rPr>
              <a:t>class </a:t>
            </a:r>
            <a:r>
              <a:rPr lang="en-US" sz="1600" dirty="0" err="1">
                <a:latin typeface="Lucida Sans" panose="020B0602030504020204" pitchFamily="34" charset="77"/>
              </a:rPr>
              <a:t>StopWatch</a:t>
            </a:r>
            <a:r>
              <a:rPr lang="en-US" sz="1600" dirty="0">
                <a:latin typeface="Lucida Sans" panose="020B0602030504020204" pitchFamily="34" charset="77"/>
              </a:rPr>
              <a:t> {</a:t>
            </a:r>
          </a:p>
          <a:p>
            <a:pPr marL="530352" lvl="1" indent="0"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private :</a:t>
            </a:r>
          </a:p>
          <a:p>
            <a:pPr marL="987552" lvl="2" indent="0">
              <a:buNone/>
            </a:pPr>
            <a:r>
              <a:rPr lang="en-US" sz="1600" dirty="0">
                <a:latin typeface="Lucida Sans" panose="020B0602030504020204" pitchFamily="34" charset="77"/>
              </a:rPr>
              <a:t>int start, stop ;</a:t>
            </a:r>
          </a:p>
          <a:p>
            <a:pPr marL="530352" lvl="1" indent="0"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public: </a:t>
            </a:r>
          </a:p>
          <a:p>
            <a:pPr marL="987552" lvl="2" indent="0">
              <a:buNone/>
            </a:pPr>
            <a:r>
              <a:rPr lang="en-US" sz="1600" dirty="0" err="1">
                <a:latin typeface="Lucida Sans" panose="020B0602030504020204" pitchFamily="34" charset="77"/>
              </a:rPr>
              <a:t>StopWatch</a:t>
            </a:r>
            <a:r>
              <a:rPr lang="en-US" sz="1600" dirty="0">
                <a:latin typeface="Lucida Sans" panose="020B0602030504020204" pitchFamily="34" charset="77"/>
              </a:rPr>
              <a:t>( ) {</a:t>
            </a:r>
          </a:p>
          <a:p>
            <a:pPr marL="1444752" lvl="3" indent="0"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start = 0 ;</a:t>
            </a:r>
          </a:p>
          <a:p>
            <a:pPr marL="1444752" lvl="3" indent="0"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stop = 60;</a:t>
            </a:r>
          </a:p>
          <a:p>
            <a:pPr marL="987552" lvl="2" indent="0">
              <a:buNone/>
            </a:pPr>
            <a:r>
              <a:rPr lang="en-US" sz="1600" dirty="0">
                <a:latin typeface="Lucida Sans" panose="020B0602030504020204" pitchFamily="34" charset="77"/>
              </a:rPr>
              <a:t>}</a:t>
            </a:r>
          </a:p>
          <a:p>
            <a:pPr marL="530352" lvl="1" indent="0"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friend class Clock ; </a:t>
            </a:r>
          </a:p>
          <a:p>
            <a:pPr marL="0" indent="0">
              <a:buNone/>
            </a:pPr>
            <a:r>
              <a:rPr lang="en-US" sz="1600" dirty="0">
                <a:latin typeface="Lucida Sans" panose="020B0602030504020204" pitchFamily="34" charset="77"/>
              </a:rPr>
              <a:t>};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17BD5F-1BDC-F252-15A0-EF94C6805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5840" y="1556792"/>
            <a:ext cx="3312368" cy="2592288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Lucida Sans" panose="020B0602030504020204" pitchFamily="34" charset="77"/>
              </a:rPr>
              <a:t>class Watch {</a:t>
            </a:r>
          </a:p>
          <a:p>
            <a:pPr marL="530352" lvl="1" indent="0"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public :</a:t>
            </a:r>
          </a:p>
          <a:p>
            <a:pPr marL="987552" lvl="2" indent="0">
              <a:buNone/>
            </a:pPr>
            <a:r>
              <a:rPr lang="en-US" sz="1600" dirty="0">
                <a:latin typeface="Lucida Sans" panose="020B0602030504020204" pitchFamily="34" charset="77"/>
              </a:rPr>
              <a:t>void show( ) {</a:t>
            </a:r>
          </a:p>
          <a:p>
            <a:pPr marL="1444752" lvl="3" indent="0">
              <a:lnSpc>
                <a:spcPct val="74000"/>
              </a:lnSpc>
              <a:buNone/>
            </a:pPr>
            <a:r>
              <a:rPr lang="en-US" sz="1600" i="0" dirty="0" err="1">
                <a:latin typeface="Lucida Sans" panose="020B0602030504020204" pitchFamily="34" charset="77"/>
              </a:rPr>
              <a:t>StopWatch</a:t>
            </a:r>
            <a:r>
              <a:rPr lang="en-US" sz="1600" i="0" dirty="0">
                <a:latin typeface="Lucida Sans" panose="020B0602030504020204" pitchFamily="34" charset="77"/>
              </a:rPr>
              <a:t> s ;</a:t>
            </a:r>
          </a:p>
          <a:p>
            <a:pPr marL="1444752" lvl="3" indent="0">
              <a:lnSpc>
                <a:spcPct val="74000"/>
              </a:lnSpc>
              <a:buNone/>
            </a:pPr>
            <a:r>
              <a:rPr lang="en-US" sz="1600" i="0" dirty="0" err="1">
                <a:latin typeface="Lucida Sans" panose="020B0602030504020204" pitchFamily="34" charset="77"/>
              </a:rPr>
              <a:t>cout</a:t>
            </a:r>
            <a:r>
              <a:rPr lang="en-US" sz="1600" i="0" dirty="0">
                <a:latin typeface="Lucida Sans" panose="020B0602030504020204" pitchFamily="34" charset="77"/>
              </a:rPr>
              <a:t> &lt;&lt; </a:t>
            </a:r>
            <a:r>
              <a:rPr lang="en-US" sz="1600" i="0" dirty="0" err="1">
                <a:latin typeface="Lucida Sans" panose="020B0602030504020204" pitchFamily="34" charset="77"/>
              </a:rPr>
              <a:t>s.start</a:t>
            </a:r>
            <a:r>
              <a:rPr lang="en-US" sz="1600" i="0" dirty="0">
                <a:latin typeface="Lucida Sans" panose="020B0602030504020204" pitchFamily="34" charset="77"/>
              </a:rPr>
              <a:t> ;</a:t>
            </a:r>
          </a:p>
          <a:p>
            <a:pPr marL="1444752" lvl="3" indent="0">
              <a:lnSpc>
                <a:spcPct val="74000"/>
              </a:lnSpc>
              <a:buNone/>
            </a:pPr>
            <a:r>
              <a:rPr lang="en-US" sz="1600" i="0" dirty="0" err="1">
                <a:latin typeface="Lucida Sans" panose="020B0602030504020204" pitchFamily="34" charset="77"/>
              </a:rPr>
              <a:t>cout</a:t>
            </a:r>
            <a:r>
              <a:rPr lang="en-US" sz="1600" i="0" dirty="0">
                <a:latin typeface="Lucida Sans" panose="020B0602030504020204" pitchFamily="34" charset="77"/>
              </a:rPr>
              <a:t> &lt;&lt; </a:t>
            </a:r>
            <a:r>
              <a:rPr lang="en-US" sz="1600" i="0" dirty="0" err="1">
                <a:latin typeface="Lucida Sans" panose="020B0602030504020204" pitchFamily="34" charset="77"/>
              </a:rPr>
              <a:t>s.stop</a:t>
            </a:r>
            <a:r>
              <a:rPr lang="en-US" sz="1600" i="0" dirty="0">
                <a:latin typeface="Lucida Sans" panose="020B0602030504020204" pitchFamily="34" charset="77"/>
              </a:rPr>
              <a:t> ;</a:t>
            </a:r>
          </a:p>
          <a:p>
            <a:pPr marL="987552" lvl="2" indent="0">
              <a:buNone/>
            </a:pPr>
            <a:r>
              <a:rPr lang="en-US" sz="1600" dirty="0">
                <a:latin typeface="Lucida Sans" panose="020B0602030504020204" pitchFamily="34" charset="77"/>
              </a:rPr>
              <a:t>} </a:t>
            </a:r>
          </a:p>
          <a:p>
            <a:pPr marL="0" indent="0">
              <a:buNone/>
            </a:pPr>
            <a:r>
              <a:rPr lang="en-US" sz="1600" dirty="0">
                <a:latin typeface="Lucida Sans" panose="020B0602030504020204" pitchFamily="34" charset="77"/>
              </a:rPr>
              <a:t>};</a:t>
            </a:r>
          </a:p>
          <a:p>
            <a:pPr marL="530352" lvl="1" indent="0">
              <a:buNone/>
            </a:pP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1C9378B-F009-9BE6-3A7D-CAE0D1A01444}"/>
              </a:ext>
            </a:extLst>
          </p:cNvPr>
          <p:cNvSpPr txBox="1">
            <a:spLocks/>
          </p:cNvSpPr>
          <p:nvPr/>
        </p:nvSpPr>
        <p:spPr>
          <a:xfrm>
            <a:off x="8184232" y="1556792"/>
            <a:ext cx="3240360" cy="266429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1600" dirty="0">
                <a:latin typeface="Lucida Sans" panose="020B0602030504020204" pitchFamily="34" charset="77"/>
              </a:rPr>
              <a:t>class Clock {</a:t>
            </a:r>
          </a:p>
          <a:p>
            <a:pPr marL="530352" lvl="1" indent="0"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public :</a:t>
            </a:r>
          </a:p>
          <a:p>
            <a:pPr marL="987552" lvl="2" indent="0">
              <a:buNone/>
            </a:pPr>
            <a:r>
              <a:rPr lang="en-US" sz="1600" dirty="0">
                <a:latin typeface="Lucida Sans" panose="020B0602030504020204" pitchFamily="34" charset="77"/>
              </a:rPr>
              <a:t>void display( ) {</a:t>
            </a:r>
          </a:p>
          <a:p>
            <a:pPr marL="1444752" lvl="3" indent="0">
              <a:buNone/>
            </a:pPr>
            <a:r>
              <a:rPr lang="en-US" sz="1600" i="0" dirty="0" err="1">
                <a:latin typeface="Lucida Sans" panose="020B0602030504020204" pitchFamily="34" charset="77"/>
              </a:rPr>
              <a:t>StopWatch</a:t>
            </a:r>
            <a:r>
              <a:rPr lang="en-US" sz="1600" i="0" dirty="0">
                <a:latin typeface="Lucida Sans" panose="020B0602030504020204" pitchFamily="34" charset="77"/>
              </a:rPr>
              <a:t> s ;</a:t>
            </a:r>
          </a:p>
          <a:p>
            <a:pPr marL="1444752" lvl="3" indent="0">
              <a:buNone/>
            </a:pPr>
            <a:r>
              <a:rPr lang="en-US" sz="1600" i="0" dirty="0" err="1">
                <a:latin typeface="Lucida Sans" panose="020B0602030504020204" pitchFamily="34" charset="77"/>
              </a:rPr>
              <a:t>cout</a:t>
            </a:r>
            <a:r>
              <a:rPr lang="en-US" sz="1600" i="0" dirty="0">
                <a:latin typeface="Lucida Sans" panose="020B0602030504020204" pitchFamily="34" charset="77"/>
              </a:rPr>
              <a:t> &lt;&lt; </a:t>
            </a:r>
            <a:r>
              <a:rPr lang="en-US" sz="1600" i="0" dirty="0" err="1">
                <a:latin typeface="Lucida Sans" panose="020B0602030504020204" pitchFamily="34" charset="77"/>
              </a:rPr>
              <a:t>s.start</a:t>
            </a:r>
            <a:r>
              <a:rPr lang="en-US" sz="1600" i="0" dirty="0">
                <a:latin typeface="Lucida Sans" panose="020B0602030504020204" pitchFamily="34" charset="77"/>
              </a:rPr>
              <a:t> ;</a:t>
            </a:r>
          </a:p>
          <a:p>
            <a:pPr marL="1444752" lvl="3" indent="0">
              <a:buNone/>
            </a:pPr>
            <a:r>
              <a:rPr lang="en-US" sz="1600" i="0" dirty="0" err="1">
                <a:latin typeface="Lucida Sans" panose="020B0602030504020204" pitchFamily="34" charset="77"/>
              </a:rPr>
              <a:t>cout</a:t>
            </a:r>
            <a:r>
              <a:rPr lang="en-US" sz="1600" i="0" dirty="0">
                <a:latin typeface="Lucida Sans" panose="020B0602030504020204" pitchFamily="34" charset="77"/>
              </a:rPr>
              <a:t> &lt;&lt; </a:t>
            </a:r>
            <a:r>
              <a:rPr lang="en-US" sz="1600" i="0" dirty="0" err="1">
                <a:latin typeface="Lucida Sans" panose="020B0602030504020204" pitchFamily="34" charset="77"/>
              </a:rPr>
              <a:t>s.stop</a:t>
            </a:r>
            <a:r>
              <a:rPr lang="en-US" sz="1600" i="0" dirty="0">
                <a:latin typeface="Lucida Sans" panose="020B0602030504020204" pitchFamily="34" charset="77"/>
              </a:rPr>
              <a:t> ;</a:t>
            </a:r>
          </a:p>
          <a:p>
            <a:pPr marL="987552" lvl="2" indent="0">
              <a:buNone/>
            </a:pPr>
            <a:r>
              <a:rPr lang="en-US" sz="1600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Lucida Sans" panose="020B0602030504020204" pitchFamily="34" charset="77"/>
              </a:rPr>
              <a:t>};</a:t>
            </a:r>
          </a:p>
          <a:p>
            <a:pPr marL="530352" lvl="1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49DB6B-A3E2-0092-52DB-8B5AA3BAF236}"/>
              </a:ext>
            </a:extLst>
          </p:cNvPr>
          <p:cNvSpPr txBox="1"/>
          <p:nvPr/>
        </p:nvSpPr>
        <p:spPr>
          <a:xfrm>
            <a:off x="7032104" y="4797152"/>
            <a:ext cx="3240360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 main( ) {</a:t>
            </a:r>
          </a:p>
          <a:p>
            <a:pPr lvl="1"/>
            <a:r>
              <a:rPr lang="en-US" dirty="0"/>
              <a:t>Watch w ; </a:t>
            </a:r>
            <a:r>
              <a:rPr lang="en-US" dirty="0" err="1"/>
              <a:t>w.show</a:t>
            </a:r>
            <a:r>
              <a:rPr lang="en-US" dirty="0"/>
              <a:t>( ) ;</a:t>
            </a:r>
          </a:p>
          <a:p>
            <a:pPr lvl="1"/>
            <a:r>
              <a:rPr lang="en-US" dirty="0"/>
              <a:t>Clock c ; </a:t>
            </a:r>
            <a:r>
              <a:rPr lang="en-US" dirty="0" err="1"/>
              <a:t>c.display</a:t>
            </a:r>
            <a:r>
              <a:rPr lang="en-US" dirty="0"/>
              <a:t>( ) 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2B105-3775-4469-DE5A-614D3AD73D45}"/>
              </a:ext>
            </a:extLst>
          </p:cNvPr>
          <p:cNvSpPr txBox="1"/>
          <p:nvPr/>
        </p:nvSpPr>
        <p:spPr>
          <a:xfrm>
            <a:off x="4727848" y="429309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Can’t access private members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3EBDD4-EBDF-31E9-F9B0-2F9E29759BE7}"/>
              </a:ext>
            </a:extLst>
          </p:cNvPr>
          <p:cNvCxnSpPr>
            <a:cxnSpLocks/>
          </p:cNvCxnSpPr>
          <p:nvPr/>
        </p:nvCxnSpPr>
        <p:spPr>
          <a:xfrm flipV="1">
            <a:off x="6023992" y="3429000"/>
            <a:ext cx="360040" cy="936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2993FD-5B1F-3E68-AB49-BF801BE20A28}"/>
              </a:ext>
            </a:extLst>
          </p:cNvPr>
          <p:cNvSpPr txBox="1"/>
          <p:nvPr/>
        </p:nvSpPr>
        <p:spPr>
          <a:xfrm>
            <a:off x="1847528" y="522920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member functions of class Clock become friend functions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BCD574-C327-72EB-44F4-E7FABCC0C786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2927648" y="4437112"/>
            <a:ext cx="576064" cy="792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13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1F2E-8A2B-34A4-CC7B-E0157796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C++ Classes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2482C-53B6-CB98-588E-D796614F6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784"/>
            <a:ext cx="9601200" cy="4382616"/>
          </a:xfrm>
        </p:spPr>
        <p:txBody>
          <a:bodyPr/>
          <a:lstStyle/>
          <a:p>
            <a:r>
              <a:rPr lang="en-US" dirty="0"/>
              <a:t>In C++, classes are the primary means for abstraction and encapsulation</a:t>
            </a:r>
          </a:p>
          <a:p>
            <a:r>
              <a:rPr lang="en-US" dirty="0"/>
              <a:t>Classes are essentially user-defined types</a:t>
            </a:r>
          </a:p>
          <a:p>
            <a:r>
              <a:rPr lang="en-US" dirty="0"/>
              <a:t>Objects are instances of classes</a:t>
            </a:r>
          </a:p>
          <a:p>
            <a:r>
              <a:rPr lang="en-US" dirty="0"/>
              <a:t>Separation of interface from implementation</a:t>
            </a:r>
          </a:p>
          <a:p>
            <a:r>
              <a:rPr lang="en-US" dirty="0"/>
              <a:t>Access specifiers: private and public</a:t>
            </a:r>
          </a:p>
          <a:p>
            <a:r>
              <a:rPr lang="en-US" dirty="0"/>
              <a:t>Invariants about objects of a class</a:t>
            </a:r>
          </a:p>
          <a:p>
            <a:r>
              <a:rPr lang="en-US" dirty="0"/>
              <a:t>Constructors and Destructors</a:t>
            </a:r>
          </a:p>
        </p:txBody>
      </p:sp>
    </p:spTree>
    <p:extLst>
      <p:ext uri="{BB962C8B-B14F-4D97-AF65-F5344CB8AC3E}">
        <p14:creationId xmlns:p14="http://schemas.microsoft.com/office/powerpoint/2010/main" val="46786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EEE4-D4CA-96AD-DE10-5E71EFFB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i="1" dirty="0"/>
              <a:t>this </a:t>
            </a:r>
            <a:r>
              <a:rPr lang="en-US" dirty="0"/>
              <a:t>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97CD-CAFC-6693-AD28-28921B50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784"/>
            <a:ext cx="9601200" cy="4382616"/>
          </a:xfrm>
        </p:spPr>
        <p:txBody>
          <a:bodyPr>
            <a:normAutofit/>
          </a:bodyPr>
          <a:lstStyle/>
          <a:p>
            <a:r>
              <a:rPr lang="en-US" dirty="0"/>
              <a:t>Disambiguates references to members of the class from methods of the same class</a:t>
            </a:r>
          </a:p>
          <a:p>
            <a:r>
              <a:rPr lang="en-US" dirty="0"/>
              <a:t>Available to all the methods in a class via implicit declaration</a:t>
            </a:r>
          </a:p>
          <a:p>
            <a:r>
              <a:rPr lang="en-US" dirty="0"/>
              <a:t>Always points to the current object</a:t>
            </a:r>
          </a:p>
          <a:p>
            <a:r>
              <a:rPr lang="en-US" dirty="0"/>
              <a:t>Usage of </a:t>
            </a:r>
            <a:r>
              <a:rPr lang="en-US" i="1" dirty="0"/>
              <a:t>this</a:t>
            </a:r>
            <a:r>
              <a:rPr lang="en-US" dirty="0"/>
              <a:t> pointer is optional</a:t>
            </a:r>
          </a:p>
          <a:p>
            <a:r>
              <a:rPr lang="en-US" i="1" dirty="0"/>
              <a:t>this</a:t>
            </a:r>
            <a:r>
              <a:rPr lang="en-US" dirty="0"/>
              <a:t> is a constant pointer</a:t>
            </a:r>
          </a:p>
          <a:p>
            <a:r>
              <a:rPr lang="en-US" dirty="0"/>
              <a:t>Can't modify it during execution of the method</a:t>
            </a:r>
          </a:p>
          <a:p>
            <a:r>
              <a:rPr lang="en-US" dirty="0"/>
              <a:t>It dies once control returns from the method</a:t>
            </a:r>
          </a:p>
        </p:txBody>
      </p:sp>
    </p:spTree>
    <p:extLst>
      <p:ext uri="{BB962C8B-B14F-4D97-AF65-F5344CB8AC3E}">
        <p14:creationId xmlns:p14="http://schemas.microsoft.com/office/powerpoint/2010/main" val="391534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EEE4-D4CA-96AD-DE10-5E71EFFB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i="1" dirty="0"/>
              <a:t>this </a:t>
            </a:r>
            <a:r>
              <a:rPr lang="en-US" dirty="0"/>
              <a:t>Pointer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97CD-CAFC-6693-AD28-28921B50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784"/>
            <a:ext cx="9601200" cy="438261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class Ex {</a:t>
            </a:r>
          </a:p>
          <a:p>
            <a:pPr marL="530352" lvl="1" indent="0">
              <a:spcBef>
                <a:spcPts val="0"/>
              </a:spcBef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private :</a:t>
            </a:r>
          </a:p>
          <a:p>
            <a:pPr marL="987552" lvl="2" indent="0">
              <a:spcBef>
                <a:spcPts val="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int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; float a;</a:t>
            </a:r>
          </a:p>
          <a:p>
            <a:pPr marL="530352" lvl="1" indent="0">
              <a:spcBef>
                <a:spcPts val="0"/>
              </a:spcBef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public:</a:t>
            </a:r>
          </a:p>
          <a:p>
            <a:pPr marL="987552" lvl="2" indent="0">
              <a:spcBef>
                <a:spcPts val="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void </a:t>
            </a:r>
            <a:r>
              <a:rPr lang="en-US" dirty="0" err="1">
                <a:latin typeface="Lucida Sans" panose="020B0602030504020204" pitchFamily="34" charset="77"/>
              </a:rPr>
              <a:t>setData</a:t>
            </a:r>
            <a:r>
              <a:rPr lang="en-US" dirty="0">
                <a:latin typeface="Lucida Sans" panose="020B0602030504020204" pitchFamily="34" charset="77"/>
              </a:rPr>
              <a:t> (int x, float y) { /* implicit declaration is</a:t>
            </a:r>
          </a:p>
          <a:p>
            <a:pPr marL="987552" lvl="2" indent="0">
              <a:spcBef>
                <a:spcPts val="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			void </a:t>
            </a:r>
            <a:r>
              <a:rPr lang="en-US" dirty="0" err="1">
                <a:latin typeface="Lucida Sans" panose="020B0602030504020204" pitchFamily="34" charset="77"/>
              </a:rPr>
              <a:t>setData</a:t>
            </a:r>
            <a:r>
              <a:rPr lang="en-US" dirty="0">
                <a:latin typeface="Lucida Sans" panose="020B0602030504020204" pitchFamily="34" charset="77"/>
              </a:rPr>
              <a:t> (Ex* const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this</a:t>
            </a:r>
            <a:r>
              <a:rPr lang="en-US" dirty="0">
                <a:latin typeface="Lucida Sans" panose="020B0602030504020204" pitchFamily="34" charset="77"/>
              </a:rPr>
              <a:t>, int x, float y) */</a:t>
            </a:r>
          </a:p>
          <a:p>
            <a:pPr marL="1444752" lvl="3" indent="0">
              <a:spcBef>
                <a:spcPts val="0"/>
              </a:spcBef>
              <a:buNone/>
            </a:pPr>
            <a:r>
              <a:rPr lang="en-US" i="0" dirty="0" err="1">
                <a:latin typeface="Lucida Sans" panose="020B0602030504020204" pitchFamily="34" charset="77"/>
              </a:rPr>
              <a:t>i</a:t>
            </a:r>
            <a:r>
              <a:rPr lang="en-US" i="0" dirty="0">
                <a:latin typeface="Lucida Sans" panose="020B0602030504020204" pitchFamily="34" charset="77"/>
              </a:rPr>
              <a:t> = x; // Or </a:t>
            </a:r>
            <a:r>
              <a:rPr lang="en-US" i="0" dirty="0" err="1">
                <a:latin typeface="Lucida Sans" panose="020B0602030504020204" pitchFamily="34" charset="77"/>
              </a:rPr>
              <a:t>this</a:t>
            </a:r>
            <a:r>
              <a:rPr lang="en-US" i="0" dirty="0" err="1">
                <a:latin typeface="Lucida Sans" panose="020B0602030504020204" pitchFamily="34" charset="77"/>
                <a:sym typeface="Wingdings" pitchFamily="2" charset="2"/>
              </a:rPr>
              <a:t>i</a:t>
            </a:r>
            <a:r>
              <a:rPr lang="en-US" i="0" dirty="0">
                <a:latin typeface="Lucida Sans" panose="020B0602030504020204" pitchFamily="34" charset="77"/>
                <a:sym typeface="Wingdings" pitchFamily="2" charset="2"/>
              </a:rPr>
              <a:t> = x;</a:t>
            </a:r>
            <a:endParaRPr lang="en-US" i="0" dirty="0">
              <a:latin typeface="Lucida Sans" panose="020B0602030504020204" pitchFamily="34" charset="77"/>
            </a:endParaRPr>
          </a:p>
          <a:p>
            <a:pPr marL="1444752" lvl="3" indent="0">
              <a:spcBef>
                <a:spcPts val="0"/>
              </a:spcBef>
              <a:buNone/>
            </a:pPr>
            <a:r>
              <a:rPr lang="en-US" i="0" dirty="0">
                <a:latin typeface="Lucida Sans" panose="020B0602030504020204" pitchFamily="34" charset="77"/>
              </a:rPr>
              <a:t>a = y; // Or </a:t>
            </a:r>
            <a:r>
              <a:rPr lang="en-US" i="0" dirty="0" err="1">
                <a:latin typeface="Lucida Sans" panose="020B0602030504020204" pitchFamily="34" charset="77"/>
              </a:rPr>
              <a:t>this</a:t>
            </a:r>
            <a:r>
              <a:rPr lang="en-US" i="0" dirty="0" err="1">
                <a:latin typeface="Lucida Sans" panose="020B0602030504020204" pitchFamily="34" charset="77"/>
                <a:sym typeface="Wingdings" pitchFamily="2" charset="2"/>
              </a:rPr>
              <a:t>a</a:t>
            </a:r>
            <a:r>
              <a:rPr lang="en-US" i="0" dirty="0">
                <a:latin typeface="Lucida Sans" panose="020B0602030504020204" pitchFamily="34" charset="77"/>
                <a:sym typeface="Wingdings" pitchFamily="2" charset="2"/>
              </a:rPr>
              <a:t> = y;</a:t>
            </a:r>
            <a:endParaRPr lang="en-US" i="0" dirty="0">
              <a:latin typeface="Lucida Sans" panose="020B0602030504020204" pitchFamily="34" charset="77"/>
            </a:endParaRPr>
          </a:p>
          <a:p>
            <a:pPr marL="987552" lvl="2" indent="0">
              <a:spcBef>
                <a:spcPts val="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int main( ) {</a:t>
            </a:r>
          </a:p>
          <a:p>
            <a:pPr marL="530352" lvl="1" indent="0">
              <a:spcBef>
                <a:spcPts val="0"/>
              </a:spcBef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Ex e1,e2;</a:t>
            </a:r>
          </a:p>
          <a:p>
            <a:pPr marL="530352" lvl="1" indent="0">
              <a:spcBef>
                <a:spcPts val="0"/>
              </a:spcBef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e1.setData ( 5, 5.5f ) ;</a:t>
            </a:r>
          </a:p>
          <a:p>
            <a:pPr marL="530352" lvl="1" indent="0">
              <a:spcBef>
                <a:spcPts val="0"/>
              </a:spcBef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e2.setData ( 10, 10.5f )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40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87A7-F523-DD4B-282F-8008FB273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IN" dirty="0">
                <a:effectLst/>
              </a:rPr>
              <a:t>Static vs Local / Instance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4D05-58AE-55CD-2661-A2FD42406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8800"/>
            <a:ext cx="9601200" cy="4238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Following objects are initialized only ONCE and live until the end of the program</a:t>
            </a:r>
          </a:p>
          <a:p>
            <a:pPr lvl="1"/>
            <a:r>
              <a:rPr lang="en-US" dirty="0"/>
              <a:t>Global variables outside of any scope such as namespace or function or { }</a:t>
            </a:r>
          </a:p>
          <a:p>
            <a:pPr lvl="1"/>
            <a:r>
              <a:rPr lang="en-US" dirty="0"/>
              <a:t>Global variables inside a namespace scope</a:t>
            </a:r>
          </a:p>
          <a:p>
            <a:pPr lvl="1"/>
            <a:r>
              <a:rPr lang="en-US" dirty="0"/>
              <a:t>Any variables declared as “static” inside a function or class</a:t>
            </a:r>
          </a:p>
          <a:p>
            <a:r>
              <a:rPr lang="en-US" dirty="0"/>
              <a:t>These have the same address throughout the life of a program and can hold state across function invocations</a:t>
            </a:r>
          </a:p>
          <a:p>
            <a:pPr marL="530352" lvl="1" indent="0">
              <a:buNone/>
            </a:pPr>
            <a:r>
              <a:rPr lang="en-US" dirty="0"/>
              <a:t>e.g. </a:t>
            </a:r>
            <a:r>
              <a:rPr lang="en-US" sz="1800" i="0" dirty="0">
                <a:latin typeface="Lucida Sans" panose="020B0602030504020204" pitchFamily="34" charset="77"/>
              </a:rPr>
              <a:t>void </a:t>
            </a:r>
            <a:r>
              <a:rPr lang="en-US" sz="1800" i="0" dirty="0" err="1">
                <a:latin typeface="Lucida Sans" panose="020B0602030504020204" pitchFamily="34" charset="77"/>
              </a:rPr>
              <a:t>func</a:t>
            </a:r>
            <a:r>
              <a:rPr lang="en-US" sz="1800" i="0" dirty="0">
                <a:latin typeface="Lucida Sans" panose="020B0602030504020204" pitchFamily="34" charset="77"/>
              </a:rPr>
              <a:t>() { static int j = 0;… } // will only be initialized on first call</a:t>
            </a:r>
            <a:endParaRPr lang="en-US" i="0" dirty="0">
              <a:latin typeface="Lucida Sans" panose="020B0602030504020204" pitchFamily="34" charset="77"/>
            </a:endParaRPr>
          </a:p>
          <a:p>
            <a:r>
              <a:rPr lang="en-US" dirty="0"/>
              <a:t>Can cause problems in a multi-threaded program</a:t>
            </a:r>
          </a:p>
          <a:p>
            <a:pPr lvl="1"/>
            <a:r>
              <a:rPr lang="en-US" dirty="0"/>
              <a:t>Synchronization / locking needed in a multi-threaded program</a:t>
            </a:r>
          </a:p>
          <a:p>
            <a:r>
              <a:rPr lang="en-US" dirty="0"/>
              <a:t>Any variables not declared as “static” are local / instance variables and are initialized every single time when control reaches their initialization</a:t>
            </a:r>
          </a:p>
          <a:p>
            <a:pPr marL="530352" lvl="1" indent="0">
              <a:buNone/>
            </a:pPr>
            <a:r>
              <a:rPr lang="en-US" dirty="0"/>
              <a:t>e.g. </a:t>
            </a:r>
            <a:r>
              <a:rPr lang="en-US" sz="1800" i="0" dirty="0">
                <a:latin typeface="Lucida Sans" panose="020B0602030504020204" pitchFamily="34" charset="77"/>
              </a:rPr>
              <a:t>void </a:t>
            </a:r>
            <a:r>
              <a:rPr lang="en-US" sz="1800" i="0" dirty="0" err="1">
                <a:latin typeface="Lucida Sans" panose="020B0602030504020204" pitchFamily="34" charset="77"/>
              </a:rPr>
              <a:t>func</a:t>
            </a:r>
            <a:r>
              <a:rPr lang="en-US" sz="1800" i="0" dirty="0">
                <a:latin typeface="Lucida Sans" panose="020B0602030504020204" pitchFamily="34" charset="77"/>
              </a:rPr>
              <a:t>() { int </a:t>
            </a:r>
            <a:r>
              <a:rPr lang="en-US" sz="1800" i="0" dirty="0" err="1">
                <a:latin typeface="Lucida Sans" panose="020B0602030504020204" pitchFamily="34" charset="77"/>
              </a:rPr>
              <a:t>i</a:t>
            </a:r>
            <a:r>
              <a:rPr lang="en-US" sz="1800" i="0" dirty="0">
                <a:latin typeface="Lucida Sans" panose="020B0602030504020204" pitchFamily="34" charset="77"/>
              </a:rPr>
              <a:t> = 0;…}</a:t>
            </a:r>
            <a:endParaRPr lang="en-US" i="0" dirty="0">
              <a:latin typeface="Lucida Sans" panose="020B0602030504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3880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87A7-F523-DD4B-282F-8008FB273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IN" dirty="0">
                <a:effectLst/>
              </a:rPr>
              <a:t>Static Data &amp; Functions in Classes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BE3C2-668B-197E-5F5A-19A2A288D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56793"/>
            <a:ext cx="4447786" cy="4310608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class Sample {</a:t>
            </a:r>
          </a:p>
          <a:p>
            <a:pPr marL="530352" lvl="1" indent="0">
              <a:spcBef>
                <a:spcPts val="400"/>
              </a:spcBef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private : </a:t>
            </a:r>
          </a:p>
          <a:p>
            <a:pPr marL="987552" lvl="2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int </a:t>
            </a:r>
            <a:r>
              <a:rPr lang="en-US" sz="1600" dirty="0" err="1">
                <a:latin typeface="Lucida Sans" panose="020B0602030504020204" pitchFamily="34" charset="77"/>
              </a:rPr>
              <a:t>i</a:t>
            </a:r>
            <a:r>
              <a:rPr lang="en-US" sz="1600" dirty="0">
                <a:latin typeface="Lucida Sans" panose="020B0602030504020204" pitchFamily="34" charset="77"/>
              </a:rPr>
              <a:t> ;</a:t>
            </a:r>
          </a:p>
          <a:p>
            <a:pPr marL="987552" lvl="2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static int count ;</a:t>
            </a:r>
          </a:p>
          <a:p>
            <a:pPr marL="530352" lvl="1" indent="0">
              <a:spcBef>
                <a:spcPts val="400"/>
              </a:spcBef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public :</a:t>
            </a:r>
          </a:p>
          <a:p>
            <a:pPr marL="987552" lvl="2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Sample( ) {</a:t>
            </a:r>
          </a:p>
          <a:p>
            <a:pPr marL="1444752" lvl="3" indent="0">
              <a:spcBef>
                <a:spcPts val="400"/>
              </a:spcBef>
              <a:buNone/>
            </a:pPr>
            <a:r>
              <a:rPr lang="en-US" sz="1600" i="0" dirty="0" err="1">
                <a:latin typeface="Lucida Sans" panose="020B0602030504020204" pitchFamily="34" charset="77"/>
              </a:rPr>
              <a:t>i</a:t>
            </a:r>
            <a:r>
              <a:rPr lang="en-US" sz="1600" i="0" dirty="0">
                <a:latin typeface="Lucida Sans" panose="020B0602030504020204" pitchFamily="34" charset="77"/>
              </a:rPr>
              <a:t>=0;</a:t>
            </a:r>
          </a:p>
          <a:p>
            <a:pPr marL="1444752" lvl="3" indent="0">
              <a:spcBef>
                <a:spcPts val="400"/>
              </a:spcBef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count ++ ;</a:t>
            </a:r>
          </a:p>
          <a:p>
            <a:pPr marL="987552" lvl="2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}</a:t>
            </a:r>
          </a:p>
          <a:p>
            <a:pPr marL="987552" lvl="2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static void </a:t>
            </a:r>
            <a:r>
              <a:rPr lang="en-US" sz="1600" dirty="0" err="1">
                <a:latin typeface="Lucida Sans" panose="020B0602030504020204" pitchFamily="34" charset="77"/>
              </a:rPr>
              <a:t>ShowCount</a:t>
            </a:r>
            <a:r>
              <a:rPr lang="en-US" sz="1600" dirty="0">
                <a:latin typeface="Lucida Sans" panose="020B0602030504020204" pitchFamily="34" charset="77"/>
              </a:rPr>
              <a:t>( ) {</a:t>
            </a:r>
          </a:p>
          <a:p>
            <a:pPr marL="1444752" lvl="3" indent="0">
              <a:spcBef>
                <a:spcPts val="400"/>
              </a:spcBef>
              <a:buNone/>
            </a:pPr>
            <a:r>
              <a:rPr lang="en-US" sz="1600" i="0" dirty="0" err="1">
                <a:latin typeface="Lucida Sans" panose="020B0602030504020204" pitchFamily="34" charset="77"/>
              </a:rPr>
              <a:t>cout</a:t>
            </a:r>
            <a:r>
              <a:rPr lang="en-US" sz="1600" i="0" dirty="0">
                <a:latin typeface="Lucida Sans" panose="020B0602030504020204" pitchFamily="34" charset="77"/>
              </a:rPr>
              <a:t> &lt;&lt; count ;</a:t>
            </a:r>
          </a:p>
          <a:p>
            <a:pPr marL="987552" lvl="2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int Sample::count = 0 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DF9780-F498-75AC-8F26-476040B97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556793"/>
            <a:ext cx="4447786" cy="4310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Lucida Sans" panose="020B0602030504020204" pitchFamily="34" charset="77"/>
              </a:rPr>
              <a:t>int main( ) {</a:t>
            </a:r>
          </a:p>
          <a:p>
            <a:pPr marL="530352" lvl="1" indent="0"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Sample s1, s2 ;</a:t>
            </a:r>
          </a:p>
          <a:p>
            <a:pPr marL="530352" lvl="1" indent="0"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Sample :: </a:t>
            </a:r>
            <a:r>
              <a:rPr lang="en-US" sz="1600" i="0" dirty="0" err="1">
                <a:latin typeface="Lucida Sans" panose="020B0602030504020204" pitchFamily="34" charset="77"/>
              </a:rPr>
              <a:t>ShowCount</a:t>
            </a:r>
            <a:r>
              <a:rPr lang="en-US" sz="1600" i="0" dirty="0">
                <a:latin typeface="Lucida Sans" panose="020B0602030504020204" pitchFamily="34" charset="77"/>
              </a:rPr>
              <a:t>( ) ; return 0 ;</a:t>
            </a:r>
          </a:p>
          <a:p>
            <a:pPr marL="0" indent="0">
              <a:buNone/>
            </a:pPr>
            <a:r>
              <a:rPr lang="en-US" sz="1600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Lucida Sans" panose="020B0602030504020204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04BBFA-2FAC-613B-77E9-2627D43F2945}"/>
              </a:ext>
            </a:extLst>
          </p:cNvPr>
          <p:cNvSpPr/>
          <p:nvPr/>
        </p:nvSpPr>
        <p:spPr>
          <a:xfrm>
            <a:off x="7320136" y="3717032"/>
            <a:ext cx="720080" cy="1080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DB8EFC-8854-94E1-0C7F-C4FAC7530667}"/>
              </a:ext>
            </a:extLst>
          </p:cNvPr>
          <p:cNvSpPr/>
          <p:nvPr/>
        </p:nvSpPr>
        <p:spPr>
          <a:xfrm>
            <a:off x="7464152" y="422108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F81E4-BE76-4653-0E2A-643ADE4D9802}"/>
              </a:ext>
            </a:extLst>
          </p:cNvPr>
          <p:cNvSpPr/>
          <p:nvPr/>
        </p:nvSpPr>
        <p:spPr>
          <a:xfrm>
            <a:off x="8328248" y="5373216"/>
            <a:ext cx="576064" cy="4320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19CC10-3D76-BBE9-D7E0-98543AC3429F}"/>
              </a:ext>
            </a:extLst>
          </p:cNvPr>
          <p:cNvSpPr/>
          <p:nvPr/>
        </p:nvSpPr>
        <p:spPr>
          <a:xfrm>
            <a:off x="9120336" y="3717032"/>
            <a:ext cx="720080" cy="1080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2FCDC4-F290-80FE-20C8-26071BC18935}"/>
              </a:ext>
            </a:extLst>
          </p:cNvPr>
          <p:cNvSpPr/>
          <p:nvPr/>
        </p:nvSpPr>
        <p:spPr>
          <a:xfrm>
            <a:off x="9264352" y="422108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942EB8-56EB-ACEE-F599-5282BF43CFEC}"/>
              </a:ext>
            </a:extLst>
          </p:cNvPr>
          <p:cNvSpPr txBox="1"/>
          <p:nvPr/>
        </p:nvSpPr>
        <p:spPr>
          <a:xfrm>
            <a:off x="8472264" y="54452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375040-5ED6-9A03-F2D8-050B40D32874}"/>
              </a:ext>
            </a:extLst>
          </p:cNvPr>
          <p:cNvSpPr txBox="1"/>
          <p:nvPr/>
        </p:nvSpPr>
        <p:spPr>
          <a:xfrm>
            <a:off x="9264352" y="429309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EF6ACC-3AED-EDF3-FDEB-845C36E2EEF0}"/>
              </a:ext>
            </a:extLst>
          </p:cNvPr>
          <p:cNvSpPr txBox="1"/>
          <p:nvPr/>
        </p:nvSpPr>
        <p:spPr>
          <a:xfrm>
            <a:off x="7536160" y="328498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55F7AC-5E7B-08DD-A02D-E826542DC120}"/>
              </a:ext>
            </a:extLst>
          </p:cNvPr>
          <p:cNvSpPr txBox="1"/>
          <p:nvPr/>
        </p:nvSpPr>
        <p:spPr>
          <a:xfrm>
            <a:off x="9264352" y="328498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5C9E84-22CF-51B4-0523-08D163F125BD}"/>
              </a:ext>
            </a:extLst>
          </p:cNvPr>
          <p:cNvSpPr txBox="1"/>
          <p:nvPr/>
        </p:nvSpPr>
        <p:spPr>
          <a:xfrm>
            <a:off x="7536160" y="3789040"/>
            <a:ext cx="248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i</a:t>
            </a:r>
            <a:endParaRPr 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45A619-59C1-ABFB-58CA-AE8DC3C77BCA}"/>
              </a:ext>
            </a:extLst>
          </p:cNvPr>
          <p:cNvSpPr txBox="1"/>
          <p:nvPr/>
        </p:nvSpPr>
        <p:spPr>
          <a:xfrm>
            <a:off x="8256240" y="494116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count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AF3264-3778-2DE9-5C7A-B0FF96E1AEDD}"/>
              </a:ext>
            </a:extLst>
          </p:cNvPr>
          <p:cNvSpPr txBox="1"/>
          <p:nvPr/>
        </p:nvSpPr>
        <p:spPr>
          <a:xfrm>
            <a:off x="9336360" y="3789040"/>
            <a:ext cx="248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i</a:t>
            </a:r>
            <a:endParaRPr lang="en-US" sz="2000" b="1" dirty="0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E81E08DF-2A28-1799-3421-067EF9FB34CA}"/>
              </a:ext>
            </a:extLst>
          </p:cNvPr>
          <p:cNvCxnSpPr>
            <a:endCxn id="8" idx="1"/>
          </p:cNvCxnSpPr>
          <p:nvPr/>
        </p:nvCxnSpPr>
        <p:spPr>
          <a:xfrm rot="16200000" flipH="1">
            <a:off x="7608168" y="4869160"/>
            <a:ext cx="792088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B55B1666-F960-56F5-D51F-2E7675D7B8E0}"/>
              </a:ext>
            </a:extLst>
          </p:cNvPr>
          <p:cNvCxnSpPr>
            <a:stCxn id="9" idx="2"/>
            <a:endCxn id="8" idx="3"/>
          </p:cNvCxnSpPr>
          <p:nvPr/>
        </p:nvCxnSpPr>
        <p:spPr>
          <a:xfrm rot="5400000">
            <a:off x="8796300" y="4905164"/>
            <a:ext cx="792088" cy="57606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0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5" grpId="0"/>
      <p:bldP spid="16" grpId="0"/>
      <p:bldP spid="17" grpId="0"/>
      <p:bldP spid="18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6681CF-78FB-32F6-DA54-B54F5289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Properties of Static Class Members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CE518-E49E-72EA-9E73-53F1DA7CA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0808"/>
            <a:ext cx="9601200" cy="4166592"/>
          </a:xfrm>
        </p:spPr>
        <p:txBody>
          <a:bodyPr/>
          <a:lstStyle/>
          <a:p>
            <a:r>
              <a:rPr lang="en-US" dirty="0"/>
              <a:t>Static storage class is different from local</a:t>
            </a:r>
          </a:p>
          <a:p>
            <a:r>
              <a:rPr lang="en-US" dirty="0"/>
              <a:t>Access - </a:t>
            </a:r>
            <a:r>
              <a:rPr lang="en-US" dirty="0" err="1"/>
              <a:t>Classname</a:t>
            </a:r>
            <a:r>
              <a:rPr lang="en-US" dirty="0"/>
              <a:t>::</a:t>
            </a:r>
            <a:r>
              <a:rPr lang="en-US" dirty="0" err="1"/>
              <a:t>functionname</a:t>
            </a:r>
            <a:r>
              <a:rPr lang="en-US" dirty="0"/>
              <a:t>( ) or </a:t>
            </a:r>
            <a:r>
              <a:rPr lang="en-US" dirty="0" err="1"/>
              <a:t>Classname</a:t>
            </a:r>
            <a:r>
              <a:rPr lang="en-US" dirty="0"/>
              <a:t>::</a:t>
            </a:r>
            <a:r>
              <a:rPr lang="en-US" dirty="0" err="1"/>
              <a:t>variablename</a:t>
            </a:r>
            <a:endParaRPr lang="en-US" dirty="0"/>
          </a:p>
          <a:p>
            <a:pPr lvl="1"/>
            <a:r>
              <a:rPr lang="en-US" dirty="0"/>
              <a:t>In the previous example, you cannot refer to count as s1.count </a:t>
            </a:r>
          </a:p>
          <a:p>
            <a:r>
              <a:rPr lang="en-US" dirty="0"/>
              <a:t>Static functions can access only static data</a:t>
            </a:r>
          </a:p>
          <a:p>
            <a:r>
              <a:rPr lang="en-US" dirty="0"/>
              <a:t>Other (non-static) instance functions can access static &amp; instance data</a:t>
            </a:r>
          </a:p>
        </p:txBody>
      </p:sp>
    </p:spTree>
    <p:extLst>
      <p:ext uri="{BB962C8B-B14F-4D97-AF65-F5344CB8AC3E}">
        <p14:creationId xmlns:p14="http://schemas.microsoft.com/office/powerpoint/2010/main" val="404229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C449F-DCCD-FD2F-826D-7F0D6F96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52642-C840-0AD5-8EE7-65ECB47DE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28801"/>
            <a:ext cx="4447786" cy="42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Lucida Sans" panose="020B0602030504020204" pitchFamily="34" charset="77"/>
              </a:rPr>
              <a:t>class Comp {</a:t>
            </a:r>
          </a:p>
          <a:p>
            <a:pPr marL="530352" lvl="1" indent="0"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private :</a:t>
            </a:r>
          </a:p>
          <a:p>
            <a:pPr marL="987552" lvl="2" indent="0">
              <a:buNone/>
            </a:pPr>
            <a:r>
              <a:rPr lang="en-US" sz="1600" dirty="0">
                <a:latin typeface="Lucida Sans" panose="020B0602030504020204" pitchFamily="34" charset="77"/>
              </a:rPr>
              <a:t>double r, </a:t>
            </a:r>
            <a:r>
              <a:rPr lang="en-US" sz="1600" dirty="0" err="1">
                <a:latin typeface="Lucida Sans" panose="020B0602030504020204" pitchFamily="34" charset="77"/>
              </a:rPr>
              <a:t>i</a:t>
            </a:r>
            <a:r>
              <a:rPr lang="en-US" sz="1600" dirty="0">
                <a:latin typeface="Lucida Sans" panose="020B0602030504020204" pitchFamily="34" charset="77"/>
              </a:rPr>
              <a:t> ;</a:t>
            </a:r>
          </a:p>
          <a:p>
            <a:pPr marL="530352" lvl="1" indent="0"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public :</a:t>
            </a:r>
          </a:p>
          <a:p>
            <a:pPr marL="987552" lvl="2" indent="0">
              <a:buNone/>
            </a:pPr>
            <a:r>
              <a:rPr lang="en-US" sz="1600" dirty="0">
                <a:latin typeface="Lucida Sans" panose="020B0602030504020204" pitchFamily="34" charset="77"/>
              </a:rPr>
              <a:t>Comp (double </a:t>
            </a:r>
            <a:r>
              <a:rPr lang="en-US" sz="1600" dirty="0" err="1">
                <a:latin typeface="Lucida Sans" panose="020B0602030504020204" pitchFamily="34" charset="77"/>
              </a:rPr>
              <a:t>rr</a:t>
            </a:r>
            <a:r>
              <a:rPr lang="en-US" sz="1600" dirty="0">
                <a:latin typeface="Lucida Sans" panose="020B0602030504020204" pitchFamily="34" charset="77"/>
              </a:rPr>
              <a:t>=0, double ii=0) {</a:t>
            </a:r>
          </a:p>
          <a:p>
            <a:pPr marL="1444752" lvl="3" indent="0"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r = </a:t>
            </a:r>
            <a:r>
              <a:rPr lang="en-US" sz="1600" i="0" dirty="0" err="1">
                <a:latin typeface="Lucida Sans" panose="020B0602030504020204" pitchFamily="34" charset="77"/>
              </a:rPr>
              <a:t>rr</a:t>
            </a:r>
            <a:r>
              <a:rPr lang="en-US" sz="1600" i="0" dirty="0">
                <a:latin typeface="Lucida Sans" panose="020B0602030504020204" pitchFamily="34" charset="77"/>
              </a:rPr>
              <a:t>;</a:t>
            </a:r>
          </a:p>
          <a:p>
            <a:pPr marL="1444752" lvl="3" indent="0">
              <a:buNone/>
            </a:pPr>
            <a:r>
              <a:rPr lang="en-US" sz="1600" i="0" dirty="0" err="1">
                <a:latin typeface="Lucida Sans" panose="020B0602030504020204" pitchFamily="34" charset="77"/>
              </a:rPr>
              <a:t>i</a:t>
            </a:r>
            <a:r>
              <a:rPr lang="en-US" sz="1600" i="0" dirty="0">
                <a:latin typeface="Lucida Sans" panose="020B0602030504020204" pitchFamily="34" charset="77"/>
              </a:rPr>
              <a:t> = ii;</a:t>
            </a:r>
          </a:p>
          <a:p>
            <a:pPr marL="987552" lvl="2" indent="0">
              <a:buNone/>
            </a:pPr>
            <a:r>
              <a:rPr lang="en-US" sz="1600" dirty="0">
                <a:latin typeface="Lucida Sans" panose="020B0602030504020204" pitchFamily="34" charset="77"/>
              </a:rPr>
              <a:t>}</a:t>
            </a:r>
          </a:p>
          <a:p>
            <a:pPr marL="987552" lvl="2" indent="0">
              <a:buNone/>
            </a:pPr>
            <a:r>
              <a:rPr lang="en-US" sz="1600" dirty="0">
                <a:latin typeface="Lucida Sans" panose="020B0602030504020204" pitchFamily="34" charset="77"/>
              </a:rPr>
              <a:t>void print( ) {</a:t>
            </a:r>
          </a:p>
          <a:p>
            <a:pPr marL="1444752" lvl="3" indent="0">
              <a:buNone/>
            </a:pPr>
            <a:r>
              <a:rPr lang="en-US" sz="1600" i="0" dirty="0" err="1">
                <a:latin typeface="Lucida Sans" panose="020B0602030504020204" pitchFamily="34" charset="77"/>
              </a:rPr>
              <a:t>cout</a:t>
            </a:r>
            <a:r>
              <a:rPr lang="en-US" sz="1600" i="0" dirty="0">
                <a:latin typeface="Lucida Sans" panose="020B0602030504020204" pitchFamily="34" charset="77"/>
              </a:rPr>
              <a:t> &lt;&lt; r &lt;&lt; </a:t>
            </a:r>
            <a:r>
              <a:rPr lang="en-US" sz="1600" i="0" dirty="0" err="1">
                <a:latin typeface="Lucida Sans" panose="020B0602030504020204" pitchFamily="34" charset="77"/>
              </a:rPr>
              <a:t>i</a:t>
            </a:r>
            <a:r>
              <a:rPr lang="en-US" sz="1600" i="0" dirty="0">
                <a:latin typeface="Lucida Sans" panose="020B0602030504020204" pitchFamily="34" charset="77"/>
              </a:rPr>
              <a:t> ;</a:t>
            </a:r>
          </a:p>
          <a:p>
            <a:pPr marL="987552" lvl="2" indent="0">
              <a:buNone/>
            </a:pPr>
            <a:r>
              <a:rPr lang="en-US" sz="1600" dirty="0">
                <a:latin typeface="Lucida Sans" panose="020B0602030504020204" pitchFamily="34" charset="77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2855CA-97FA-1940-3475-653408E7D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628801"/>
            <a:ext cx="4447786" cy="4238600"/>
          </a:xfrm>
        </p:spPr>
        <p:txBody>
          <a:bodyPr>
            <a:noAutofit/>
          </a:bodyPr>
          <a:lstStyle/>
          <a:p>
            <a:pPr marL="987552" lvl="2" indent="0">
              <a:lnSpc>
                <a:spcPct val="74000"/>
              </a:lnSpc>
              <a:buNone/>
            </a:pPr>
            <a:r>
              <a:rPr lang="en-US" sz="1600" dirty="0">
                <a:latin typeface="Lucida Sans" panose="020B0602030504020204" pitchFamily="34" charset="77"/>
              </a:rPr>
              <a:t>Comp operator + ( Comp x ) {</a:t>
            </a:r>
          </a:p>
          <a:p>
            <a:pPr marL="1444752" lvl="3" indent="0">
              <a:lnSpc>
                <a:spcPct val="74000"/>
              </a:lnSpc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Comp t ;</a:t>
            </a:r>
          </a:p>
          <a:p>
            <a:pPr marL="1444752" lvl="3" indent="0">
              <a:lnSpc>
                <a:spcPct val="74000"/>
              </a:lnSpc>
              <a:buNone/>
            </a:pPr>
            <a:r>
              <a:rPr lang="en-US" sz="1600" i="0" dirty="0" err="1">
                <a:latin typeface="Lucida Sans" panose="020B0602030504020204" pitchFamily="34" charset="77"/>
              </a:rPr>
              <a:t>t.r</a:t>
            </a:r>
            <a:r>
              <a:rPr lang="en-US" sz="1600" i="0" dirty="0">
                <a:latin typeface="Lucida Sans" panose="020B0602030504020204" pitchFamily="34" charset="77"/>
              </a:rPr>
              <a:t> = r + </a:t>
            </a:r>
            <a:r>
              <a:rPr lang="en-US" sz="1600" i="0" dirty="0" err="1">
                <a:latin typeface="Lucida Sans" panose="020B0602030504020204" pitchFamily="34" charset="77"/>
              </a:rPr>
              <a:t>x.r</a:t>
            </a:r>
            <a:r>
              <a:rPr lang="en-US" sz="1600" i="0" dirty="0">
                <a:latin typeface="Lucida Sans" panose="020B0602030504020204" pitchFamily="34" charset="77"/>
              </a:rPr>
              <a:t>;</a:t>
            </a:r>
          </a:p>
          <a:p>
            <a:pPr marL="1444752" lvl="3" indent="0">
              <a:lnSpc>
                <a:spcPct val="74000"/>
              </a:lnSpc>
              <a:buNone/>
            </a:pPr>
            <a:r>
              <a:rPr lang="en-US" sz="1600" i="0" dirty="0" err="1">
                <a:latin typeface="Lucida Sans" panose="020B0602030504020204" pitchFamily="34" charset="77"/>
              </a:rPr>
              <a:t>t.I</a:t>
            </a:r>
            <a:r>
              <a:rPr lang="en-US" sz="1600" i="0" dirty="0">
                <a:latin typeface="Lucida Sans" panose="020B0602030504020204" pitchFamily="34" charset="77"/>
              </a:rPr>
              <a:t> = I + </a:t>
            </a:r>
            <a:r>
              <a:rPr lang="en-US" sz="1600" i="0" dirty="0" err="1">
                <a:latin typeface="Lucida Sans" panose="020B0602030504020204" pitchFamily="34" charset="77"/>
              </a:rPr>
              <a:t>x.i</a:t>
            </a:r>
            <a:r>
              <a:rPr lang="en-US" sz="1600" i="0" dirty="0">
                <a:latin typeface="Lucida Sans" panose="020B0602030504020204" pitchFamily="34" charset="77"/>
              </a:rPr>
              <a:t>;</a:t>
            </a:r>
          </a:p>
          <a:p>
            <a:pPr marL="1444752" lvl="3" indent="0">
              <a:lnSpc>
                <a:spcPct val="74000"/>
              </a:lnSpc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return t ;</a:t>
            </a:r>
          </a:p>
          <a:p>
            <a:pPr marL="987552" lvl="2" indent="0">
              <a:lnSpc>
                <a:spcPct val="74000"/>
              </a:lnSpc>
              <a:buNone/>
            </a:pPr>
            <a:r>
              <a:rPr lang="en-US" sz="1600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lnSpc>
                <a:spcPct val="74000"/>
              </a:lnSpc>
              <a:buNone/>
            </a:pPr>
            <a:r>
              <a:rPr lang="en-US" sz="1600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lnSpc>
                <a:spcPct val="74000"/>
              </a:lnSpc>
              <a:buNone/>
            </a:pPr>
            <a:r>
              <a:rPr lang="en-US" sz="1600" dirty="0">
                <a:latin typeface="Lucida Sans" panose="020B0602030504020204" pitchFamily="34" charset="77"/>
              </a:rPr>
              <a:t>int main( ) {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Comp a(1.0,1.0);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Comp b(2.0,2.0);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Comp c;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c = a + b; // same as </a:t>
            </a:r>
            <a:r>
              <a:rPr lang="en-US" sz="1600" i="0" dirty="0" err="1">
                <a:latin typeface="Lucida Sans" panose="020B0602030504020204" pitchFamily="34" charset="77"/>
              </a:rPr>
              <a:t>a.operator</a:t>
            </a:r>
            <a:r>
              <a:rPr lang="en-US" sz="1600" i="0" dirty="0">
                <a:latin typeface="Lucida Sans" panose="020B0602030504020204" pitchFamily="34" charset="77"/>
              </a:rPr>
              <a:t>+(b)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600" i="0" dirty="0" err="1">
                <a:latin typeface="Lucida Sans" panose="020B0602030504020204" pitchFamily="34" charset="77"/>
              </a:rPr>
              <a:t>cout</a:t>
            </a:r>
            <a:r>
              <a:rPr lang="en-US" sz="1600" i="0" dirty="0">
                <a:latin typeface="Lucida Sans" panose="020B0602030504020204" pitchFamily="34" charset="77"/>
              </a:rPr>
              <a:t> &lt;&lt; "c=";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600" i="0" dirty="0" err="1">
                <a:latin typeface="Lucida Sans" panose="020B0602030504020204" pitchFamily="34" charset="77"/>
              </a:rPr>
              <a:t>c.print</a:t>
            </a:r>
            <a:r>
              <a:rPr lang="en-US" sz="1600" i="0" dirty="0">
                <a:latin typeface="Lucida Sans" panose="020B0602030504020204" pitchFamily="34" charset="77"/>
              </a:rPr>
              <a:t>( ) ;</a:t>
            </a:r>
          </a:p>
          <a:p>
            <a:pPr marL="0" indent="0">
              <a:lnSpc>
                <a:spcPct val="74000"/>
              </a:lnSpc>
              <a:buNone/>
            </a:pPr>
            <a:r>
              <a:rPr lang="en-US" sz="1600" dirty="0">
                <a:latin typeface="Lucida Sans" panose="020B0602030504020204" pitchFamily="34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728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9EF5-38DE-83DD-6D41-C00A8BC0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Operator + ( 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5F35BD-1F5F-9822-BD90-478087E51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28801"/>
            <a:ext cx="4447786" cy="42386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Lucida Sans" panose="020B0602030504020204" pitchFamily="34" charset="77"/>
              </a:rPr>
              <a:t>Comp(double a=0.0, double b=0.0) { // constructor for class Comp</a:t>
            </a:r>
          </a:p>
          <a:p>
            <a:pPr marL="530352" lvl="1" indent="0">
              <a:lnSpc>
                <a:spcPct val="110000"/>
              </a:lnSpc>
              <a:buNone/>
            </a:pPr>
            <a:r>
              <a:rPr lang="en-US" i="0" dirty="0">
                <a:latin typeface="Lucida Sans" panose="020B0602030504020204" pitchFamily="34" charset="77"/>
              </a:rPr>
              <a:t>r=a;</a:t>
            </a:r>
          </a:p>
          <a:p>
            <a:pPr marL="530352" lvl="1" indent="0">
              <a:lnSpc>
                <a:spcPct val="110000"/>
              </a:lnSpc>
              <a:buNone/>
            </a:pPr>
            <a:r>
              <a:rPr lang="en-US" i="0" dirty="0" err="1">
                <a:latin typeface="Lucida Sans" panose="020B0602030504020204" pitchFamily="34" charset="77"/>
              </a:rPr>
              <a:t>i</a:t>
            </a:r>
            <a:r>
              <a:rPr lang="en-US" i="0" dirty="0">
                <a:latin typeface="Lucida Sans" panose="020B0602030504020204" pitchFamily="34" charset="77"/>
              </a:rPr>
              <a:t>=b;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Lucida Sans" panose="020B0602030504020204" pitchFamily="34" charset="77"/>
              </a:rPr>
              <a:t>Comp operator + ( comp x ) {</a:t>
            </a:r>
          </a:p>
          <a:p>
            <a:pPr marL="530352" lvl="1" indent="0">
              <a:lnSpc>
                <a:spcPct val="110000"/>
              </a:lnSpc>
              <a:buNone/>
            </a:pPr>
            <a:r>
              <a:rPr lang="en-US" i="0" dirty="0">
                <a:latin typeface="Lucida Sans" panose="020B0602030504020204" pitchFamily="34" charset="77"/>
              </a:rPr>
              <a:t>Comp t ;</a:t>
            </a:r>
          </a:p>
          <a:p>
            <a:pPr marL="530352" lvl="1" indent="0">
              <a:lnSpc>
                <a:spcPct val="110000"/>
              </a:lnSpc>
              <a:buNone/>
            </a:pPr>
            <a:r>
              <a:rPr lang="en-US" i="0" dirty="0" err="1">
                <a:latin typeface="Lucida Sans" panose="020B0602030504020204" pitchFamily="34" charset="77"/>
              </a:rPr>
              <a:t>t.r</a:t>
            </a:r>
            <a:r>
              <a:rPr lang="en-US" i="0" dirty="0">
                <a:latin typeface="Lucida Sans" panose="020B0602030504020204" pitchFamily="34" charset="77"/>
              </a:rPr>
              <a:t> =</a:t>
            </a:r>
            <a:r>
              <a:rPr lang="en-US" i="0" dirty="0" err="1">
                <a:latin typeface="Lucida Sans" panose="020B0602030504020204" pitchFamily="34" charset="77"/>
              </a:rPr>
              <a:t>r+x.r</a:t>
            </a:r>
            <a:r>
              <a:rPr lang="en-US" i="0" dirty="0">
                <a:latin typeface="Lucida Sans" panose="020B0602030504020204" pitchFamily="34" charset="77"/>
              </a:rPr>
              <a:t>;</a:t>
            </a:r>
          </a:p>
          <a:p>
            <a:pPr marL="530352" lvl="1" indent="0">
              <a:lnSpc>
                <a:spcPct val="110000"/>
              </a:lnSpc>
              <a:buNone/>
            </a:pPr>
            <a:r>
              <a:rPr lang="en-US" i="0" dirty="0" err="1">
                <a:latin typeface="Lucida Sans" panose="020B0602030504020204" pitchFamily="34" charset="77"/>
              </a:rPr>
              <a:t>t.i</a:t>
            </a:r>
            <a:r>
              <a:rPr lang="en-US" i="0" dirty="0">
                <a:latin typeface="Lucida Sans" panose="020B0602030504020204" pitchFamily="34" charset="77"/>
              </a:rPr>
              <a:t> = </a:t>
            </a:r>
            <a:r>
              <a:rPr lang="en-US" i="0" dirty="0" err="1">
                <a:latin typeface="Lucida Sans" panose="020B0602030504020204" pitchFamily="34" charset="77"/>
              </a:rPr>
              <a:t>i+x.i</a:t>
            </a:r>
            <a:r>
              <a:rPr lang="en-US" i="0" dirty="0">
                <a:latin typeface="Lucida Sans" panose="020B0602030504020204" pitchFamily="34" charset="77"/>
              </a:rPr>
              <a:t>;</a:t>
            </a:r>
          </a:p>
          <a:p>
            <a:pPr marL="530352" lvl="1" indent="0">
              <a:lnSpc>
                <a:spcPct val="110000"/>
              </a:lnSpc>
              <a:buNone/>
            </a:pPr>
            <a:r>
              <a:rPr lang="en-US" i="0" dirty="0">
                <a:latin typeface="Lucida Sans" panose="020B0602030504020204" pitchFamily="34" charset="77"/>
              </a:rPr>
              <a:t>return t 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F5144-D1FB-C7F2-8A67-F6F7CEAA7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700809"/>
            <a:ext cx="4447786" cy="416659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Lucida Sans" panose="020B0602030504020204" pitchFamily="34" charset="77"/>
              </a:rPr>
              <a:t>int main() {</a:t>
            </a:r>
          </a:p>
          <a:p>
            <a:pPr marL="530352" lvl="1" indent="0">
              <a:lnSpc>
                <a:spcPct val="120000"/>
              </a:lnSpc>
              <a:buNone/>
            </a:pPr>
            <a:r>
              <a:rPr lang="en-US" i="0" dirty="0">
                <a:latin typeface="Lucida Sans" panose="020B0602030504020204" pitchFamily="34" charset="77"/>
              </a:rPr>
              <a:t>Comp a(1.5, 2.5); /* creates an object of type Comp */</a:t>
            </a:r>
          </a:p>
          <a:p>
            <a:pPr marL="530352" lvl="1" indent="0">
              <a:lnSpc>
                <a:spcPct val="120000"/>
              </a:lnSpc>
              <a:buNone/>
            </a:pPr>
            <a:r>
              <a:rPr lang="en-US" i="0" dirty="0">
                <a:latin typeface="Lucida Sans" panose="020B0602030504020204" pitchFamily="34" charset="77"/>
              </a:rPr>
              <a:t>double d = 1.5;</a:t>
            </a:r>
          </a:p>
          <a:p>
            <a:pPr marL="530352" lvl="1" indent="0">
              <a:lnSpc>
                <a:spcPct val="120000"/>
              </a:lnSpc>
              <a:buNone/>
            </a:pPr>
            <a:r>
              <a:rPr lang="en-US" i="0" dirty="0">
                <a:latin typeface="Lucida Sans" panose="020B0602030504020204" pitchFamily="34" charset="77"/>
              </a:rPr>
              <a:t>Comp x, y;</a:t>
            </a:r>
          </a:p>
          <a:p>
            <a:pPr marL="530352" lvl="1" indent="0">
              <a:lnSpc>
                <a:spcPct val="120000"/>
              </a:lnSpc>
              <a:buNone/>
            </a:pPr>
            <a:r>
              <a:rPr lang="en-US" i="0" dirty="0">
                <a:latin typeface="Lucida Sans" panose="020B0602030504020204" pitchFamily="34" charset="77"/>
              </a:rPr>
              <a:t>x = a + d; /* equal to </a:t>
            </a:r>
            <a:r>
              <a:rPr lang="en-US" i="0" dirty="0" err="1">
                <a:latin typeface="Lucida Sans" panose="020B0602030504020204" pitchFamily="34" charset="77"/>
              </a:rPr>
              <a:t>a.operator</a:t>
            </a:r>
            <a:r>
              <a:rPr lang="en-US" i="0" dirty="0">
                <a:latin typeface="Lucida Sans" panose="020B0602030504020204" pitchFamily="34" charset="77"/>
              </a:rPr>
              <a:t>+ Comp(d), so OK */</a:t>
            </a:r>
          </a:p>
          <a:p>
            <a:pPr marL="530352" lvl="1" indent="0">
              <a:lnSpc>
                <a:spcPct val="120000"/>
              </a:lnSpc>
              <a:buNone/>
            </a:pPr>
            <a:r>
              <a:rPr lang="en-US" i="0" dirty="0">
                <a:latin typeface="Lucida Sans" panose="020B0602030504020204" pitchFamily="34" charset="77"/>
              </a:rPr>
              <a:t>y = d + a; /* double is not a class that defines an operator+ (Comp x), so not OK */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  <a:endParaRPr lang="en-US" i="0" dirty="0">
              <a:latin typeface="Lucida Sans" panose="020B0602030504020204" pitchFamily="34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4501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14528</TotalTime>
  <Words>1438</Words>
  <Application>Microsoft Macintosh PowerPoint</Application>
  <PresentationFormat>Widescreen</PresentationFormat>
  <Paragraphs>252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Franklin Gothic Book</vt:lpstr>
      <vt:lpstr>Lucida Sans</vt:lpstr>
      <vt:lpstr>Crop</vt:lpstr>
      <vt:lpstr>EGC-211 L5: C++ classes: STATIC members, operator overloading, friends</vt:lpstr>
      <vt:lpstr>C++ Classes Recap</vt:lpstr>
      <vt:lpstr>this Pointer</vt:lpstr>
      <vt:lpstr>this Pointer Example</vt:lpstr>
      <vt:lpstr>Static vs Local / Instance Objects</vt:lpstr>
      <vt:lpstr>Static Data &amp; Functions in Classes</vt:lpstr>
      <vt:lpstr>Properties of Static Class Members</vt:lpstr>
      <vt:lpstr>Operator Overloading</vt:lpstr>
      <vt:lpstr>Problem with Operator + ( )</vt:lpstr>
      <vt:lpstr>Friend Functions</vt:lpstr>
      <vt:lpstr>Overloading Operator &lt;&lt;</vt:lpstr>
      <vt:lpstr>Overloading Unary Operator ++</vt:lpstr>
      <vt:lpstr>Operator Overloading Rules</vt:lpstr>
      <vt:lpstr>Friend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 Ajay Bakre</dc:creator>
  <cp:lastModifiedBy>Dr Ajay Bakre</cp:lastModifiedBy>
  <cp:revision>6</cp:revision>
  <dcterms:created xsi:type="dcterms:W3CDTF">2024-08-02T08:39:14Z</dcterms:created>
  <dcterms:modified xsi:type="dcterms:W3CDTF">2024-08-16T05:54:03Z</dcterms:modified>
</cp:coreProperties>
</file>