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320" r:id="rId4"/>
    <p:sldId id="321" r:id="rId5"/>
    <p:sldId id="322" r:id="rId6"/>
    <p:sldId id="323" r:id="rId7"/>
    <p:sldId id="324" r:id="rId8"/>
    <p:sldId id="325" r:id="rId9"/>
    <p:sldId id="327" r:id="rId10"/>
    <p:sldId id="326" r:id="rId11"/>
    <p:sldId id="328" r:id="rId12"/>
    <p:sldId id="329" r:id="rId13"/>
    <p:sldId id="337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9"/>
    <p:restoredTop sz="94694"/>
  </p:normalViewPr>
  <p:slideViewPr>
    <p:cSldViewPr>
      <p:cViewPr varScale="1">
        <p:scale>
          <a:sx n="86" d="100"/>
          <a:sy n="86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B92A-AF9D-F8F1-1D25-3F249B38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8395B9-B417-19C1-22C0-981C92215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E44B4-67D6-D451-F265-D2A2950CB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7DE7-C0B2-8A39-D83B-AB14BE6BB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L12: templates and Standard template library (STL)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541-9393-51D6-FE1A-592AFF4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Standard Template Library (STL)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C7F8B-9C95-A213-2B84-589331D9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STL was added to C++ by Alexander Stepanov and Meng Lee</a:t>
            </a:r>
          </a:p>
          <a:p>
            <a:r>
              <a:rPr lang="en-US" dirty="0"/>
              <a:t>It is now part of C++ Standard Library</a:t>
            </a:r>
          </a:p>
          <a:p>
            <a:r>
              <a:rPr lang="en-US" dirty="0"/>
              <a:t>Contains generic and efficient implementation of difficult to implement data structures</a:t>
            </a:r>
          </a:p>
          <a:p>
            <a:pPr lvl="1"/>
            <a:r>
              <a:rPr lang="en-US" dirty="0"/>
              <a:t>Linked list, Priority queue, Map</a:t>
            </a:r>
          </a:p>
          <a:p>
            <a:r>
              <a:rPr lang="en-US" dirty="0"/>
              <a:t>Avoids errors with pointers, e.g. memory leaks, access violations</a:t>
            </a:r>
          </a:p>
          <a:p>
            <a:r>
              <a:rPr lang="en-US" dirty="0"/>
              <a:t>Contains generic algorithms, e.g. sorting</a:t>
            </a:r>
          </a:p>
          <a:p>
            <a:r>
              <a:rPr lang="en-US" dirty="0"/>
              <a:t>Contains generic classes such as containers and iterators</a:t>
            </a:r>
          </a:p>
          <a:p>
            <a:r>
              <a:rPr lang="en-US" dirty="0"/>
              <a:t>Saves effort on repeated implementations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39A7-EA3B-D965-53D8-60E505E7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2BB5-9997-8170-D8A1-27659E5F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Sequence Containers</a:t>
            </a:r>
          </a:p>
          <a:p>
            <a:pPr lvl="1"/>
            <a:r>
              <a:rPr lang="en-US" dirty="0"/>
              <a:t>Represent linear data structures</a:t>
            </a:r>
          </a:p>
          <a:p>
            <a:pPr lvl="1"/>
            <a:r>
              <a:rPr lang="en-US" dirty="0"/>
              <a:t>vector, deque (double-ended queue) and list</a:t>
            </a:r>
          </a:p>
          <a:p>
            <a:r>
              <a:rPr lang="en-US" dirty="0"/>
              <a:t>Associative Containers</a:t>
            </a:r>
          </a:p>
          <a:p>
            <a:pPr lvl="1"/>
            <a:r>
              <a:rPr lang="en-US" dirty="0"/>
              <a:t>Store sets of keys or maps of key-value pairs</a:t>
            </a:r>
          </a:p>
          <a:p>
            <a:pPr lvl="1"/>
            <a:r>
              <a:rPr lang="en-US" dirty="0"/>
              <a:t>set, multiset, map and multimap</a:t>
            </a:r>
          </a:p>
          <a:p>
            <a:r>
              <a:rPr lang="en-US" dirty="0"/>
              <a:t>Derived Containers</a:t>
            </a:r>
          </a:p>
          <a:p>
            <a:pPr lvl="1"/>
            <a:r>
              <a:rPr lang="en-US" dirty="0"/>
              <a:t>Derived from sequential containers</a:t>
            </a:r>
          </a:p>
          <a:p>
            <a:pPr lvl="1"/>
            <a:r>
              <a:rPr lang="en-US" dirty="0"/>
              <a:t>stack, queue, </a:t>
            </a:r>
            <a:r>
              <a:rPr lang="en-US" dirty="0" err="1"/>
              <a:t>priority_queue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7440-9EA1-F385-CED5-12B8BE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B910-1AC7-26C5-EF05-23FB8989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Go through all the items in a container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Input - Can Read (R), start to end, 1-pass algorithms</a:t>
            </a:r>
          </a:p>
          <a:p>
            <a:pPr lvl="1"/>
            <a:r>
              <a:rPr lang="en-US" dirty="0"/>
              <a:t>Output - Can Write (W), start to end, 1-pass algorithms</a:t>
            </a:r>
          </a:p>
          <a:p>
            <a:pPr lvl="1"/>
            <a:r>
              <a:rPr lang="en-US" dirty="0"/>
              <a:t>Forward - Can R/W, start to end, 1-pass algorithms</a:t>
            </a:r>
          </a:p>
          <a:p>
            <a:pPr lvl="1"/>
            <a:r>
              <a:rPr lang="en-US" dirty="0"/>
              <a:t>Bi-directional - Can R/W, bi-directional, multi-pass algorithms</a:t>
            </a:r>
          </a:p>
          <a:p>
            <a:pPr lvl="1"/>
            <a:r>
              <a:rPr lang="en-US" dirty="0"/>
              <a:t>Random - Can R/W, bi-directional, multi-pass algorithms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vector, deque - random access</a:t>
            </a:r>
          </a:p>
          <a:p>
            <a:pPr lvl="1"/>
            <a:r>
              <a:rPr lang="en-US" dirty="0"/>
              <a:t>list, set, multiset, map, multimap - bidirectional</a:t>
            </a:r>
          </a:p>
          <a:p>
            <a:pPr lvl="1"/>
            <a:r>
              <a:rPr lang="en-US" dirty="0"/>
              <a:t>stack, queue, </a:t>
            </a:r>
            <a:r>
              <a:rPr lang="en-US" dirty="0" err="1"/>
              <a:t>priority_queue</a:t>
            </a:r>
            <a:r>
              <a:rPr lang="en-US" dirty="0"/>
              <a:t> - no iterators supported</a:t>
            </a:r>
          </a:p>
        </p:txBody>
      </p:sp>
    </p:spTree>
    <p:extLst>
      <p:ext uri="{BB962C8B-B14F-4D97-AF65-F5344CB8AC3E}">
        <p14:creationId xmlns:p14="http://schemas.microsoft.com/office/powerpoint/2010/main" val="18383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614A-0316-8406-133B-4E082B6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Summary of Containers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79D338-F4A1-3CE1-E598-16A5937F4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55168"/>
              </p:ext>
            </p:extLst>
          </p:nvPr>
        </p:nvGraphicFramePr>
        <p:xfrm>
          <a:off x="1371600" y="1628801"/>
          <a:ext cx="9836968" cy="446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587">
                  <a:extLst>
                    <a:ext uri="{9D8B030D-6E8A-4147-A177-3AD203B41FA5}">
                      <a16:colId xmlns:a16="http://schemas.microsoft.com/office/drawing/2014/main" val="1656785039"/>
                    </a:ext>
                  </a:extLst>
                </a:gridCol>
                <a:gridCol w="8021381">
                  <a:extLst>
                    <a:ext uri="{9D8B030D-6E8A-4147-A177-3AD203B41FA5}">
                      <a16:colId xmlns:a16="http://schemas.microsoft.com/office/drawing/2014/main" val="3757751326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14967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/ delete at the end. Direct access to any element via [].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86203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deque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/ delete at the beginning / end. Direct access to any element via [].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49862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Doubly linked list. Insert / delete anywhere. No direct access to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817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elements. Uses balanced binary search tree for fast lookups.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2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multiset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Duplicates allowed. Fast lookups like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2518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key-value pairs. Uses balanced binary search tree for key-based lookups.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3129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multimap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Duplicates allowed. Fast lookups via key like map.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23903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in first out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63233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in first out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1271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r>
                        <a:rPr lang="en-US" dirty="0" err="1"/>
                        <a:t>priority_queue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priority element is first element 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5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3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4A3-34C8-7216-F121-4343825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142C-C442-3D0D-E066-6382C3EA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Algorithms are Template functions</a:t>
            </a:r>
          </a:p>
          <a:p>
            <a:pPr lvl="1"/>
            <a:r>
              <a:rPr lang="en-US" dirty="0"/>
              <a:t>Perform common operations</a:t>
            </a:r>
          </a:p>
          <a:p>
            <a:pPr lvl="1"/>
            <a:r>
              <a:rPr lang="en-US" dirty="0"/>
              <a:t>Insertion, deletion, searching, sorting</a:t>
            </a:r>
          </a:p>
          <a:p>
            <a:pPr lvl="1"/>
            <a:r>
              <a:rPr lang="en-US" dirty="0"/>
              <a:t>Comparing elements or entire containers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Use iterators to access container elements</a:t>
            </a:r>
          </a:p>
          <a:p>
            <a:pPr lvl="1"/>
            <a:r>
              <a:rPr lang="en-US" dirty="0"/>
              <a:t>May return results as iterator</a:t>
            </a:r>
          </a:p>
          <a:p>
            <a:r>
              <a:rPr lang="en-US" dirty="0"/>
              <a:t>Will an algorithm work on a container?</a:t>
            </a:r>
          </a:p>
          <a:p>
            <a:pPr lvl="1"/>
            <a:r>
              <a:rPr lang="en-US" dirty="0"/>
              <a:t>Depends on the iterator types that the container supports</a:t>
            </a:r>
          </a:p>
          <a:p>
            <a:pPr lvl="1"/>
            <a:r>
              <a:rPr lang="en-US" dirty="0"/>
              <a:t>All algorithms work on Containers with random-access iterator</a:t>
            </a:r>
          </a:p>
        </p:txBody>
      </p:sp>
    </p:spTree>
    <p:extLst>
      <p:ext uri="{BB962C8B-B14F-4D97-AF65-F5344CB8AC3E}">
        <p14:creationId xmlns:p14="http://schemas.microsoft.com/office/powerpoint/2010/main" val="5272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9C4F-ABD3-2AFD-07E7-9E3C0C9C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i="1" dirty="0"/>
              <a:t>vector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EDB6-F6E3-A1CC-FF87-F0D02B566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#include &lt;vector&gt;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vector &lt;int&gt; v1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for ( int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= 0 ;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&lt;= 5 ; ++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v1.push_back ( 5 *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vector &lt;int&gt;::iterator itr1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for ( itr1 = v1.begin( ) ; itr1 !=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		v1.end( ); ++itr1 )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</a:t>
            </a:r>
            <a:r>
              <a:rPr lang="en-US" sz="1800" dirty="0" err="1">
                <a:latin typeface="Lucida Sans" panose="020B0602030504020204" pitchFamily="34" charset="77"/>
              </a:rPr>
              <a:t>cout</a:t>
            </a:r>
            <a:r>
              <a:rPr lang="en-US" sz="1800" dirty="0">
                <a:latin typeface="Lucida Sans" panose="020B0602030504020204" pitchFamily="34" charset="77"/>
              </a:rPr>
              <a:t> &lt;&lt; *itr1 &lt;&lt; " 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/* prints 0 5 10 15 20 25 */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B24E4-F9F4-6527-7D5A-411079DA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28801"/>
            <a:ext cx="4733173" cy="4238600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</a:t>
            </a:r>
            <a:r>
              <a:rPr lang="en-US" sz="1900" dirty="0">
                <a:latin typeface="Lucida Sans" panose="020B0602030504020204" pitchFamily="34" charset="77"/>
              </a:rPr>
              <a:t>vector &lt;int&gt; v2 {10, 20, 30, 40, 50};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    for ( auto itr2 = v2.begin( ) ; itr2 !=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		v2.end( ) ; ++itr2 )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        </a:t>
            </a:r>
            <a:r>
              <a:rPr lang="en-US" sz="1900" dirty="0" err="1">
                <a:latin typeface="Lucida Sans" panose="020B0602030504020204" pitchFamily="34" charset="77"/>
              </a:rPr>
              <a:t>cout</a:t>
            </a:r>
            <a:r>
              <a:rPr lang="en-US" sz="1900" dirty="0">
                <a:latin typeface="Lucida Sans" panose="020B0602030504020204" pitchFamily="34" charset="77"/>
              </a:rPr>
              <a:t> &lt;&lt; *itr2 &lt;&lt; " 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    vector &lt;int&gt; v3 {10, 20, 30, 40, 50};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    for ( auto num : v3 )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        </a:t>
            </a:r>
            <a:r>
              <a:rPr lang="en-US" sz="1900" dirty="0" err="1">
                <a:latin typeface="Lucida Sans" panose="020B0602030504020204" pitchFamily="34" charset="77"/>
              </a:rPr>
              <a:t>cout</a:t>
            </a:r>
            <a:r>
              <a:rPr lang="en-US" sz="1900" dirty="0">
                <a:latin typeface="Lucida Sans" panose="020B0602030504020204" pitchFamily="34" charset="77"/>
              </a:rPr>
              <a:t> &lt;&lt; num &lt;&lt; " 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    return 0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5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AF6A-1277-95CD-C98E-80AAC46C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More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131D-C3B6-08F3-0B51-4D14F0491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Insert element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vector &lt;int&gt;::iterator </a:t>
            </a: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= </a:t>
            </a:r>
            <a:r>
              <a:rPr lang="en-US" dirty="0" err="1">
                <a:latin typeface="Lucida Sans" panose="020B0602030504020204" pitchFamily="34" charset="77"/>
              </a:rPr>
              <a:t>v.begin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v.insert</a:t>
            </a:r>
            <a:r>
              <a:rPr lang="en-US" dirty="0">
                <a:latin typeface="Lucida Sans" panose="020B0602030504020204" pitchFamily="34" charset="77"/>
              </a:rPr>
              <a:t> ( </a:t>
            </a: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, 25 )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Read elements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v.front</a:t>
            </a:r>
            <a:r>
              <a:rPr lang="en-US" dirty="0">
                <a:latin typeface="Lucida Sans" panose="020B0602030504020204" pitchFamily="34" charset="77"/>
              </a:rPr>
              <a:t>(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v.back</a:t>
            </a:r>
            <a:r>
              <a:rPr lang="en-US" dirty="0">
                <a:latin typeface="Lucida Sans" panose="020B0602030504020204" pitchFamily="34" charset="77"/>
              </a:rPr>
              <a:t>(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v.at</a:t>
            </a:r>
            <a:r>
              <a:rPr lang="en-US" dirty="0">
                <a:latin typeface="Lucida Sans" panose="020B0602030504020204" pitchFamily="34" charset="77"/>
              </a:rPr>
              <a:t> ( 2 )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Update elements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v[ 2 ] = 20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= </a:t>
            </a:r>
            <a:r>
              <a:rPr lang="en-US" dirty="0" err="1">
                <a:latin typeface="Lucida Sans" panose="020B0602030504020204" pitchFamily="34" charset="77"/>
              </a:rPr>
              <a:t>v.begin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*</a:t>
            </a: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= 35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+= 4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*</a:t>
            </a: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= 99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9464-0278-5CA9-41FB-B156F7D78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Delete element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= </a:t>
            </a:r>
            <a:r>
              <a:rPr lang="en-US" dirty="0" err="1">
                <a:latin typeface="Lucida Sans" panose="020B0602030504020204" pitchFamily="34" charset="77"/>
              </a:rPr>
              <a:t>v.begin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+= 2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v.erase</a:t>
            </a:r>
            <a:r>
              <a:rPr lang="en-US" dirty="0">
                <a:latin typeface="Lucida Sans" panose="020B0602030504020204" pitchFamily="34" charset="77"/>
              </a:rPr>
              <a:t> ( </a:t>
            </a:r>
            <a:r>
              <a:rPr lang="en-US" dirty="0" err="1">
                <a:latin typeface="Lucida Sans" panose="020B0602030504020204" pitchFamily="34" charset="77"/>
              </a:rPr>
              <a:t>itr</a:t>
            </a:r>
            <a:r>
              <a:rPr lang="en-US" dirty="0">
                <a:latin typeface="Lucida Sans" panose="020B0602030504020204" pitchFamily="34" charset="77"/>
              </a:rPr>
              <a:t>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v.pop_back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v.clear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size and </a:t>
            </a:r>
            <a:r>
              <a:rPr lang="en-US" dirty="0" err="1">
                <a:latin typeface="Lucida Sans" panose="020B0602030504020204" pitchFamily="34" charset="77"/>
              </a:rPr>
              <a:t>capacitiy</a:t>
            </a: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v.size</a:t>
            </a:r>
            <a:r>
              <a:rPr lang="en-US" dirty="0">
                <a:latin typeface="Lucida Sans" panose="020B0602030504020204" pitchFamily="34" charset="77"/>
              </a:rPr>
              <a:t>(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v.max_size</a:t>
            </a:r>
            <a:r>
              <a:rPr lang="en-US" dirty="0">
                <a:latin typeface="Lucida Sans" panose="020B0602030504020204" pitchFamily="34" charset="77"/>
              </a:rPr>
              <a:t>(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v.capacity</a:t>
            </a:r>
            <a:r>
              <a:rPr lang="en-US" dirty="0">
                <a:latin typeface="Lucida Sans" panose="020B0602030504020204" pitchFamily="34" charset="77"/>
              </a:rPr>
              <a:t>(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/* currently allocated capacity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v.resize</a:t>
            </a:r>
            <a:r>
              <a:rPr lang="en-US" dirty="0">
                <a:latin typeface="Lucida Sans" panose="020B0602030504020204" pitchFamily="34" charset="77"/>
              </a:rPr>
              <a:t> (100 ) 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406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CD2C-DFFF-7AE9-F72A-9981D75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Vector of User Defined Point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FA79-F1B0-6DC3-8286-70736448B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&lt;vector&gt;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Point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x, y;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Point (int xx = 0, int </a:t>
            </a:r>
            <a:r>
              <a:rPr lang="en-US" dirty="0" err="1">
                <a:latin typeface="Lucida Sans" panose="020B0602030504020204" pitchFamily="34" charset="77"/>
              </a:rPr>
              <a:t>yy</a:t>
            </a:r>
            <a:r>
              <a:rPr lang="en-US" dirty="0">
                <a:latin typeface="Lucida Sans" panose="020B0602030504020204" pitchFamily="34" charset="77"/>
              </a:rPr>
              <a:t> = 0)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x = xx; y = </a:t>
            </a:r>
            <a:r>
              <a:rPr lang="en-US" dirty="0" err="1">
                <a:latin typeface="Lucida Sans" panose="020B0602030504020204" pitchFamily="34" charset="77"/>
              </a:rPr>
              <a:t>yy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friend </a:t>
            </a:r>
            <a:r>
              <a:rPr lang="en-US" dirty="0" err="1">
                <a:latin typeface="Lucida Sans" panose="020B0602030504020204" pitchFamily="34" charset="77"/>
              </a:rPr>
              <a:t>ostream</a:t>
            </a:r>
            <a:r>
              <a:rPr lang="en-US" dirty="0">
                <a:latin typeface="Lucida Sans" panose="020B0602030504020204" pitchFamily="34" charset="77"/>
              </a:rPr>
              <a:t> &amp; operator &lt;&lt;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( </a:t>
            </a:r>
            <a:r>
              <a:rPr lang="en-US" dirty="0" err="1">
                <a:latin typeface="Lucida Sans" panose="020B0602030504020204" pitchFamily="34" charset="77"/>
              </a:rPr>
              <a:t>ostream</a:t>
            </a:r>
            <a:r>
              <a:rPr lang="en-US" dirty="0">
                <a:latin typeface="Lucida Sans" panose="020B0602030504020204" pitchFamily="34" charset="77"/>
              </a:rPr>
              <a:t> &amp;o, Point &amp;p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Lucida Sans" panose="020B0602030504020204" pitchFamily="34" charset="77"/>
              </a:rPr>
              <a:t>ostream</a:t>
            </a:r>
            <a:r>
              <a:rPr lang="en-US" dirty="0">
                <a:latin typeface="Lucida Sans" panose="020B0602030504020204" pitchFamily="34" charset="77"/>
              </a:rPr>
              <a:t> &amp; operator &lt;&lt; ( </a:t>
            </a:r>
            <a:r>
              <a:rPr lang="en-US" dirty="0" err="1">
                <a:latin typeface="Lucida Sans" panose="020B0602030504020204" pitchFamily="34" charset="77"/>
              </a:rPr>
              <a:t>ostream</a:t>
            </a:r>
            <a:r>
              <a:rPr lang="en-US" dirty="0">
                <a:latin typeface="Lucida Sans" panose="020B0602030504020204" pitchFamily="34" charset="77"/>
              </a:rPr>
              <a:t> &amp;o, Point &amp;p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o &lt;&lt; "(" &lt;&lt; </a:t>
            </a:r>
            <a:r>
              <a:rPr lang="en-US" dirty="0" err="1">
                <a:latin typeface="Lucida Sans" panose="020B0602030504020204" pitchFamily="34" charset="77"/>
              </a:rPr>
              <a:t>p.x</a:t>
            </a:r>
            <a:r>
              <a:rPr lang="en-US" dirty="0">
                <a:latin typeface="Lucida Sans" panose="020B0602030504020204" pitchFamily="34" charset="77"/>
              </a:rPr>
              <a:t> &lt;&lt; ", " &lt;&lt; </a:t>
            </a:r>
            <a:r>
              <a:rPr lang="en-US" dirty="0" err="1">
                <a:latin typeface="Lucida Sans" panose="020B0602030504020204" pitchFamily="34" charset="77"/>
              </a:rPr>
              <a:t>p.y</a:t>
            </a:r>
            <a:r>
              <a:rPr lang="en-US" dirty="0">
                <a:latin typeface="Lucida Sans" panose="020B0602030504020204" pitchFamily="34" charset="77"/>
              </a:rPr>
              <a:t> &lt;&lt; ")"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return o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5DD92-40E1-5B1E-D0E8-02DDCDD47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28801"/>
            <a:ext cx="4733173" cy="423860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vector &lt;Point&gt; vp1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 ( 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0 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&lt; 5 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++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vp1.push_back ( Point 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+ 1,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+ 1 )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 ( auto pt : vp1 )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pt ; // (1, 1) (2, 2) (3, 3) (4, 4) (5, 5)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"Front: " ;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vp1.front( ) ; // (1, 1)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"Back : " ;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vp1.back( ) ; // (5, 5)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vector &lt;Point&gt;::</a:t>
            </a:r>
            <a:r>
              <a:rPr lang="en-US" dirty="0" err="1">
                <a:latin typeface="Lucida Sans" panose="020B0602030504020204" pitchFamily="34" charset="77"/>
              </a:rPr>
              <a:t>reverse_iterator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ritr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 (</a:t>
            </a:r>
            <a:r>
              <a:rPr lang="en-US" dirty="0" err="1">
                <a:latin typeface="Lucida Sans" panose="020B0602030504020204" pitchFamily="34" charset="77"/>
              </a:rPr>
              <a:t>ritr</a:t>
            </a:r>
            <a:r>
              <a:rPr lang="en-US" dirty="0">
                <a:latin typeface="Lucida Sans" panose="020B0602030504020204" pitchFamily="34" charset="77"/>
              </a:rPr>
              <a:t> = vp1.rbegin( ); </a:t>
            </a:r>
            <a:r>
              <a:rPr lang="en-US" dirty="0" err="1">
                <a:latin typeface="Lucida Sans" panose="020B0602030504020204" pitchFamily="34" charset="77"/>
              </a:rPr>
              <a:t>ritr</a:t>
            </a:r>
            <a:r>
              <a:rPr lang="en-US" dirty="0">
                <a:latin typeface="Lucida Sans" panose="020B0602030504020204" pitchFamily="34" charset="77"/>
              </a:rPr>
              <a:t> != vp1.rend( ); </a:t>
            </a:r>
            <a:r>
              <a:rPr lang="en-US" dirty="0" err="1">
                <a:latin typeface="Lucida Sans" panose="020B0602030504020204" pitchFamily="34" charset="77"/>
              </a:rPr>
              <a:t>ritr</a:t>
            </a:r>
            <a:r>
              <a:rPr lang="en-US" dirty="0">
                <a:latin typeface="Lucida Sans" panose="020B0602030504020204" pitchFamily="34" charset="77"/>
              </a:rPr>
              <a:t>++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*</a:t>
            </a:r>
            <a:r>
              <a:rPr lang="en-US" dirty="0" err="1">
                <a:latin typeface="Lucida Sans" panose="020B0602030504020204" pitchFamily="34" charset="77"/>
              </a:rPr>
              <a:t>ritr</a:t>
            </a:r>
            <a:r>
              <a:rPr lang="en-US" dirty="0">
                <a:latin typeface="Lucida Sans" panose="020B0602030504020204" pitchFamily="34" charset="77"/>
              </a:rPr>
              <a:t> ; // (5, 5) (4, 4) (3, 3) (2, 2) (1, 1)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</a:t>
            </a:r>
            <a:r>
              <a:rPr lang="en-US" dirty="0" err="1">
                <a:latin typeface="Lucida Sans" panose="020B0602030504020204" pitchFamily="34" charset="77"/>
              </a:rPr>
              <a:t>Sizeof</a:t>
            </a:r>
            <a:r>
              <a:rPr lang="en-US" dirty="0">
                <a:latin typeface="Lucida Sans" panose="020B0602030504020204" pitchFamily="34" charset="77"/>
              </a:rPr>
              <a:t> vp1 : " &lt;&lt; vp1.size( 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 // 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vector &lt;Point&gt; vp2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vp2.assign ( vp1.begin( ) , vp1.begin( ) + 3 );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 ( auto pt : vp2 )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pt ; // (1, 1) (2, 2) (3, 3)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8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E8E-5551-3143-C766-52F3F11A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Comparing Vector and C++ array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18DD9-893C-FB74-06BF-A1D96601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Advantage of Vector</a:t>
            </a:r>
          </a:p>
          <a:p>
            <a:pPr lvl="1"/>
            <a:r>
              <a:rPr lang="en-US" dirty="0"/>
              <a:t>Can grow / shrink dynamically via </a:t>
            </a:r>
            <a:r>
              <a:rPr lang="en-US" i="0" dirty="0">
                <a:latin typeface="Lucida Sans" panose="020B0602030504020204" pitchFamily="34" charset="77"/>
              </a:rPr>
              <a:t>resize()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i="0" dirty="0"/>
              <a:t>Insertions and deletions are more costly</a:t>
            </a:r>
          </a:p>
        </p:txBody>
      </p:sp>
    </p:spTree>
    <p:extLst>
      <p:ext uri="{BB962C8B-B14F-4D97-AF65-F5344CB8AC3E}">
        <p14:creationId xmlns:p14="http://schemas.microsoft.com/office/powerpoint/2010/main" val="8838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4B1F-2E07-49F7-F03A-47203DD1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9DDA-194B-A5C1-BF7A-2CBCCCC3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#include &lt;list&gt;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1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void </a:t>
            </a:r>
            <a:r>
              <a:rPr lang="en-US" sz="2100" dirty="0" err="1">
                <a:latin typeface="Lucida Sans" panose="020B0602030504020204" pitchFamily="34" charset="77"/>
              </a:rPr>
              <a:t>print_list</a:t>
            </a:r>
            <a:r>
              <a:rPr lang="en-US" sz="2100" dirty="0">
                <a:latin typeface="Lucida Sans" panose="020B0602030504020204" pitchFamily="34" charset="77"/>
              </a:rPr>
              <a:t> (list &lt;int&gt; ls)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for ( auto num : ls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</a:t>
            </a:r>
            <a:r>
              <a:rPr lang="en-US" sz="2100" dirty="0" err="1">
                <a:latin typeface="Lucida Sans" panose="020B0602030504020204" pitchFamily="34" charset="77"/>
              </a:rPr>
              <a:t>cout</a:t>
            </a:r>
            <a:r>
              <a:rPr lang="en-US" sz="2100" dirty="0">
                <a:latin typeface="Lucida Sans" panose="020B0602030504020204" pitchFamily="34" charset="77"/>
              </a:rPr>
              <a:t> &lt;&lt; num &lt;&lt; " 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</a:t>
            </a:r>
            <a:r>
              <a:rPr lang="en-US" sz="2100" dirty="0" err="1">
                <a:latin typeface="Lucida Sans" panose="020B0602030504020204" pitchFamily="34" charset="77"/>
              </a:rPr>
              <a:t>cout</a:t>
            </a:r>
            <a:r>
              <a:rPr lang="en-US" sz="2100" dirty="0">
                <a:latin typeface="Lucida Sans" panose="020B0602030504020204" pitchFamily="34" charset="77"/>
              </a:rPr>
              <a:t> &lt;&lt; </a:t>
            </a:r>
            <a:r>
              <a:rPr lang="en-US" sz="2100" dirty="0" err="1">
                <a:latin typeface="Lucida Sans" panose="020B0602030504020204" pitchFamily="34" charset="77"/>
              </a:rPr>
              <a:t>endl</a:t>
            </a:r>
            <a:r>
              <a:rPr lang="en-US" sz="21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list &lt;int&gt; ls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ls.push_back</a:t>
            </a:r>
            <a:r>
              <a:rPr lang="en-US" sz="2100" dirty="0">
                <a:latin typeface="Lucida Sans" panose="020B0602030504020204" pitchFamily="34" charset="77"/>
              </a:rPr>
              <a:t> ( 12 ) ; //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ls.push_front</a:t>
            </a:r>
            <a:r>
              <a:rPr lang="en-US" sz="2100" dirty="0">
                <a:latin typeface="Lucida Sans" panose="020B0602030504020204" pitchFamily="34" charset="77"/>
              </a:rPr>
              <a:t> ( 34 ) ; // 34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ls.push_back</a:t>
            </a:r>
            <a:r>
              <a:rPr lang="en-US" sz="2100" dirty="0">
                <a:latin typeface="Lucida Sans" panose="020B0602030504020204" pitchFamily="34" charset="77"/>
              </a:rPr>
              <a:t> ( 19 ) ; // 34 12 19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0FF88-4ABF-2790-A6AA-72E5EA54F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3992" y="1556793"/>
            <a:ext cx="4949197" cy="431060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ls.push_front</a:t>
            </a:r>
            <a:r>
              <a:rPr lang="en-US" sz="2100" dirty="0">
                <a:latin typeface="Lucida Sans" panose="020B0602030504020204" pitchFamily="34" charset="77"/>
              </a:rPr>
              <a:t> ( 44 ) ; // 44 34 12 19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ls.push_back</a:t>
            </a:r>
            <a:r>
              <a:rPr lang="en-US" sz="2100" dirty="0">
                <a:latin typeface="Lucida Sans" panose="020B0602030504020204" pitchFamily="34" charset="77"/>
              </a:rPr>
              <a:t> (31); // 44 34 12 19 31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ls.push_front</a:t>
            </a:r>
            <a:r>
              <a:rPr lang="en-US" sz="2100" dirty="0">
                <a:latin typeface="Lucida Sans" panose="020B0602030504020204" pitchFamily="34" charset="77"/>
              </a:rPr>
              <a:t> (-8); // -8 44 34 12 19 31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print_list</a:t>
            </a:r>
            <a:r>
              <a:rPr lang="en-US" sz="2100" dirty="0">
                <a:latin typeface="Lucida Sans" panose="020B0602030504020204" pitchFamily="34" charset="77"/>
              </a:rPr>
              <a:t> (ls); //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1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cout</a:t>
            </a:r>
            <a:r>
              <a:rPr lang="en-US" sz="2100" dirty="0">
                <a:latin typeface="Lucida Sans" panose="020B0602030504020204" pitchFamily="34" charset="77"/>
              </a:rPr>
              <a:t> &lt;&lt; </a:t>
            </a:r>
            <a:r>
              <a:rPr lang="en-US" sz="2100" dirty="0" err="1">
                <a:latin typeface="Lucida Sans" panose="020B0602030504020204" pitchFamily="34" charset="77"/>
              </a:rPr>
              <a:t>ls.front</a:t>
            </a:r>
            <a:r>
              <a:rPr lang="en-US" sz="2100" dirty="0">
                <a:latin typeface="Lucida Sans" panose="020B0602030504020204" pitchFamily="34" charset="77"/>
              </a:rPr>
              <a:t>( ) &lt;&lt; </a:t>
            </a:r>
            <a:r>
              <a:rPr lang="en-US" sz="2100" dirty="0" err="1">
                <a:latin typeface="Lucida Sans" panose="020B0602030504020204" pitchFamily="34" charset="77"/>
              </a:rPr>
              <a:t>endl</a:t>
            </a:r>
            <a:r>
              <a:rPr lang="en-US" sz="2100" dirty="0">
                <a:latin typeface="Lucida Sans" panose="020B0602030504020204" pitchFamily="34" charset="77"/>
              </a:rPr>
              <a:t> ; // -8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cout</a:t>
            </a:r>
            <a:r>
              <a:rPr lang="en-US" sz="2100" dirty="0">
                <a:latin typeface="Lucida Sans" panose="020B0602030504020204" pitchFamily="34" charset="77"/>
              </a:rPr>
              <a:t> &lt;&lt; </a:t>
            </a:r>
            <a:r>
              <a:rPr lang="en-US" sz="2100" dirty="0" err="1">
                <a:latin typeface="Lucida Sans" panose="020B0602030504020204" pitchFamily="34" charset="77"/>
              </a:rPr>
              <a:t>ls.back</a:t>
            </a:r>
            <a:r>
              <a:rPr lang="en-US" sz="2100" dirty="0">
                <a:latin typeface="Lucida Sans" panose="020B0602030504020204" pitchFamily="34" charset="77"/>
              </a:rPr>
              <a:t>( ) &lt;&lt; </a:t>
            </a:r>
            <a:r>
              <a:rPr lang="en-US" sz="2100" dirty="0" err="1">
                <a:latin typeface="Lucida Sans" panose="020B0602030504020204" pitchFamily="34" charset="77"/>
              </a:rPr>
              <a:t>endl</a:t>
            </a:r>
            <a:r>
              <a:rPr lang="en-US" sz="2100" dirty="0">
                <a:latin typeface="Lucida Sans" panose="020B0602030504020204" pitchFamily="34" charset="77"/>
              </a:rPr>
              <a:t> ; // 31</a:t>
            </a:r>
          </a:p>
          <a:p>
            <a:pPr marL="0" indent="0">
              <a:spcBef>
                <a:spcPts val="400"/>
              </a:spcBef>
              <a:buNone/>
            </a:pPr>
            <a:endParaRPr lang="en-US" sz="21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ls.pop_back</a:t>
            </a:r>
            <a:r>
              <a:rPr lang="en-US" sz="2100" dirty="0">
                <a:latin typeface="Lucida Sans" panose="020B0602030504020204" pitchFamily="34" charset="77"/>
              </a:rPr>
              <a:t>( ) ; // delete 31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ls.pop_back</a:t>
            </a:r>
            <a:r>
              <a:rPr lang="en-US" sz="2100" dirty="0">
                <a:latin typeface="Lucida Sans" panose="020B0602030504020204" pitchFamily="34" charset="77"/>
              </a:rPr>
              <a:t>( ) ; // delete 19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ls.pop_front</a:t>
            </a:r>
            <a:r>
              <a:rPr lang="en-US" sz="2100" dirty="0">
                <a:latin typeface="Lucida Sans" panose="020B0602030504020204" pitchFamily="34" charset="77"/>
              </a:rPr>
              <a:t>( ) ; // delete -8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ls.pop_front</a:t>
            </a:r>
            <a:r>
              <a:rPr lang="en-US" sz="2100" dirty="0">
                <a:latin typeface="Lucida Sans" panose="020B0602030504020204" pitchFamily="34" charset="77"/>
              </a:rPr>
              <a:t>( ) ; // delete 44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</a:t>
            </a:r>
            <a:r>
              <a:rPr lang="en-US" sz="2100" dirty="0" err="1">
                <a:latin typeface="Lucida Sans" panose="020B0602030504020204" pitchFamily="34" charset="77"/>
              </a:rPr>
              <a:t>print_list</a:t>
            </a:r>
            <a:r>
              <a:rPr lang="en-US" sz="2100" dirty="0">
                <a:latin typeface="Lucida Sans" panose="020B0602030504020204" pitchFamily="34" charset="77"/>
              </a:rPr>
              <a:t> (ls); // 34 12</a:t>
            </a:r>
          </a:p>
        </p:txBody>
      </p:sp>
    </p:spTree>
    <p:extLst>
      <p:ext uri="{BB962C8B-B14F-4D97-AF65-F5344CB8AC3E}">
        <p14:creationId xmlns:p14="http://schemas.microsoft.com/office/powerpoint/2010/main" val="19861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5A36C-175C-3DB7-2081-F1DEA8B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Code Reuse Mechanisms in C++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EF68-D755-6E09-E181-CA2FD858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Source code level</a:t>
            </a:r>
          </a:p>
          <a:p>
            <a:pPr lvl="1"/>
            <a:r>
              <a:rPr lang="en-US" dirty="0"/>
              <a:t>Templates</a:t>
            </a:r>
          </a:p>
          <a:p>
            <a:pPr lvl="2"/>
            <a:r>
              <a:rPr lang="en-US" dirty="0"/>
              <a:t>Function Templates</a:t>
            </a:r>
          </a:p>
          <a:p>
            <a:pPr lvl="2"/>
            <a:r>
              <a:rPr lang="en-US" dirty="0"/>
              <a:t>Class Templates</a:t>
            </a:r>
          </a:p>
          <a:p>
            <a:r>
              <a:rPr lang="en-US" dirty="0"/>
              <a:t>Object code level</a:t>
            </a:r>
          </a:p>
          <a:p>
            <a:pPr lvl="1"/>
            <a:r>
              <a:rPr lang="en-US" dirty="0"/>
              <a:t>Containership, e.g. a </a:t>
            </a:r>
            <a:r>
              <a:rPr lang="en-US" dirty="0" err="1"/>
              <a:t>StringList</a:t>
            </a:r>
            <a:r>
              <a:rPr lang="en-US" dirty="0"/>
              <a:t> class can use String class even if the source code of String may not be available</a:t>
            </a:r>
          </a:p>
          <a:p>
            <a:pPr lvl="1"/>
            <a:r>
              <a:rPr lang="en-US" dirty="0"/>
              <a:t>Inheritance, e.g. a derived class can use functions of a base class even if the source code of the base class may not be available</a:t>
            </a:r>
          </a:p>
        </p:txBody>
      </p:sp>
    </p:spTree>
    <p:extLst>
      <p:ext uri="{BB962C8B-B14F-4D97-AF65-F5344CB8AC3E}">
        <p14:creationId xmlns:p14="http://schemas.microsoft.com/office/powerpoint/2010/main" val="1059665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E9464-98EB-2462-0740-60B2F0EF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687F-4C3D-32D7-449B-FD130F0F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Linked Lists contd..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6E4BA-A620-E51B-3711-3C7B0064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940424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sz="2600" dirty="0">
                <a:latin typeface="Lucida Sans" panose="020B0602030504020204" pitchFamily="34" charset="77"/>
              </a:rPr>
              <a:t>// insert elements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list&lt;int&gt;::iterator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 = </a:t>
            </a:r>
            <a:r>
              <a:rPr lang="en-US" sz="2600" dirty="0" err="1">
                <a:latin typeface="Lucida Sans" panose="020B0602030504020204" pitchFamily="34" charset="77"/>
              </a:rPr>
              <a:t>ls.end</a:t>
            </a:r>
            <a:r>
              <a:rPr lang="en-US" sz="2600" dirty="0">
                <a:latin typeface="Lucida Sans" panose="020B0602030504020204" pitchFamily="34" charset="77"/>
              </a:rPr>
              <a:t>( ); // points beyond end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-- ; // points to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ls.insert</a:t>
            </a:r>
            <a:r>
              <a:rPr lang="en-US" sz="2600" dirty="0">
                <a:latin typeface="Lucida Sans" panose="020B0602030504020204" pitchFamily="34" charset="77"/>
              </a:rPr>
              <a:t> (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, -20); // 34 -20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--; // points again to -20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ls.insert</a:t>
            </a:r>
            <a:r>
              <a:rPr lang="en-US" sz="2600" dirty="0">
                <a:latin typeface="Lucida Sans" panose="020B0602030504020204" pitchFamily="34" charset="77"/>
              </a:rPr>
              <a:t> (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, 33); // 34 33 -20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-- ; // points to 33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-- ; // points to 34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ls.insert</a:t>
            </a:r>
            <a:r>
              <a:rPr lang="en-US" sz="2600" dirty="0">
                <a:latin typeface="Lucida Sans" panose="020B0602030504020204" pitchFamily="34" charset="77"/>
              </a:rPr>
              <a:t> (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, 67); // insert before 34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print_list</a:t>
            </a:r>
            <a:r>
              <a:rPr lang="en-US" sz="2600" dirty="0">
                <a:latin typeface="Lucida Sans" panose="020B0602030504020204" pitchFamily="34" charset="77"/>
              </a:rPr>
              <a:t> (ls); // 67 34 33 -20 12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// erase an element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 = </a:t>
            </a:r>
            <a:r>
              <a:rPr lang="en-US" sz="2600" dirty="0" err="1">
                <a:latin typeface="Lucida Sans" panose="020B0602030504020204" pitchFamily="34" charset="77"/>
              </a:rPr>
              <a:t>ls.begin</a:t>
            </a:r>
            <a:r>
              <a:rPr lang="en-US" sz="2600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ls.erase</a:t>
            </a:r>
            <a:r>
              <a:rPr lang="en-US" sz="2600" dirty="0">
                <a:latin typeface="Lucida Sans" panose="020B0602030504020204" pitchFamily="34" charset="77"/>
              </a:rPr>
              <a:t> ( </a:t>
            </a:r>
            <a:r>
              <a:rPr lang="en-US" sz="2600" dirty="0" err="1">
                <a:latin typeface="Lucida Sans" panose="020B0602030504020204" pitchFamily="34" charset="77"/>
              </a:rPr>
              <a:t>litr</a:t>
            </a:r>
            <a:r>
              <a:rPr lang="en-US" sz="2600" dirty="0">
                <a:latin typeface="Lucida Sans" panose="020B0602030504020204" pitchFamily="34" charset="77"/>
              </a:rPr>
              <a:t> ) ; // 67 deleted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79DC1-455C-8117-E743-DE19C3A73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sz="2600" dirty="0">
                <a:latin typeface="Lucida Sans" panose="020B0602030504020204" pitchFamily="34" charset="77"/>
              </a:rPr>
              <a:t>// reverse elements in the list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ls.reverse</a:t>
            </a:r>
            <a:r>
              <a:rPr lang="en-US" sz="2600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print_list</a:t>
            </a:r>
            <a:r>
              <a:rPr lang="en-US" sz="2600" dirty="0">
                <a:latin typeface="Lucida Sans" panose="020B0602030504020204" pitchFamily="34" charset="77"/>
              </a:rPr>
              <a:t> (ls); // 12 -20 33 34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ls.sort</a:t>
            </a:r>
            <a:r>
              <a:rPr lang="en-US" sz="2600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"Sorted list: " &lt;&lt; </a:t>
            </a:r>
            <a:r>
              <a:rPr lang="en-US" sz="2600" dirty="0" err="1">
                <a:latin typeface="Lucida Sans" panose="020B0602030504020204" pitchFamily="34" charset="77"/>
              </a:rPr>
              <a:t>endl</a:t>
            </a:r>
            <a:r>
              <a:rPr lang="en-US" sz="26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print_list</a:t>
            </a:r>
            <a:r>
              <a:rPr lang="en-US" sz="2600" dirty="0">
                <a:latin typeface="Lucida Sans" panose="020B0602030504020204" pitchFamily="34" charset="77"/>
              </a:rPr>
              <a:t> (ls); // -20 12 33 34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ls.sort</a:t>
            </a:r>
            <a:r>
              <a:rPr lang="en-US" sz="2600" dirty="0">
                <a:latin typeface="Lucida Sans" panose="020B0602030504020204" pitchFamily="34" charset="77"/>
              </a:rPr>
              <a:t> ( greater &lt;int&gt; ( )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"Reverse Sorted list: " &lt;&lt;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	</a:t>
            </a:r>
            <a:r>
              <a:rPr lang="en-US" sz="2600" dirty="0" err="1">
                <a:latin typeface="Lucida Sans" panose="020B0602030504020204" pitchFamily="34" charset="77"/>
              </a:rPr>
              <a:t>endl</a:t>
            </a:r>
            <a:r>
              <a:rPr lang="en-US" sz="26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print_list</a:t>
            </a:r>
            <a:r>
              <a:rPr lang="en-US" sz="2600" dirty="0">
                <a:latin typeface="Lucida Sans" panose="020B0602030504020204" pitchFamily="34" charset="77"/>
              </a:rPr>
              <a:t> (ls); // 34 33 12 -20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ls.clear</a:t>
            </a:r>
            <a:r>
              <a:rPr lang="en-US" sz="2600" dirty="0">
                <a:latin typeface="Lucida Sans" panose="020B0602030504020204" pitchFamily="34" charset="77"/>
              </a:rPr>
              <a:t>( ) ; / delete all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73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6FF-B389-8759-7519-B49CA5DE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6480-DE6D-2C44-A0C3-EA49DF684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2"/>
            <a:ext cx="3212232" cy="4392487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template &lt; class T 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 ( T&amp; a, T&amp; b)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T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 = 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a = b;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 =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x = 10, y = 20;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float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1.5, j = 2.5;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long u = 10l, v = 20l;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 ( x, y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j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 ( u, v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return 0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AA7C-F0E7-C9E7-473E-DAEAAF1C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3952" y="1556793"/>
            <a:ext cx="5309237" cy="43106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Function templates allow defining a generic version of a function with a parameterized type T</a:t>
            </a:r>
          </a:p>
          <a:p>
            <a:r>
              <a:rPr lang="en-US" sz="2300" dirty="0"/>
              <a:t>Compiler generates specific versions as needed</a:t>
            </a:r>
          </a:p>
          <a:p>
            <a:r>
              <a:rPr lang="en-US" sz="2300" dirty="0"/>
              <a:t>Function declaration must be preceded by</a:t>
            </a:r>
          </a:p>
          <a:p>
            <a:pPr lvl="1"/>
            <a:r>
              <a:rPr lang="en-US" sz="2100" dirty="0"/>
              <a:t>keyword </a:t>
            </a:r>
            <a:r>
              <a:rPr lang="en-US" sz="2100" i="0" dirty="0">
                <a:latin typeface="Lucida Sans" panose="020B0602030504020204" pitchFamily="34" charset="77"/>
              </a:rPr>
              <a:t>“template”</a:t>
            </a:r>
          </a:p>
          <a:p>
            <a:pPr lvl="1">
              <a:lnSpc>
                <a:spcPct val="120000"/>
              </a:lnSpc>
            </a:pPr>
            <a:r>
              <a:rPr lang="en-US" sz="2100" i="0" dirty="0">
                <a:latin typeface="Lucida Sans" panose="020B0602030504020204" pitchFamily="34" charset="77"/>
              </a:rPr>
              <a:t>“&lt;class </a:t>
            </a:r>
            <a:r>
              <a:rPr lang="en-US" sz="2100" i="0" dirty="0" err="1">
                <a:latin typeface="Lucida Sans" panose="020B0602030504020204" pitchFamily="34" charset="77"/>
              </a:rPr>
              <a:t>Typename</a:t>
            </a:r>
            <a:r>
              <a:rPr lang="en-US" sz="2100" i="0" dirty="0">
                <a:latin typeface="Lucida Sans" panose="020B0602030504020204" pitchFamily="34" charset="77"/>
              </a:rPr>
              <a:t>&gt;”, </a:t>
            </a:r>
            <a:r>
              <a:rPr lang="en-US" sz="2100" dirty="0"/>
              <a:t>where </a:t>
            </a:r>
            <a:r>
              <a:rPr lang="en-US" sz="2100" i="0" dirty="0" err="1">
                <a:latin typeface="Lucida Sans" panose="020B0602030504020204" pitchFamily="34" charset="77"/>
              </a:rPr>
              <a:t>Typename</a:t>
            </a:r>
            <a:r>
              <a:rPr lang="en-US" sz="2100" dirty="0"/>
              <a:t> is an identifier that is used as a type parameter in the function definition</a:t>
            </a:r>
          </a:p>
          <a:p>
            <a:pPr>
              <a:lnSpc>
                <a:spcPct val="120000"/>
              </a:lnSpc>
            </a:pPr>
            <a:r>
              <a:rPr lang="en-US" sz="2300" i="0" dirty="0"/>
              <a:t>Standard type conversions do not apply to function templates (e.g. int to float)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Function template may be overridden by a specific type, e.g.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void </a:t>
            </a:r>
            <a:r>
              <a:rPr lang="en-US" sz="2100" i="0" dirty="0" err="1">
                <a:latin typeface="Lucida Sans" panose="020B0602030504020204" pitchFamily="34" charset="77"/>
              </a:rPr>
              <a:t>myswap</a:t>
            </a:r>
            <a:r>
              <a:rPr lang="en-US" sz="2100" i="0" dirty="0">
                <a:latin typeface="Lucida Sans" panose="020B0602030504020204" pitchFamily="34" charset="77"/>
              </a:rPr>
              <a:t> (int &amp;a, int &amp;b);</a:t>
            </a:r>
          </a:p>
        </p:txBody>
      </p:sp>
    </p:spTree>
    <p:extLst>
      <p:ext uri="{BB962C8B-B14F-4D97-AF65-F5344CB8AC3E}">
        <p14:creationId xmlns:p14="http://schemas.microsoft.com/office/powerpoint/2010/main" val="12704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AC9-7C82-86D2-4880-997FD93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Multiple Argument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A07D-5019-64B5-90DB-AB3362C4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template &lt;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class T, class U </a:t>
            </a:r>
            <a:r>
              <a:rPr lang="en-US" dirty="0">
                <a:latin typeface="Lucida Sans" panose="020B0602030504020204" pitchFamily="34" charset="77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print ( T a, U b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a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&lt;&lt; b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10;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float f = 2.5;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print 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f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print 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print ( f, f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A20B2-E04D-09B1-8DEA-DFF15312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 argument types can be specified if needed, e.g.</a:t>
            </a:r>
          </a:p>
          <a:p>
            <a:pPr lvl="1"/>
            <a:r>
              <a:rPr lang="en-US" dirty="0"/>
              <a:t>print mixed types (int / float) in the specified order</a:t>
            </a:r>
          </a:p>
          <a:p>
            <a:r>
              <a:rPr lang="en-US" dirty="0"/>
              <a:t>Compiler creates</a:t>
            </a:r>
          </a:p>
          <a:p>
            <a:pPr lvl="1"/>
            <a:r>
              <a:rPr lang="en-US" dirty="0"/>
              <a:t>Only as many versions as required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37752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BDBC-72DC-8418-3E84-27215496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 vs. 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7ACE75-5A10-5B9E-E217-AA9ED2FA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Generic functions can also be implemented as macros, e.g.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#define min(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, j) ( 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) &lt; (j) ? 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) : (j) )</a:t>
            </a:r>
          </a:p>
          <a:p>
            <a:r>
              <a:rPr lang="en-US" dirty="0"/>
              <a:t>Template version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template &lt;class T&gt;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T min (T 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, T j) {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return 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 &lt; j) ? 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 : j );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</a:t>
            </a:r>
          </a:p>
          <a:p>
            <a:r>
              <a:rPr lang="en-US" dirty="0"/>
              <a:t>Function templates avoid following problems with Macros</a:t>
            </a:r>
          </a:p>
          <a:p>
            <a:pPr lvl="1"/>
            <a:r>
              <a:rPr lang="en-US" sz="1900" i="0" dirty="0"/>
              <a:t>Macros are expanded without type checking</a:t>
            </a:r>
          </a:p>
          <a:p>
            <a:pPr lvl="1"/>
            <a:r>
              <a:rPr lang="en-US" sz="1900" i="0" dirty="0"/>
              <a:t>In the macro version, parameters </a:t>
            </a:r>
            <a:r>
              <a:rPr lang="en-US" sz="1900" i="0" dirty="0" err="1"/>
              <a:t>i</a:t>
            </a:r>
            <a:r>
              <a:rPr lang="en-US" sz="1900" i="0" dirty="0"/>
              <a:t> and j are evaluated twice – this could give incorrect result if either parameter has a post-incremented variable</a:t>
            </a:r>
          </a:p>
          <a:p>
            <a:pPr lvl="1"/>
            <a:r>
              <a:rPr lang="en-US" sz="1900" i="0" dirty="0"/>
              <a:t>Compiler error messages with macros refer to the expanded text so debugging is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2129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F42F-6F62-6750-1109-A612FD1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6C088-FD51-C246-AA88-D20BB056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Stack of Integers</a:t>
            </a:r>
          </a:p>
          <a:p>
            <a:pPr lvl="1"/>
            <a:r>
              <a:rPr lang="en-US" dirty="0"/>
              <a:t>Stack of Floats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 err="1"/>
              <a:t>IntStack</a:t>
            </a:r>
            <a:r>
              <a:rPr lang="en-US" dirty="0"/>
              <a:t> - Class for maintaining stack of Integers</a:t>
            </a:r>
          </a:p>
          <a:p>
            <a:pPr lvl="1"/>
            <a:r>
              <a:rPr lang="en-US" dirty="0" err="1"/>
              <a:t>FloatStack</a:t>
            </a:r>
            <a:r>
              <a:rPr lang="en-US" dirty="0"/>
              <a:t> - Class for maintaining stack of Floats</a:t>
            </a:r>
          </a:p>
          <a:p>
            <a:r>
              <a:rPr lang="en-US" dirty="0"/>
              <a:t>Better Solution in C++</a:t>
            </a:r>
          </a:p>
          <a:p>
            <a:pPr lvl="1"/>
            <a:r>
              <a:rPr lang="en-US" dirty="0"/>
              <a:t>Stack – Generic class for stack of any type</a:t>
            </a:r>
          </a:p>
          <a:p>
            <a:pPr lvl="1"/>
            <a:r>
              <a:rPr lang="en-US" dirty="0"/>
              <a:t>Let compiler generate specific versions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1393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8EEEE-A1D8-2D1A-83C9-B9A93BA8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DE17A-F6F3-84C9-BA1D-8AD15F4A5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2277" y="1556793"/>
            <a:ext cx="4447786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const int MAX = 10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template &lt;class 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Stack {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stk</a:t>
            </a:r>
            <a:r>
              <a:rPr lang="en-US" dirty="0">
                <a:latin typeface="Lucida Sans" panose="020B0602030504020204" pitchFamily="34" charset="77"/>
              </a:rPr>
              <a:t> [MAX];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top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Stack(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top = -1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DE8CA-7166-5E16-B6E6-53F105F6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080" y="1556793"/>
            <a:ext cx="4447786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push (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</a:t>
            </a:r>
            <a:r>
              <a:rPr lang="en-US" dirty="0">
                <a:latin typeface="Lucida Sans" panose="020B0602030504020204" pitchFamily="34" charset="77"/>
              </a:rPr>
              <a:t> data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if (top == MAX-1)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"stack is full"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else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   top++;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   </a:t>
            </a:r>
            <a:r>
              <a:rPr lang="en-US" dirty="0" err="1">
                <a:latin typeface="Lucida Sans" panose="020B0602030504020204" pitchFamily="34" charset="77"/>
              </a:rPr>
              <a:t>stk</a:t>
            </a:r>
            <a:r>
              <a:rPr lang="en-US" dirty="0">
                <a:latin typeface="Lucida Sans" panose="020B0602030504020204" pitchFamily="34" charset="77"/>
              </a:rPr>
              <a:t>[top] = data;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Stack &lt;int&gt; s1;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s1.push (10); s1.push (20);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Stack &lt;float&gt; s2;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s2.push (1.1); s2.push (2.5);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16FC-18C4-BD7E-1271-C24A90B2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Inheritance in Class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4E58-6F17-E08D-5088-1F109D45D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template &lt;class 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T data;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void set ( const T&amp; </a:t>
            </a:r>
            <a:r>
              <a:rPr lang="en-US" sz="2600" dirty="0" err="1">
                <a:latin typeface="Lucida Sans" panose="020B0602030504020204" pitchFamily="34" charset="77"/>
              </a:rPr>
              <a:t>val</a:t>
            </a:r>
            <a:r>
              <a:rPr lang="en-US" sz="2600" dirty="0">
                <a:latin typeface="Lucida Sans" panose="020B0602030504020204" pitchFamily="34" charset="77"/>
              </a:rPr>
              <a:t>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    data = </a:t>
            </a:r>
            <a:r>
              <a:rPr lang="en-US" sz="2600" dirty="0" err="1">
                <a:latin typeface="Lucida Sans" panose="020B0602030504020204" pitchFamily="34" charset="77"/>
              </a:rPr>
              <a:t>val</a:t>
            </a:r>
            <a:r>
              <a:rPr lang="en-US" sz="26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003A-1D52-AAEC-4804-C5379217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template &lt;class 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Derived : public Base &lt;T&gt;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set ( const T&amp; v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Base&lt;T&gt; :: set ( v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v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Derived&lt;int&gt;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; /* creates Base &lt;int&gt;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		as well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i.set</a:t>
            </a:r>
            <a:r>
              <a:rPr lang="en-US" dirty="0">
                <a:latin typeface="Lucida Sans" panose="020B0602030504020204" pitchFamily="34" charset="77"/>
              </a:rPr>
              <a:t> (10);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Derived &lt;float&gt; f ; /* creates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 	Base &lt;float&gt; as well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f.set</a:t>
            </a:r>
            <a:r>
              <a:rPr lang="en-US" dirty="0">
                <a:latin typeface="Lucida Sans" panose="020B0602030504020204" pitchFamily="34" charset="77"/>
              </a:rPr>
              <a:t> ( 3.14 )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3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CAFD-37BD-5004-1A8E-893C6406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Default Values in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56880-388B-FB5C-46F4-9658EB74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Function / class template arguments can take default values, e.g.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template &lt;class T, int max = 50&gt;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class Stack {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private: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    T </a:t>
            </a:r>
            <a:r>
              <a:rPr lang="en-US" sz="1800" i="0" dirty="0" err="1">
                <a:latin typeface="Lucida Sans" panose="020B0602030504020204" pitchFamily="34" charset="77"/>
              </a:rPr>
              <a:t>arr</a:t>
            </a:r>
            <a:r>
              <a:rPr lang="en-US" sz="1800" i="0" dirty="0">
                <a:latin typeface="Lucida Sans" panose="020B0602030504020204" pitchFamily="34" charset="77"/>
              </a:rPr>
              <a:t> [ max ];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};</a:t>
            </a:r>
          </a:p>
          <a:p>
            <a:r>
              <a:rPr lang="en-US" dirty="0"/>
              <a:t>Usage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800" i="0" dirty="0">
                <a:latin typeface="Lucida Sans" panose="020B0602030504020204" pitchFamily="34" charset="77"/>
              </a:rPr>
              <a:t>Stack &lt;int, 10&gt; s1; // create an int stack with size of 10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800" i="0" dirty="0">
                <a:latin typeface="Lucida Sans" panose="020B0602030504020204" pitchFamily="34" charset="77"/>
              </a:rPr>
              <a:t>Stack &lt;float&gt; s2; // create a float stack with size of 50</a:t>
            </a:r>
          </a:p>
        </p:txBody>
      </p:sp>
    </p:spTree>
    <p:extLst>
      <p:ext uri="{BB962C8B-B14F-4D97-AF65-F5344CB8AC3E}">
        <p14:creationId xmlns:p14="http://schemas.microsoft.com/office/powerpoint/2010/main" val="12121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35527</TotalTime>
  <Words>2644</Words>
  <Application>Microsoft Macintosh PowerPoint</Application>
  <PresentationFormat>Widescreen</PresentationFormat>
  <Paragraphs>369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Lucida Sans</vt:lpstr>
      <vt:lpstr>Crop</vt:lpstr>
      <vt:lpstr>EGC-211 L12: templates and Standard template library (STL)</vt:lpstr>
      <vt:lpstr>Code Reuse Mechanisms in C++</vt:lpstr>
      <vt:lpstr>Function Templates</vt:lpstr>
      <vt:lpstr>Multiple Argument Types</vt:lpstr>
      <vt:lpstr>Function Templates vs. Macros</vt:lpstr>
      <vt:lpstr>Problem Statement</vt:lpstr>
      <vt:lpstr>Class Templates</vt:lpstr>
      <vt:lpstr>Inheritance in Class Templates</vt:lpstr>
      <vt:lpstr>Default Values in Templates</vt:lpstr>
      <vt:lpstr>Standard Template Library (STL)</vt:lpstr>
      <vt:lpstr>Containers</vt:lpstr>
      <vt:lpstr>Iterators</vt:lpstr>
      <vt:lpstr>Summary of Containers</vt:lpstr>
      <vt:lpstr>Algorithms</vt:lpstr>
      <vt:lpstr>vector Class</vt:lpstr>
      <vt:lpstr>More Vector Operations</vt:lpstr>
      <vt:lpstr>Vector of User Defined Point Class</vt:lpstr>
      <vt:lpstr>Comparing Vector and C++ array</vt:lpstr>
      <vt:lpstr>Linked Lists</vt:lpstr>
      <vt:lpstr>Linked Lists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9</cp:revision>
  <dcterms:created xsi:type="dcterms:W3CDTF">2024-08-02T08:39:14Z</dcterms:created>
  <dcterms:modified xsi:type="dcterms:W3CDTF">2024-09-09T05:15:27Z</dcterms:modified>
</cp:coreProperties>
</file>