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8" r:id="rId4"/>
    <p:sldId id="257" r:id="rId5"/>
    <p:sldId id="269" r:id="rId6"/>
    <p:sldId id="270" r:id="rId7"/>
    <p:sldId id="271" r:id="rId8"/>
    <p:sldId id="261" r:id="rId9"/>
    <p:sldId id="275" r:id="rId10"/>
    <p:sldId id="276" r:id="rId11"/>
    <p:sldId id="277" r:id="rId12"/>
    <p:sldId id="265" r:id="rId13"/>
    <p:sldId id="258" r:id="rId14"/>
    <p:sldId id="267" r:id="rId15"/>
    <p:sldId id="272" r:id="rId16"/>
    <p:sldId id="273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1"/>
    <p:restoredTop sz="94695"/>
  </p:normalViewPr>
  <p:slideViewPr>
    <p:cSldViewPr>
      <p:cViewPr varScale="1">
        <p:scale>
          <a:sx n="112" d="100"/>
          <a:sy n="112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AF849-22A3-2F4C-A252-3231E1A85712}" type="datetimeFigureOut">
              <a:rPr lang="en-US" smtClean="0"/>
              <a:t>8/16/24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E2BC-DC0F-2F4C-84FA-73CE515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7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B793-6C16-8438-7240-A0053487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856570"/>
          </a:xfrm>
        </p:spPr>
        <p:txBody>
          <a:bodyPr/>
          <a:lstStyle/>
          <a:p>
            <a:r>
              <a:rPr lang="en-US" sz="4400" dirty="0"/>
              <a:t>EGC-211</a:t>
            </a:r>
            <a:br>
              <a:rPr lang="en-US" dirty="0"/>
            </a:br>
            <a:r>
              <a:rPr lang="en-US" sz="4400" dirty="0"/>
              <a:t>L6: C++ types, containers, special member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D29F6-4AF6-EE70-F7A3-E2ED78DA5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3592" y="3956279"/>
            <a:ext cx="7416824" cy="1200913"/>
          </a:xfrm>
        </p:spPr>
        <p:txBody>
          <a:bodyPr>
            <a:normAutofit fontScale="92500"/>
          </a:bodyPr>
          <a:lstStyle/>
          <a:p>
            <a:r>
              <a:rPr lang="en-US" dirty="0"/>
              <a:t>T1-24-25</a:t>
            </a:r>
          </a:p>
          <a:p>
            <a:r>
              <a:rPr lang="en-US" dirty="0"/>
              <a:t>Ajay </a:t>
            </a:r>
            <a:r>
              <a:rPr lang="en-US" dirty="0" err="1"/>
              <a:t>Bakre</a:t>
            </a:r>
            <a:endParaRPr lang="en-US" dirty="0"/>
          </a:p>
          <a:p>
            <a:r>
              <a:rPr lang="en-US" dirty="0"/>
              <a:t>Content Credit: </a:t>
            </a:r>
            <a:r>
              <a:rPr lang="en-US" dirty="0" err="1"/>
              <a:t>Yashavant</a:t>
            </a:r>
            <a:r>
              <a:rPr lang="en-US" dirty="0"/>
              <a:t> </a:t>
            </a:r>
            <a:r>
              <a:rPr lang="en-US" dirty="0" err="1"/>
              <a:t>Kanetkar</a:t>
            </a:r>
            <a:r>
              <a:rPr lang="en-US" dirty="0"/>
              <a:t> &amp; Prof. Jaya </a:t>
            </a:r>
            <a:r>
              <a:rPr lang="en-US" dirty="0" err="1"/>
              <a:t>Sreevalsan</a:t>
            </a:r>
            <a:r>
              <a:rPr lang="en-US" dirty="0"/>
              <a:t> Nair</a:t>
            </a:r>
          </a:p>
        </p:txBody>
      </p:sp>
    </p:spTree>
    <p:extLst>
      <p:ext uri="{BB962C8B-B14F-4D97-AF65-F5344CB8AC3E}">
        <p14:creationId xmlns:p14="http://schemas.microsoft.com/office/powerpoint/2010/main" val="217384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444B-8967-D483-0CE5-53D50E7D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992"/>
          </a:xfrm>
        </p:spPr>
        <p:txBody>
          <a:bodyPr/>
          <a:lstStyle/>
          <a:p>
            <a:r>
              <a:rPr lang="en-US" i="1" dirty="0"/>
              <a:t>const</a:t>
            </a:r>
            <a:r>
              <a:rPr lang="en-US" dirty="0"/>
              <a:t>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A2BA-CA24-CCFA-3CAD-B2328DAB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 ;</a:t>
            </a:r>
          </a:p>
          <a:p>
            <a:pPr marL="0" indent="0">
              <a:buNone/>
            </a:pPr>
            <a:r>
              <a:rPr lang="en-US" dirty="0"/>
              <a:t>void display ( char * ) ;</a:t>
            </a:r>
          </a:p>
          <a:p>
            <a:pPr marL="0" indent="0">
              <a:buNone/>
            </a:pPr>
            <a:r>
              <a:rPr lang="en-US" dirty="0"/>
              <a:t>int main( ) {</a:t>
            </a:r>
          </a:p>
          <a:p>
            <a:pPr marL="530352" lvl="1" indent="0">
              <a:buNone/>
            </a:pPr>
            <a:r>
              <a:rPr lang="en-US" dirty="0"/>
              <a:t>const char *</a:t>
            </a:r>
            <a:r>
              <a:rPr lang="en-US" dirty="0" err="1"/>
              <a:t>ptr</a:t>
            </a:r>
            <a:r>
              <a:rPr lang="en-US" dirty="0"/>
              <a:t> = "What's up?”;</a:t>
            </a:r>
          </a:p>
          <a:p>
            <a:pPr marL="530352" lvl="1" indent="0">
              <a:buNone/>
            </a:pPr>
            <a:r>
              <a:rPr lang="en-US" dirty="0"/>
              <a:t>display(</a:t>
            </a:r>
            <a:r>
              <a:rPr lang="en-US" dirty="0" err="1"/>
              <a:t>const_cast</a:t>
            </a:r>
            <a:r>
              <a:rPr lang="en-US" dirty="0"/>
              <a:t> &lt;char*&gt;(</a:t>
            </a:r>
            <a:r>
              <a:rPr lang="en-US" dirty="0" err="1"/>
              <a:t>ptr</a:t>
            </a:r>
            <a:r>
              <a:rPr lang="en-US" dirty="0"/>
              <a:t>)); /* Usually a bad idea – unless you are</a:t>
            </a:r>
          </a:p>
          <a:p>
            <a:pPr marL="530352" lvl="1" indent="0">
              <a:buNone/>
            </a:pPr>
            <a:r>
              <a:rPr lang="en-US" dirty="0"/>
              <a:t>					interacting with old code */</a:t>
            </a:r>
          </a:p>
          <a:p>
            <a:pPr marL="530352" lvl="1" indent="0">
              <a:buNone/>
            </a:pPr>
            <a:r>
              <a:rPr lang="en-US" dirty="0"/>
              <a:t>return 0 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display ( char *p ) {</a:t>
            </a:r>
          </a:p>
          <a:p>
            <a:pPr marL="530352" lvl="1" indent="0">
              <a:buNone/>
            </a:pPr>
            <a:r>
              <a:rPr lang="en-US" dirty="0" err="1"/>
              <a:t>cout</a:t>
            </a:r>
            <a:r>
              <a:rPr lang="en-US" dirty="0"/>
              <a:t> &lt;&lt; p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467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10B5-B9E2-1122-5A3F-DFA61369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Reinterpret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8040-A31B-8108-5FAC-C79087209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void write ( const char *p ) {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struct book Book {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char *name;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int </a:t>
            </a:r>
            <a:r>
              <a:rPr lang="en-US" i="0" dirty="0" err="1">
                <a:latin typeface="Lucida Sans" panose="020B0602030504020204" pitchFamily="34" charset="77"/>
              </a:rPr>
              <a:t>publication_year</a:t>
            </a:r>
            <a:r>
              <a:rPr lang="en-US" i="0" dirty="0">
                <a:latin typeface="Lucida Sans" panose="020B0602030504020204" pitchFamily="34" charset="77"/>
              </a:rPr>
              <a:t>;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float price;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struct employee Employee {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char *name;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int age;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float salary;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Book b; Employee e;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write ( </a:t>
            </a:r>
            <a:r>
              <a:rPr lang="en-US" dirty="0" err="1">
                <a:latin typeface="Lucida Sans" panose="020B0602030504020204" pitchFamily="34" charset="77"/>
              </a:rPr>
              <a:t>reinterpret_cast</a:t>
            </a:r>
            <a:r>
              <a:rPr lang="en-US" dirty="0">
                <a:latin typeface="Lucida Sans" panose="020B0602030504020204" pitchFamily="34" charset="77"/>
              </a:rPr>
              <a:t> &lt;const char *&gt; ( &amp;b ) ) 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write ( </a:t>
            </a:r>
            <a:r>
              <a:rPr lang="en-US" dirty="0" err="1">
                <a:latin typeface="Lucida Sans" panose="020B0602030504020204" pitchFamily="34" charset="77"/>
              </a:rPr>
              <a:t>reinterpret_cast</a:t>
            </a:r>
            <a:r>
              <a:rPr lang="en-US" dirty="0">
                <a:latin typeface="Lucida Sans" panose="020B0602030504020204" pitchFamily="34" charset="77"/>
              </a:rPr>
              <a:t> &lt;const char *&gt; ( &amp;e ) ) ;</a:t>
            </a:r>
          </a:p>
        </p:txBody>
      </p:sp>
    </p:spTree>
    <p:extLst>
      <p:ext uri="{BB962C8B-B14F-4D97-AF65-F5344CB8AC3E}">
        <p14:creationId xmlns:p14="http://schemas.microsoft.com/office/powerpoint/2010/main" val="270970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B08D-0D8E-3BEC-6BF9-1E52CEA0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A5F28-27A9-2043-B6D6-52B5EA566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3"/>
            <a:ext cx="4447786" cy="4310608"/>
          </a:xfrm>
        </p:spPr>
        <p:txBody>
          <a:bodyPr>
            <a:normAutofit/>
          </a:bodyPr>
          <a:lstStyle/>
          <a:p>
            <a:r>
              <a:rPr lang="en-US" sz="1800" dirty="0"/>
              <a:t>A container is an object holding a collection of elements</a:t>
            </a:r>
          </a:p>
          <a:p>
            <a:r>
              <a:rPr lang="en-US" sz="1800" dirty="0"/>
              <a:t>Typically implemented as a class that allows a variable size container</a:t>
            </a:r>
          </a:p>
          <a:p>
            <a:r>
              <a:rPr lang="en-US" sz="1800" dirty="0"/>
              <a:t>Memory is allocated in a constructor to hold a variable number of elements</a:t>
            </a:r>
          </a:p>
          <a:p>
            <a:r>
              <a:rPr lang="en-US" sz="1800" dirty="0"/>
              <a:t>Destructor is needed to free the allocated memory</a:t>
            </a:r>
          </a:p>
          <a:p>
            <a:r>
              <a:rPr lang="en-US" sz="1800" dirty="0"/>
              <a:t>Range checking within the class allows catching out of range errors</a:t>
            </a:r>
          </a:p>
          <a:p>
            <a:r>
              <a:rPr lang="en-US" sz="1800" dirty="0"/>
              <a:t>A container is a fixed-size resource handle to a variable number of elements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E325FF-5679-8FFF-2631-3B1B7B294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556793"/>
            <a:ext cx="4447786" cy="4310608"/>
          </a:xfrm>
        </p:spPr>
        <p:txBody>
          <a:bodyPr>
            <a:noAutofit/>
          </a:bodyPr>
          <a:lstStyle/>
          <a:p>
            <a:pPr marL="0" indent="0">
              <a:lnSpc>
                <a:spcPct val="74000"/>
              </a:lnSpc>
              <a:buNone/>
            </a:pPr>
            <a:r>
              <a:rPr lang="en-US" sz="1200" dirty="0">
                <a:latin typeface="Lucida Sans" panose="020B0602030504020204" pitchFamily="34" charset="77"/>
              </a:rPr>
              <a:t>class Vector {</a:t>
            </a:r>
          </a:p>
          <a:p>
            <a:pPr marL="0" indent="0">
              <a:lnSpc>
                <a:spcPct val="74000"/>
              </a:lnSpc>
              <a:buNone/>
            </a:pPr>
            <a:r>
              <a:rPr lang="en-US" sz="1200" dirty="0">
                <a:latin typeface="Lucida Sans" panose="020B0602030504020204" pitchFamily="34" charset="77"/>
              </a:rPr>
              <a:t>public: 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200" i="0" dirty="0">
                <a:latin typeface="Lucida Sans" panose="020B0602030504020204" pitchFamily="34" charset="77"/>
              </a:rPr>
              <a:t>Vector(int s): </a:t>
            </a:r>
            <a:r>
              <a:rPr lang="en-US" sz="1200" i="0" dirty="0" err="1">
                <a:latin typeface="Lucida Sans" panose="020B0602030504020204" pitchFamily="34" charset="77"/>
              </a:rPr>
              <a:t>elem</a:t>
            </a:r>
            <a:r>
              <a:rPr lang="en-US" sz="1200" i="0" dirty="0">
                <a:latin typeface="Lucida Sans" panose="020B0602030504020204" pitchFamily="34" charset="77"/>
              </a:rPr>
              <a:t> {new double[s]}, </a:t>
            </a:r>
            <a:r>
              <a:rPr lang="en-US" sz="1200" i="0" dirty="0" err="1">
                <a:latin typeface="Lucida Sans" panose="020B0602030504020204" pitchFamily="34" charset="77"/>
              </a:rPr>
              <a:t>sz</a:t>
            </a:r>
            <a:r>
              <a:rPr lang="en-US" sz="1200" i="0" dirty="0">
                <a:latin typeface="Lucida Sans" panose="020B0602030504020204" pitchFamily="34" charset="77"/>
              </a:rPr>
              <a:t>{s} {</a:t>
            </a:r>
          </a:p>
          <a:p>
            <a:pPr marL="987552" lvl="2" indent="0">
              <a:lnSpc>
                <a:spcPct val="74000"/>
              </a:lnSpc>
              <a:buNone/>
            </a:pPr>
            <a:r>
              <a:rPr lang="en-US" sz="1200" dirty="0">
                <a:latin typeface="Lucida Sans" panose="020B0602030504020204" pitchFamily="34" charset="77"/>
              </a:rPr>
              <a:t>for (int </a:t>
            </a:r>
            <a:r>
              <a:rPr lang="en-US" sz="1200" dirty="0" err="1">
                <a:latin typeface="Lucida Sans" panose="020B0602030504020204" pitchFamily="34" charset="77"/>
              </a:rPr>
              <a:t>i</a:t>
            </a:r>
            <a:r>
              <a:rPr lang="en-US" sz="1200" dirty="0">
                <a:latin typeface="Lucida Sans" panose="020B0602030504020204" pitchFamily="34" charset="77"/>
              </a:rPr>
              <a:t> = 0; </a:t>
            </a:r>
            <a:r>
              <a:rPr lang="en-US" sz="1200" dirty="0" err="1">
                <a:latin typeface="Lucida Sans" panose="020B0602030504020204" pitchFamily="34" charset="77"/>
              </a:rPr>
              <a:t>i</a:t>
            </a:r>
            <a:r>
              <a:rPr lang="en-US" sz="1200" dirty="0">
                <a:latin typeface="Lucida Sans" panose="020B0602030504020204" pitchFamily="34" charset="77"/>
              </a:rPr>
              <a:t> != s; </a:t>
            </a:r>
            <a:r>
              <a:rPr lang="en-US" sz="1200" dirty="0" err="1">
                <a:latin typeface="Lucida Sans" panose="020B0602030504020204" pitchFamily="34" charset="77"/>
              </a:rPr>
              <a:t>i</a:t>
            </a:r>
            <a:r>
              <a:rPr lang="en-US" sz="1200" dirty="0">
                <a:latin typeface="Lucida Sans" panose="020B0602030504020204" pitchFamily="34" charset="77"/>
              </a:rPr>
              <a:t>++)</a:t>
            </a:r>
          </a:p>
          <a:p>
            <a:pPr marL="1444752" lvl="3" indent="0">
              <a:lnSpc>
                <a:spcPct val="74000"/>
              </a:lnSpc>
              <a:buNone/>
            </a:pPr>
            <a:r>
              <a:rPr lang="en-US" sz="1200" i="0" dirty="0" err="1">
                <a:latin typeface="Lucida Sans" panose="020B0602030504020204" pitchFamily="34" charset="77"/>
              </a:rPr>
              <a:t>elem</a:t>
            </a:r>
            <a:r>
              <a:rPr lang="en-US" sz="1200" i="0" dirty="0">
                <a:latin typeface="Lucida Sans" panose="020B0602030504020204" pitchFamily="34" charset="77"/>
              </a:rPr>
              <a:t>[</a:t>
            </a:r>
            <a:r>
              <a:rPr lang="en-US" sz="1200" i="0" dirty="0" err="1">
                <a:latin typeface="Lucida Sans" panose="020B0602030504020204" pitchFamily="34" charset="77"/>
              </a:rPr>
              <a:t>i</a:t>
            </a:r>
            <a:r>
              <a:rPr lang="en-US" sz="1200" i="0" dirty="0">
                <a:latin typeface="Lucida Sans" panose="020B0602030504020204" pitchFamily="34" charset="77"/>
              </a:rPr>
              <a:t>] = 0;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200" i="0" dirty="0">
                <a:latin typeface="Lucida Sans" panose="020B0602030504020204" pitchFamily="34" charset="77"/>
              </a:rPr>
              <a:t>}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200" i="0" dirty="0">
                <a:latin typeface="Lucida Sans" panose="020B0602030504020204" pitchFamily="34" charset="77"/>
              </a:rPr>
              <a:t>~Vector() {delete[] </a:t>
            </a:r>
            <a:r>
              <a:rPr lang="en-US" sz="1200" i="0" dirty="0" err="1">
                <a:latin typeface="Lucida Sans" panose="020B0602030504020204" pitchFamily="34" charset="77"/>
              </a:rPr>
              <a:t>elem</a:t>
            </a:r>
            <a:r>
              <a:rPr lang="en-US" sz="1200" i="0" dirty="0">
                <a:latin typeface="Lucida Sans" panose="020B0602030504020204" pitchFamily="34" charset="77"/>
              </a:rPr>
              <a:t>;}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200" i="0" dirty="0">
                <a:latin typeface="Lucida Sans" panose="020B0602030504020204" pitchFamily="34" charset="77"/>
              </a:rPr>
              <a:t>double&amp; operator[] (int </a:t>
            </a:r>
            <a:r>
              <a:rPr lang="en-US" sz="1200" i="0" dirty="0" err="1">
                <a:latin typeface="Lucida Sans" panose="020B0602030504020204" pitchFamily="34" charset="77"/>
              </a:rPr>
              <a:t>i</a:t>
            </a:r>
            <a:r>
              <a:rPr lang="en-US" sz="1200" i="0" dirty="0">
                <a:latin typeface="Lucida Sans" panose="020B0602030504020204" pitchFamily="34" charset="77"/>
              </a:rPr>
              <a:t>) {</a:t>
            </a:r>
          </a:p>
          <a:p>
            <a:pPr marL="987552" lvl="2" indent="0">
              <a:lnSpc>
                <a:spcPct val="74000"/>
              </a:lnSpc>
              <a:buNone/>
            </a:pPr>
            <a:r>
              <a:rPr lang="en-US" sz="1200" dirty="0">
                <a:latin typeface="Lucida Sans" panose="020B0602030504020204" pitchFamily="34" charset="77"/>
              </a:rPr>
              <a:t>if (</a:t>
            </a:r>
            <a:r>
              <a:rPr lang="en-US" sz="1200" dirty="0" err="1">
                <a:latin typeface="Lucida Sans" panose="020B0602030504020204" pitchFamily="34" charset="77"/>
              </a:rPr>
              <a:t>i</a:t>
            </a:r>
            <a:r>
              <a:rPr lang="en-US" sz="1200" dirty="0">
                <a:latin typeface="Lucida Sans" panose="020B0602030504020204" pitchFamily="34" charset="77"/>
              </a:rPr>
              <a:t> &lt; 0 || </a:t>
            </a:r>
            <a:r>
              <a:rPr lang="en-US" sz="1200" dirty="0" err="1">
                <a:latin typeface="Lucida Sans" panose="020B0602030504020204" pitchFamily="34" charset="77"/>
              </a:rPr>
              <a:t>i</a:t>
            </a:r>
            <a:r>
              <a:rPr lang="en-US" sz="1200" dirty="0">
                <a:latin typeface="Lucida Sans" panose="020B0602030504020204" pitchFamily="34" charset="77"/>
              </a:rPr>
              <a:t> &gt;= </a:t>
            </a:r>
            <a:r>
              <a:rPr lang="en-US" sz="1200" dirty="0" err="1">
                <a:latin typeface="Lucida Sans" panose="020B0602030504020204" pitchFamily="34" charset="77"/>
              </a:rPr>
              <a:t>sz</a:t>
            </a:r>
            <a:r>
              <a:rPr lang="en-US" sz="1200" dirty="0">
                <a:latin typeface="Lucida Sans" panose="020B0602030504020204" pitchFamily="34" charset="77"/>
              </a:rPr>
              <a:t>) &lt;throw error&gt;</a:t>
            </a:r>
          </a:p>
          <a:p>
            <a:pPr marL="987552" lvl="2" indent="0">
              <a:lnSpc>
                <a:spcPct val="74000"/>
              </a:lnSpc>
              <a:buNone/>
            </a:pPr>
            <a:r>
              <a:rPr lang="en-US" sz="1200" i="0" dirty="0">
                <a:latin typeface="Lucida Sans" panose="020B0602030504020204" pitchFamily="34" charset="77"/>
              </a:rPr>
              <a:t>return </a:t>
            </a:r>
            <a:r>
              <a:rPr lang="en-US" sz="1200" i="0" dirty="0" err="1">
                <a:latin typeface="Lucida Sans" panose="020B0602030504020204" pitchFamily="34" charset="77"/>
              </a:rPr>
              <a:t>elem</a:t>
            </a:r>
            <a:r>
              <a:rPr lang="en-US" sz="1200" i="0" dirty="0">
                <a:latin typeface="Lucida Sans" panose="020B0602030504020204" pitchFamily="34" charset="77"/>
              </a:rPr>
              <a:t>[</a:t>
            </a:r>
            <a:r>
              <a:rPr lang="en-US" sz="1200" i="0" dirty="0" err="1">
                <a:latin typeface="Lucida Sans" panose="020B0602030504020204" pitchFamily="34" charset="77"/>
              </a:rPr>
              <a:t>i</a:t>
            </a:r>
            <a:r>
              <a:rPr lang="en-US" sz="1200" i="0" dirty="0">
                <a:latin typeface="Lucida Sans" panose="020B0602030504020204" pitchFamily="34" charset="77"/>
              </a:rPr>
              <a:t>];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200" i="0" dirty="0">
                <a:latin typeface="Lucida Sans" panose="020B0602030504020204" pitchFamily="34" charset="77"/>
              </a:rPr>
              <a:t>}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200" i="0" dirty="0">
                <a:latin typeface="Lucida Sans" panose="020B0602030504020204" pitchFamily="34" charset="77"/>
              </a:rPr>
              <a:t>int size() {return </a:t>
            </a:r>
            <a:r>
              <a:rPr lang="en-US" sz="1200" i="0" dirty="0" err="1">
                <a:latin typeface="Lucida Sans" panose="020B0602030504020204" pitchFamily="34" charset="77"/>
              </a:rPr>
              <a:t>sz</a:t>
            </a:r>
            <a:r>
              <a:rPr lang="en-US" sz="1200" i="0" dirty="0">
                <a:latin typeface="Lucida Sans" panose="020B0602030504020204" pitchFamily="34" charset="77"/>
              </a:rPr>
              <a:t>;}</a:t>
            </a:r>
          </a:p>
          <a:p>
            <a:pPr marL="0" indent="0">
              <a:lnSpc>
                <a:spcPct val="74000"/>
              </a:lnSpc>
              <a:buNone/>
            </a:pPr>
            <a:r>
              <a:rPr lang="en-US" sz="1200" dirty="0">
                <a:latin typeface="Lucida Sans" panose="020B0602030504020204" pitchFamily="34" charset="77"/>
              </a:rPr>
              <a:t>private: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200" i="0" dirty="0">
                <a:latin typeface="Lucida Sans" panose="020B0602030504020204" pitchFamily="34" charset="77"/>
              </a:rPr>
              <a:t>double* </a:t>
            </a:r>
            <a:r>
              <a:rPr lang="en-US" sz="1200" i="0" dirty="0" err="1">
                <a:latin typeface="Lucida Sans" panose="020B0602030504020204" pitchFamily="34" charset="77"/>
              </a:rPr>
              <a:t>elem</a:t>
            </a:r>
            <a:r>
              <a:rPr lang="en-US" sz="1200" i="0" dirty="0">
                <a:latin typeface="Lucida Sans" panose="020B0602030504020204" pitchFamily="34" charset="77"/>
              </a:rPr>
              <a:t>; /* </a:t>
            </a:r>
            <a:r>
              <a:rPr lang="en-US" sz="1200" i="0" dirty="0" err="1">
                <a:latin typeface="Lucida Sans" panose="020B0602030504020204" pitchFamily="34" charset="77"/>
              </a:rPr>
              <a:t>elem</a:t>
            </a:r>
            <a:r>
              <a:rPr lang="en-US" sz="1200" i="0" dirty="0">
                <a:latin typeface="Lucida Sans" panose="020B0602030504020204" pitchFamily="34" charset="77"/>
              </a:rPr>
              <a:t> points to an array of</a:t>
            </a:r>
          </a:p>
          <a:p>
            <a:pPr marL="987552" lvl="2" indent="0">
              <a:lnSpc>
                <a:spcPct val="74000"/>
              </a:lnSpc>
              <a:buNone/>
            </a:pPr>
            <a:r>
              <a:rPr lang="en-US" sz="1200" i="0" dirty="0" err="1">
                <a:latin typeface="Lucida Sans" panose="020B0602030504020204" pitchFamily="34" charset="77"/>
              </a:rPr>
              <a:t>sz</a:t>
            </a:r>
            <a:r>
              <a:rPr lang="en-US" sz="1200" i="0" dirty="0">
                <a:latin typeface="Lucida Sans" panose="020B0602030504020204" pitchFamily="34" charset="77"/>
              </a:rPr>
              <a:t> doubles */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200" i="0" dirty="0">
                <a:latin typeface="Lucida Sans" panose="020B0602030504020204" pitchFamily="34" charset="77"/>
              </a:rPr>
              <a:t>int </a:t>
            </a:r>
            <a:r>
              <a:rPr lang="en-US" sz="1200" i="0" dirty="0" err="1">
                <a:latin typeface="Lucida Sans" panose="020B0602030504020204" pitchFamily="34" charset="77"/>
              </a:rPr>
              <a:t>sz</a:t>
            </a:r>
            <a:r>
              <a:rPr lang="en-US" sz="1200" i="0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lnSpc>
                <a:spcPct val="74000"/>
              </a:lnSpc>
              <a:buNone/>
            </a:pPr>
            <a:r>
              <a:rPr lang="en-US" sz="1200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F7457-A263-8497-BC07-C8F13F3C02BE}"/>
              </a:ext>
            </a:extLst>
          </p:cNvPr>
          <p:cNvSpPr txBox="1"/>
          <p:nvPr/>
        </p:nvSpPr>
        <p:spPr>
          <a:xfrm>
            <a:off x="2423592" y="5877272"/>
            <a:ext cx="6768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Section 4.2.2 of A Tour of C++, 2md Edition, Bjarne </a:t>
            </a:r>
            <a:r>
              <a:rPr lang="en-US" sz="1400" dirty="0" err="1"/>
              <a:t>Stroustrup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75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B3F9-01DD-03BB-96D9-8E61610C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3AC9-4861-C3E3-8E89-58FE0F4B6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4824"/>
            <a:ext cx="9601200" cy="4022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Constructors</a:t>
            </a:r>
          </a:p>
          <a:p>
            <a:r>
              <a:rPr lang="en-US" dirty="0"/>
              <a:t>Destructors</a:t>
            </a:r>
          </a:p>
          <a:p>
            <a:r>
              <a:rPr lang="en-US" dirty="0"/>
              <a:t>Copy Constructor</a:t>
            </a:r>
          </a:p>
          <a:p>
            <a:r>
              <a:rPr lang="en-US" dirty="0"/>
              <a:t>Overloaded Assignment “=“ Operator</a:t>
            </a:r>
          </a:p>
          <a:p>
            <a:r>
              <a:rPr lang="en-US" dirty="0"/>
              <a:t>Move Constructor – optional to provide efficient move operation for large objects</a:t>
            </a:r>
          </a:p>
          <a:p>
            <a:r>
              <a:rPr lang="en-US" dirty="0"/>
              <a:t>Defaults for first 4 are provided by the compiler if not defined explicitly</a:t>
            </a:r>
          </a:p>
          <a:p>
            <a:r>
              <a:rPr lang="en-US" dirty="0"/>
              <a:t>Destructor is needed if memory is allocated as part of object initialization, e.g. in Containers</a:t>
            </a:r>
          </a:p>
          <a:p>
            <a:r>
              <a:rPr lang="en-US" dirty="0"/>
              <a:t>If a destructor needs to be defined for a class, typically copy constructor and assignment (“=“) operator need to be specified as well</a:t>
            </a:r>
          </a:p>
        </p:txBody>
      </p:sp>
    </p:spTree>
    <p:extLst>
      <p:ext uri="{BB962C8B-B14F-4D97-AF65-F5344CB8AC3E}">
        <p14:creationId xmlns:p14="http://schemas.microsoft.com/office/powerpoint/2010/main" val="339905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C034-1EB7-22E5-5564-EDCC1E55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70B1-69E9-5C6C-EF34-797EE8174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>
            <a:normAutofit/>
          </a:bodyPr>
          <a:lstStyle/>
          <a:p>
            <a:r>
              <a:rPr lang="en-US" dirty="0"/>
              <a:t>A copy constructor initializes an object by copying the member values from an object of the same type</a:t>
            </a:r>
          </a:p>
          <a:p>
            <a:pPr lvl="1"/>
            <a:r>
              <a:rPr lang="en-US" dirty="0"/>
              <a:t>If class members are all simple types such as non-pointer values, the compiler-generated copy constructor is sufficient</a:t>
            </a:r>
          </a:p>
          <a:p>
            <a:pPr lvl="1"/>
            <a:r>
              <a:rPr lang="en-US" dirty="0"/>
              <a:t>If the class requires more complex initialization, especially pointers, then a custom copy constructor is needed</a:t>
            </a:r>
          </a:p>
          <a:p>
            <a:pPr lvl="1"/>
            <a:r>
              <a:rPr lang="en-US" dirty="0"/>
              <a:t>If a class member is a pointer then the copy constructor needs to allocate new memory and copy the values from the copy-from object [“deep copy”]</a:t>
            </a:r>
          </a:p>
          <a:p>
            <a:pPr lvl="1"/>
            <a:r>
              <a:rPr lang="en-US" dirty="0"/>
              <a:t>The compiler-generated copy constructor simply copies the pointer, so that the new pointer still points to the other's memory location [“shallow copy”]</a:t>
            </a:r>
          </a:p>
          <a:p>
            <a:r>
              <a:rPr lang="en-US" dirty="0"/>
              <a:t>Copy constructor is used for copying an object that is passed to a function as an argument or to copy a return value from a called function to the calling function</a:t>
            </a:r>
          </a:p>
        </p:txBody>
      </p:sp>
    </p:spTree>
    <p:extLst>
      <p:ext uri="{BB962C8B-B14F-4D97-AF65-F5344CB8AC3E}">
        <p14:creationId xmlns:p14="http://schemas.microsoft.com/office/powerpoint/2010/main" val="155059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CDB2-1190-5EF5-3C31-3C23342F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Shallow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E52A-FBD0-B3AA-52F6-7E34FDFC3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>
            <a:noAutofit/>
          </a:bodyPr>
          <a:lstStyle/>
          <a:p>
            <a:pPr marL="0" indent="0">
              <a:lnSpc>
                <a:spcPct val="74000"/>
              </a:lnSpc>
              <a:buNone/>
            </a:pPr>
            <a:r>
              <a:rPr lang="en-US" sz="1400" dirty="0">
                <a:latin typeface="Lucida Sans" panose="020B0602030504020204" pitchFamily="34" charset="77"/>
              </a:rPr>
              <a:t>class Ex {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private :</a:t>
            </a:r>
          </a:p>
          <a:p>
            <a:pPr marL="987552" lvl="2" indent="0">
              <a:lnSpc>
                <a:spcPct val="74000"/>
              </a:lnSpc>
              <a:buNone/>
            </a:pPr>
            <a:r>
              <a:rPr lang="en-US" sz="1400" dirty="0">
                <a:latin typeface="Lucida Sans" panose="020B0602030504020204" pitchFamily="34" charset="77"/>
              </a:rPr>
              <a:t>int *p; float *q;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public :</a:t>
            </a:r>
          </a:p>
          <a:p>
            <a:pPr marL="987552" lvl="2" indent="0">
              <a:lnSpc>
                <a:spcPct val="74000"/>
              </a:lnSpc>
              <a:buNone/>
            </a:pPr>
            <a:r>
              <a:rPr lang="en-US" sz="1400" dirty="0">
                <a:latin typeface="Lucida Sans" panose="020B0602030504020204" pitchFamily="34" charset="77"/>
              </a:rPr>
              <a:t>Ex(int </a:t>
            </a:r>
            <a:r>
              <a:rPr lang="en-US" sz="1400" dirty="0" err="1">
                <a:latin typeface="Lucida Sans" panose="020B0602030504020204" pitchFamily="34" charset="77"/>
              </a:rPr>
              <a:t>i</a:t>
            </a:r>
            <a:r>
              <a:rPr lang="en-US" sz="1400" dirty="0">
                <a:latin typeface="Lucida Sans" panose="020B0602030504020204" pitchFamily="34" charset="77"/>
              </a:rPr>
              <a:t> = 0, float a = 0.0) {</a:t>
            </a:r>
          </a:p>
          <a:p>
            <a:pPr marL="1444752" lvl="3" indent="0">
              <a:lnSpc>
                <a:spcPct val="7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p = new int;</a:t>
            </a:r>
          </a:p>
          <a:p>
            <a:pPr marL="1444752" lvl="3" indent="0">
              <a:lnSpc>
                <a:spcPct val="7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q = new float;</a:t>
            </a:r>
          </a:p>
          <a:p>
            <a:pPr marL="1444752" lvl="3" indent="0">
              <a:lnSpc>
                <a:spcPct val="7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*p = </a:t>
            </a:r>
            <a:r>
              <a:rPr lang="en-US" sz="1400" i="0" dirty="0" err="1">
                <a:latin typeface="Lucida Sans" panose="020B0602030504020204" pitchFamily="34" charset="77"/>
              </a:rPr>
              <a:t>i</a:t>
            </a:r>
            <a:r>
              <a:rPr lang="en-US" sz="1400" i="0" dirty="0">
                <a:latin typeface="Lucida Sans" panose="020B0602030504020204" pitchFamily="34" charset="77"/>
              </a:rPr>
              <a:t>;</a:t>
            </a:r>
          </a:p>
          <a:p>
            <a:pPr marL="1444752" lvl="3" indent="0">
              <a:lnSpc>
                <a:spcPct val="7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*q = a;</a:t>
            </a:r>
          </a:p>
          <a:p>
            <a:pPr marL="987552" lvl="2" indent="0">
              <a:lnSpc>
                <a:spcPct val="74000"/>
              </a:lnSpc>
              <a:buNone/>
            </a:pPr>
            <a:r>
              <a:rPr lang="en-US" sz="14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lnSpc>
                <a:spcPct val="74000"/>
              </a:lnSpc>
              <a:buNone/>
            </a:pPr>
            <a:r>
              <a:rPr lang="en-US" sz="14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lnSpc>
                <a:spcPct val="74000"/>
              </a:lnSpc>
              <a:buNone/>
            </a:pPr>
            <a:r>
              <a:rPr lang="en-US" sz="1400" dirty="0">
                <a:latin typeface="Lucida Sans" panose="020B0602030504020204" pitchFamily="34" charset="77"/>
              </a:rPr>
              <a:t>int main() {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Ex e1(10,5.5);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Ex e2;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e2 = e1 ; // default overloaded =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…   // if someone changes *p or *q in e1, *p or *q in e2 will also change</a:t>
            </a:r>
          </a:p>
          <a:p>
            <a:pPr marL="0" indent="0">
              <a:lnSpc>
                <a:spcPct val="74000"/>
              </a:lnSpc>
              <a:buNone/>
            </a:pPr>
            <a:r>
              <a:rPr lang="en-US" sz="1400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75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FF82-6BC1-02AD-E140-16612AFB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Deep Copy 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B7359-04D2-2667-BC39-FBC05FFE9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3"/>
            <a:ext cx="4447786" cy="4310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Lucida Sans" panose="020B0602030504020204" pitchFamily="34" charset="77"/>
              </a:rPr>
              <a:t>class Ex {</a:t>
            </a:r>
          </a:p>
          <a:p>
            <a:pPr marL="530352" lvl="1" indent="0"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private :</a:t>
            </a:r>
          </a:p>
          <a:p>
            <a:pPr marL="987552" lvl="2" indent="0">
              <a:buNone/>
            </a:pPr>
            <a:r>
              <a:rPr lang="en-US" sz="1400" dirty="0">
                <a:latin typeface="Lucida Sans" panose="020B0602030504020204" pitchFamily="34" charset="77"/>
              </a:rPr>
              <a:t>int *p; float *q;</a:t>
            </a:r>
          </a:p>
          <a:p>
            <a:pPr marL="530352" lvl="1" indent="0"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public :</a:t>
            </a:r>
          </a:p>
          <a:p>
            <a:pPr marL="987552" lvl="2" indent="0">
              <a:buNone/>
            </a:pPr>
            <a:r>
              <a:rPr lang="en-US" sz="1400" dirty="0">
                <a:latin typeface="Lucida Sans" panose="020B0602030504020204" pitchFamily="34" charset="77"/>
              </a:rPr>
              <a:t>Ex(int </a:t>
            </a:r>
            <a:r>
              <a:rPr lang="en-US" sz="1400" dirty="0" err="1">
                <a:latin typeface="Lucida Sans" panose="020B0602030504020204" pitchFamily="34" charset="77"/>
              </a:rPr>
              <a:t>i</a:t>
            </a:r>
            <a:r>
              <a:rPr lang="en-US" sz="1400" dirty="0">
                <a:latin typeface="Lucida Sans" panose="020B0602030504020204" pitchFamily="34" charset="77"/>
              </a:rPr>
              <a:t> = 0, float a = 0.0) {</a:t>
            </a:r>
          </a:p>
          <a:p>
            <a:pPr marL="1444752" lvl="3" indent="0"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p = new int; </a:t>
            </a:r>
          </a:p>
          <a:p>
            <a:pPr marL="1444752" lvl="3" indent="0"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q = new float; </a:t>
            </a:r>
          </a:p>
          <a:p>
            <a:pPr marL="1444752" lvl="3" indent="0"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*p = </a:t>
            </a:r>
            <a:r>
              <a:rPr lang="en-US" sz="1400" i="0" dirty="0" err="1">
                <a:latin typeface="Lucida Sans" panose="020B0602030504020204" pitchFamily="34" charset="77"/>
              </a:rPr>
              <a:t>i</a:t>
            </a:r>
            <a:r>
              <a:rPr lang="en-US" sz="1400" i="0" dirty="0">
                <a:latin typeface="Lucida Sans" panose="020B0602030504020204" pitchFamily="34" charset="77"/>
              </a:rPr>
              <a:t>; </a:t>
            </a:r>
          </a:p>
          <a:p>
            <a:pPr marL="1444752" lvl="3" indent="0"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*q = a;</a:t>
            </a:r>
          </a:p>
          <a:p>
            <a:pPr marL="987552" lvl="2" indent="0">
              <a:buNone/>
            </a:pPr>
            <a:r>
              <a:rPr lang="en-US" sz="1400" dirty="0">
                <a:latin typeface="Lucida Sans" panose="020B0602030504020204" pitchFamily="34" charset="77"/>
              </a:rPr>
              <a:t>}</a:t>
            </a:r>
          </a:p>
          <a:p>
            <a:pPr marL="987552" lvl="2" indent="0">
              <a:buNone/>
            </a:pPr>
            <a:r>
              <a:rPr lang="en-US" sz="1400" dirty="0">
                <a:latin typeface="Lucida Sans" panose="020B0602030504020204" pitchFamily="34" charset="77"/>
              </a:rPr>
              <a:t>~Ex() {</a:t>
            </a:r>
          </a:p>
          <a:p>
            <a:pPr marL="1444752" lvl="3" indent="0"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delete p; p=NULL;</a:t>
            </a:r>
          </a:p>
          <a:p>
            <a:pPr marL="1444752" lvl="3" indent="0"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delete q; q=NULL;</a:t>
            </a:r>
          </a:p>
          <a:p>
            <a:pPr marL="987552" lvl="2" indent="0">
              <a:buNone/>
            </a:pPr>
            <a:r>
              <a:rPr lang="en-US" sz="1400" dirty="0">
                <a:latin typeface="Lucida Sans" panose="020B0602030504020204" pitchFamily="34" charset="77"/>
              </a:rPr>
              <a:t>}</a:t>
            </a:r>
          </a:p>
          <a:p>
            <a:pPr marL="987552" lvl="2" indent="0">
              <a:buNone/>
            </a:pPr>
            <a:endParaRPr lang="en-US" sz="1400" dirty="0">
              <a:latin typeface="Lucida Sans" panose="020B0602030504020204" pitchFamily="34" charset="7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FB2469-D938-8FC8-ACCE-944D66EF3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556793"/>
            <a:ext cx="4447786" cy="4310608"/>
          </a:xfrm>
        </p:spPr>
        <p:txBody>
          <a:bodyPr>
            <a:noAutofit/>
          </a:bodyPr>
          <a:lstStyle/>
          <a:p>
            <a:pPr marL="987552" lvl="2" indent="0">
              <a:lnSpc>
                <a:spcPct val="64000"/>
              </a:lnSpc>
              <a:buNone/>
            </a:pPr>
            <a:r>
              <a:rPr lang="en-US" sz="1400" dirty="0">
                <a:latin typeface="Lucida Sans" panose="020B0602030504020204" pitchFamily="34" charset="77"/>
              </a:rPr>
              <a:t>Ex (const Ex&amp; z) {</a:t>
            </a:r>
          </a:p>
          <a:p>
            <a:pPr marL="1444752" lvl="3" indent="0">
              <a:lnSpc>
                <a:spcPct val="6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p = new int;</a:t>
            </a:r>
          </a:p>
          <a:p>
            <a:pPr marL="1444752" lvl="3" indent="0">
              <a:lnSpc>
                <a:spcPct val="6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q = new float;</a:t>
            </a:r>
          </a:p>
          <a:p>
            <a:pPr marL="1444752" lvl="3" indent="0">
              <a:lnSpc>
                <a:spcPct val="6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*p = *(</a:t>
            </a:r>
            <a:r>
              <a:rPr lang="en-US" sz="1400" i="0" dirty="0" err="1">
                <a:latin typeface="Lucida Sans" panose="020B0602030504020204" pitchFamily="34" charset="77"/>
              </a:rPr>
              <a:t>z.p</a:t>
            </a:r>
            <a:r>
              <a:rPr lang="en-US" sz="1400" i="0" dirty="0">
                <a:latin typeface="Lucida Sans" panose="020B0602030504020204" pitchFamily="34" charset="77"/>
              </a:rPr>
              <a:t>); </a:t>
            </a:r>
          </a:p>
          <a:p>
            <a:pPr marL="1444752" lvl="3" indent="0">
              <a:lnSpc>
                <a:spcPct val="6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*q = *(</a:t>
            </a:r>
            <a:r>
              <a:rPr lang="en-US" sz="1400" i="0" dirty="0" err="1">
                <a:latin typeface="Lucida Sans" panose="020B0602030504020204" pitchFamily="34" charset="77"/>
              </a:rPr>
              <a:t>z.q</a:t>
            </a:r>
            <a:r>
              <a:rPr lang="en-US" sz="1400" i="0" dirty="0">
                <a:latin typeface="Lucida Sans" panose="020B0602030504020204" pitchFamily="34" charset="77"/>
              </a:rPr>
              <a:t>); </a:t>
            </a:r>
          </a:p>
          <a:p>
            <a:pPr marL="987552" lvl="2" indent="0">
              <a:lnSpc>
                <a:spcPct val="64000"/>
              </a:lnSpc>
              <a:buNone/>
            </a:pPr>
            <a:r>
              <a:rPr lang="en-US" sz="1400" dirty="0">
                <a:latin typeface="Lucida Sans" panose="020B0602030504020204" pitchFamily="34" charset="77"/>
              </a:rPr>
              <a:t>}</a:t>
            </a:r>
          </a:p>
          <a:p>
            <a:pPr marL="987552" lvl="2" indent="0">
              <a:lnSpc>
                <a:spcPct val="64000"/>
              </a:lnSpc>
              <a:buNone/>
            </a:pPr>
            <a:r>
              <a:rPr lang="en-US" sz="1400" dirty="0">
                <a:latin typeface="Lucida Sans" panose="020B0602030504020204" pitchFamily="34" charset="77"/>
              </a:rPr>
              <a:t>Ex&amp; operator=  (const Ex&amp; x) {</a:t>
            </a:r>
          </a:p>
          <a:p>
            <a:pPr marL="1444752" lvl="3" indent="0">
              <a:lnSpc>
                <a:spcPct val="6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p = new int;</a:t>
            </a:r>
          </a:p>
          <a:p>
            <a:pPr marL="1444752" lvl="3" indent="0">
              <a:lnSpc>
                <a:spcPct val="6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q = </a:t>
            </a:r>
            <a:r>
              <a:rPr lang="en-US" sz="1400" i="0" dirty="0" err="1">
                <a:latin typeface="Lucida Sans" panose="020B0602030504020204" pitchFamily="34" charset="77"/>
              </a:rPr>
              <a:t>newfloat</a:t>
            </a:r>
            <a:r>
              <a:rPr lang="en-US" sz="1400" i="0" dirty="0">
                <a:latin typeface="Lucida Sans" panose="020B0602030504020204" pitchFamily="34" charset="77"/>
              </a:rPr>
              <a:t>;</a:t>
            </a:r>
          </a:p>
          <a:p>
            <a:pPr marL="1444752" lvl="3" indent="0">
              <a:lnSpc>
                <a:spcPct val="6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*p = *(</a:t>
            </a:r>
            <a:r>
              <a:rPr lang="en-US" sz="1400" i="0" dirty="0" err="1">
                <a:latin typeface="Lucida Sans" panose="020B0602030504020204" pitchFamily="34" charset="77"/>
              </a:rPr>
              <a:t>x.p</a:t>
            </a:r>
            <a:r>
              <a:rPr lang="en-US" sz="1400" i="0" dirty="0">
                <a:latin typeface="Lucida Sans" panose="020B0602030504020204" pitchFamily="34" charset="77"/>
              </a:rPr>
              <a:t>);</a:t>
            </a:r>
          </a:p>
          <a:p>
            <a:pPr marL="1444752" lvl="3" indent="0">
              <a:lnSpc>
                <a:spcPct val="6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*q = *(</a:t>
            </a:r>
            <a:r>
              <a:rPr lang="en-US" sz="1400" i="0" dirty="0" err="1">
                <a:latin typeface="Lucida Sans" panose="020B0602030504020204" pitchFamily="34" charset="77"/>
              </a:rPr>
              <a:t>x.q</a:t>
            </a:r>
            <a:r>
              <a:rPr lang="en-US" sz="1400" i="0" dirty="0">
                <a:latin typeface="Lucida Sans" panose="020B0602030504020204" pitchFamily="34" charset="77"/>
              </a:rPr>
              <a:t>);</a:t>
            </a:r>
          </a:p>
          <a:p>
            <a:pPr marL="1444752" lvl="3" indent="0">
              <a:lnSpc>
                <a:spcPct val="6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return *this;</a:t>
            </a:r>
          </a:p>
          <a:p>
            <a:pPr marL="987552" lvl="2" indent="0">
              <a:lnSpc>
                <a:spcPct val="64000"/>
              </a:lnSpc>
              <a:buNone/>
            </a:pPr>
            <a:r>
              <a:rPr lang="en-US" sz="14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lnSpc>
                <a:spcPct val="64000"/>
              </a:lnSpc>
              <a:buNone/>
            </a:pPr>
            <a:r>
              <a:rPr lang="en-US" sz="14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lnSpc>
                <a:spcPct val="64000"/>
              </a:lnSpc>
              <a:buNone/>
            </a:pPr>
            <a:r>
              <a:rPr lang="en-US" sz="1400" dirty="0">
                <a:latin typeface="Lucida Sans" panose="020B0602030504020204" pitchFamily="34" charset="77"/>
              </a:rPr>
              <a:t>int main( ) {</a:t>
            </a:r>
          </a:p>
          <a:p>
            <a:pPr marL="530352" lvl="1" indent="0">
              <a:lnSpc>
                <a:spcPct val="6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Ex e1(10,5.5);</a:t>
            </a:r>
          </a:p>
          <a:p>
            <a:pPr marL="530352" lvl="1" indent="0">
              <a:lnSpc>
                <a:spcPct val="6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Ex e2;</a:t>
            </a:r>
          </a:p>
          <a:p>
            <a:pPr marL="530352" lvl="1" indent="0">
              <a:lnSpc>
                <a:spcPct val="64000"/>
              </a:lnSpc>
              <a:buNone/>
            </a:pPr>
            <a:r>
              <a:rPr lang="en-US" sz="1400" i="0" dirty="0">
                <a:latin typeface="Lucida Sans" panose="020B0602030504020204" pitchFamily="34" charset="77"/>
              </a:rPr>
              <a:t>e2 = e1; // e2.operator= (e1);</a:t>
            </a:r>
          </a:p>
          <a:p>
            <a:pPr marL="0" indent="0">
              <a:lnSpc>
                <a:spcPct val="64000"/>
              </a:lnSpc>
              <a:buNone/>
            </a:pPr>
            <a:r>
              <a:rPr lang="en-US" sz="1400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8613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510E-359C-1E9A-676D-76DBB622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const</a:t>
            </a:r>
            <a:r>
              <a:rPr lang="en-US" dirty="0"/>
              <a:t>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CFB0A-45AA-B048-4058-79A3E1651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 Member Functions of a class do not change the state of the object, e.g.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Lucida Sans" panose="020B0602030504020204" pitchFamily="34" charset="77"/>
              </a:rPr>
              <a:t>class Date {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	private: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		int d, m, y;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	public: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		int day() const { return d;}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		int month() const { return m;}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		int year() const {return y;}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		void </a:t>
            </a:r>
            <a:r>
              <a:rPr lang="en-US" dirty="0" err="1">
                <a:latin typeface="Lucida Sans" panose="020B0602030504020204" pitchFamily="34" charset="77"/>
              </a:rPr>
              <a:t>add_year</a:t>
            </a:r>
            <a:r>
              <a:rPr lang="en-US" dirty="0">
                <a:latin typeface="Lucida Sans" panose="020B0602030504020204" pitchFamily="34" charset="77"/>
              </a:rPr>
              <a:t>(int n); // add n years to existing y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	}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4E4D9-5957-93F2-32E7-1164899E61CF}"/>
              </a:ext>
            </a:extLst>
          </p:cNvPr>
          <p:cNvSpPr txBox="1"/>
          <p:nvPr/>
        </p:nvSpPr>
        <p:spPr>
          <a:xfrm>
            <a:off x="2423592" y="5877272"/>
            <a:ext cx="691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Section 16.2.9.1 of The C++ Programming Language, 4</a:t>
            </a:r>
            <a:r>
              <a:rPr lang="en-US" sz="1400" baseline="30000" dirty="0"/>
              <a:t>th</a:t>
            </a:r>
            <a:r>
              <a:rPr lang="en-US" sz="1400" dirty="0"/>
              <a:t> Edition, Bjarne </a:t>
            </a:r>
            <a:r>
              <a:rPr lang="en-US" sz="1400" dirty="0" err="1"/>
              <a:t>Stroustrup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476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A7CB-8E65-1CD3-8329-256ED29E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i="1" dirty="0"/>
              <a:t>union</a:t>
            </a:r>
            <a:r>
              <a:rPr lang="en-US" dirty="0"/>
              <a:t> and </a:t>
            </a:r>
            <a:r>
              <a:rPr lang="en-US" i="1" dirty="0" err="1"/>
              <a:t>enum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2804B-40A5-8D80-D5D5-5E58C63A4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3"/>
            <a:ext cx="4447786" cy="431060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84000"/>
              </a:lnSpc>
              <a:buNone/>
            </a:pPr>
            <a:r>
              <a:rPr lang="en-US" sz="2200" dirty="0" err="1">
                <a:latin typeface="Lucida Sans" panose="020B0602030504020204" pitchFamily="34" charset="77"/>
              </a:rPr>
              <a:t>enum</a:t>
            </a:r>
            <a:r>
              <a:rPr lang="en-US" sz="2200" dirty="0">
                <a:latin typeface="Lucida Sans" panose="020B0602030504020204" pitchFamily="34" charset="77"/>
              </a:rPr>
              <a:t> Type {</a:t>
            </a:r>
            <a:r>
              <a:rPr lang="en-US" sz="2200" dirty="0" err="1">
                <a:latin typeface="Lucida Sans" panose="020B0602030504020204" pitchFamily="34" charset="77"/>
              </a:rPr>
              <a:t>ptr</a:t>
            </a:r>
            <a:r>
              <a:rPr lang="en-US" sz="2200" dirty="0">
                <a:latin typeface="Lucida Sans" panose="020B0602030504020204" pitchFamily="34" charset="77"/>
              </a:rPr>
              <a:t>, num}; // a Type can be either </a:t>
            </a:r>
            <a:r>
              <a:rPr lang="en-US" sz="2200" dirty="0" err="1">
                <a:latin typeface="Lucida Sans" panose="020B0602030504020204" pitchFamily="34" charset="77"/>
              </a:rPr>
              <a:t>ptr</a:t>
            </a:r>
            <a:r>
              <a:rPr lang="en-US" sz="2200" dirty="0">
                <a:latin typeface="Lucida Sans" panose="020B0602030504020204" pitchFamily="34" charset="77"/>
              </a:rPr>
              <a:t> or num </a:t>
            </a:r>
          </a:p>
          <a:p>
            <a:pPr marL="0" indent="0">
              <a:lnSpc>
                <a:spcPct val="84000"/>
              </a:lnSpc>
              <a:buNone/>
            </a:pPr>
            <a:r>
              <a:rPr lang="en-US" sz="2200" dirty="0">
                <a:latin typeface="Lucida Sans" panose="020B0602030504020204" pitchFamily="34" charset="77"/>
              </a:rPr>
              <a:t>struct Entry {</a:t>
            </a:r>
          </a:p>
          <a:p>
            <a:pPr marL="530352" lvl="1" indent="0">
              <a:lnSpc>
                <a:spcPct val="84000"/>
              </a:lnSpc>
              <a:buNone/>
            </a:pPr>
            <a:r>
              <a:rPr lang="en-US" sz="2200" i="0" dirty="0">
                <a:latin typeface="Lucida Sans" panose="020B0602030504020204" pitchFamily="34" charset="77"/>
              </a:rPr>
              <a:t>string name;</a:t>
            </a:r>
          </a:p>
          <a:p>
            <a:pPr marL="530352" lvl="1" indent="0">
              <a:lnSpc>
                <a:spcPct val="84000"/>
              </a:lnSpc>
              <a:buNone/>
            </a:pPr>
            <a:r>
              <a:rPr lang="en-US" sz="2200" i="0" dirty="0">
                <a:latin typeface="Lucida Sans" panose="020B0602030504020204" pitchFamily="34" charset="77"/>
              </a:rPr>
              <a:t>Type t;</a:t>
            </a:r>
          </a:p>
          <a:p>
            <a:pPr marL="530352" lvl="1" indent="0">
              <a:lnSpc>
                <a:spcPct val="84000"/>
              </a:lnSpc>
              <a:buNone/>
            </a:pPr>
            <a:r>
              <a:rPr lang="en-US" sz="2200" i="0" dirty="0">
                <a:latin typeface="Lucida Sans" panose="020B0602030504020204" pitchFamily="34" charset="77"/>
              </a:rPr>
              <a:t>Node *p; // use this if t == </a:t>
            </a:r>
            <a:r>
              <a:rPr lang="en-US" sz="2200" i="0" dirty="0" err="1">
                <a:latin typeface="Lucida Sans" panose="020B0602030504020204" pitchFamily="34" charset="77"/>
              </a:rPr>
              <a:t>ptr</a:t>
            </a:r>
            <a:endParaRPr lang="en-US" sz="2200" i="0" dirty="0">
              <a:latin typeface="Lucida Sans" panose="020B0602030504020204" pitchFamily="34" charset="77"/>
            </a:endParaRPr>
          </a:p>
          <a:p>
            <a:pPr marL="530352" lvl="1" indent="0">
              <a:lnSpc>
                <a:spcPct val="84000"/>
              </a:lnSpc>
              <a:buNone/>
            </a:pPr>
            <a:r>
              <a:rPr lang="en-US" sz="2200" i="0" dirty="0">
                <a:latin typeface="Lucida Sans" panose="020B0602030504020204" pitchFamily="34" charset="77"/>
              </a:rPr>
              <a:t>int </a:t>
            </a:r>
            <a:r>
              <a:rPr lang="en-US" sz="2200" i="0" dirty="0" err="1">
                <a:latin typeface="Lucida Sans" panose="020B0602030504020204" pitchFamily="34" charset="77"/>
              </a:rPr>
              <a:t>i</a:t>
            </a:r>
            <a:r>
              <a:rPr lang="en-US" sz="2200" i="0" dirty="0">
                <a:latin typeface="Lucida Sans" panose="020B0602030504020204" pitchFamily="34" charset="77"/>
              </a:rPr>
              <a:t>; // use this if t == int</a:t>
            </a:r>
          </a:p>
          <a:p>
            <a:pPr marL="0" indent="0">
              <a:lnSpc>
                <a:spcPct val="84000"/>
              </a:lnSpc>
              <a:buNone/>
            </a:pPr>
            <a:r>
              <a:rPr lang="en-US" sz="22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lnSpc>
                <a:spcPct val="84000"/>
              </a:lnSpc>
              <a:buNone/>
            </a:pPr>
            <a:r>
              <a:rPr lang="en-US" sz="2200" dirty="0">
                <a:latin typeface="Lucida Sans" panose="020B0602030504020204" pitchFamily="34" charset="77"/>
              </a:rPr>
              <a:t>union Value { // members of a union share storage</a:t>
            </a:r>
          </a:p>
          <a:p>
            <a:pPr marL="530352" lvl="1" indent="0">
              <a:lnSpc>
                <a:spcPct val="84000"/>
              </a:lnSpc>
              <a:buNone/>
            </a:pPr>
            <a:r>
              <a:rPr lang="en-US" sz="2200" i="0" dirty="0">
                <a:latin typeface="Lucida Sans" panose="020B0602030504020204" pitchFamily="34" charset="77"/>
              </a:rPr>
              <a:t>Node *p;</a:t>
            </a:r>
          </a:p>
          <a:p>
            <a:pPr marL="530352" lvl="1" indent="0">
              <a:lnSpc>
                <a:spcPct val="84000"/>
              </a:lnSpc>
              <a:buNone/>
            </a:pPr>
            <a:r>
              <a:rPr lang="en-US" sz="2200" i="0" dirty="0">
                <a:latin typeface="Lucida Sans" panose="020B0602030504020204" pitchFamily="34" charset="77"/>
              </a:rPr>
              <a:t>int </a:t>
            </a:r>
            <a:r>
              <a:rPr lang="en-US" sz="2200" i="0" dirty="0" err="1">
                <a:latin typeface="Lucida Sans" panose="020B0602030504020204" pitchFamily="34" charset="77"/>
              </a:rPr>
              <a:t>i</a:t>
            </a:r>
            <a:r>
              <a:rPr lang="en-US" sz="2200" i="0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lnSpc>
                <a:spcPct val="84000"/>
              </a:lnSpc>
              <a:buNone/>
            </a:pPr>
            <a:r>
              <a:rPr lang="en-US" sz="22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lnSpc>
                <a:spcPct val="84000"/>
              </a:lnSpc>
              <a:buNone/>
            </a:pPr>
            <a:r>
              <a:rPr lang="en-US" sz="2200" dirty="0">
                <a:latin typeface="Lucida Sans" panose="020B0602030504020204" pitchFamily="34" charset="77"/>
              </a:rPr>
              <a:t>struct </a:t>
            </a:r>
            <a:r>
              <a:rPr lang="en-US" sz="2200" dirty="0" err="1">
                <a:latin typeface="Lucida Sans" panose="020B0602030504020204" pitchFamily="34" charset="77"/>
              </a:rPr>
              <a:t>Entry_u</a:t>
            </a:r>
            <a:r>
              <a:rPr lang="en-US" sz="2200" dirty="0">
                <a:latin typeface="Lucida Sans" panose="020B0602030504020204" pitchFamily="34" charset="77"/>
              </a:rPr>
              <a:t> {</a:t>
            </a:r>
          </a:p>
          <a:p>
            <a:pPr marL="530352" lvl="1" indent="0">
              <a:lnSpc>
                <a:spcPct val="84000"/>
              </a:lnSpc>
              <a:buNone/>
            </a:pPr>
            <a:r>
              <a:rPr lang="en-US" sz="2200" i="0" dirty="0">
                <a:latin typeface="Lucida Sans" panose="020B0602030504020204" pitchFamily="34" charset="77"/>
              </a:rPr>
              <a:t>string name;</a:t>
            </a:r>
          </a:p>
          <a:p>
            <a:pPr marL="530352" lvl="1" indent="0">
              <a:lnSpc>
                <a:spcPct val="84000"/>
              </a:lnSpc>
              <a:buNone/>
            </a:pPr>
            <a:r>
              <a:rPr lang="en-US" sz="2200" i="0" dirty="0">
                <a:latin typeface="Lucida Sans" panose="020B0602030504020204" pitchFamily="34" charset="77"/>
              </a:rPr>
              <a:t>Type t; // discriminator for union members</a:t>
            </a:r>
          </a:p>
          <a:p>
            <a:pPr marL="530352" lvl="1" indent="0">
              <a:lnSpc>
                <a:spcPct val="84000"/>
              </a:lnSpc>
              <a:buNone/>
            </a:pPr>
            <a:r>
              <a:rPr lang="en-US" sz="2200" i="0" dirty="0">
                <a:latin typeface="Lucida Sans" panose="020B0602030504020204" pitchFamily="34" charset="77"/>
              </a:rPr>
              <a:t>Value v; // union of </a:t>
            </a:r>
            <a:r>
              <a:rPr lang="en-US" sz="2200" i="0" dirty="0" err="1">
                <a:latin typeface="Lucida Sans" panose="020B0602030504020204" pitchFamily="34" charset="77"/>
              </a:rPr>
              <a:t>ptr</a:t>
            </a:r>
            <a:r>
              <a:rPr lang="en-US" sz="2200" i="0" dirty="0">
                <a:latin typeface="Lucida Sans" panose="020B0602030504020204" pitchFamily="34" charset="77"/>
              </a:rPr>
              <a:t> and int</a:t>
            </a:r>
          </a:p>
          <a:p>
            <a:pPr marL="0" indent="0">
              <a:lnSpc>
                <a:spcPct val="84000"/>
              </a:lnSpc>
              <a:buNone/>
            </a:pPr>
            <a:r>
              <a:rPr lang="en-US" sz="2200" dirty="0">
                <a:latin typeface="Lucida Sans" panose="020B0602030504020204" pitchFamily="34" charset="77"/>
              </a:rPr>
              <a:t>};</a:t>
            </a:r>
          </a:p>
          <a:p>
            <a:r>
              <a:rPr lang="en-US" sz="2500" dirty="0"/>
              <a:t>C++ standard library has a cleaner alternative to union called </a:t>
            </a:r>
            <a:r>
              <a:rPr lang="en-US" sz="2500" b="1" dirty="0"/>
              <a:t>variant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BF1B0-25C8-32F0-85C7-D4DAF5CCF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556793"/>
            <a:ext cx="4447786" cy="4310608"/>
          </a:xfrm>
        </p:spPr>
        <p:txBody>
          <a:bodyPr>
            <a:normAutofit fontScale="55000" lnSpcReduction="20000"/>
          </a:bodyPr>
          <a:lstStyle/>
          <a:p>
            <a:r>
              <a:rPr lang="en-US" sz="2500" dirty="0"/>
              <a:t>C++ allows </a:t>
            </a:r>
            <a:r>
              <a:rPr lang="en-US" sz="2500" dirty="0" err="1"/>
              <a:t>enums</a:t>
            </a:r>
            <a:r>
              <a:rPr lang="en-US" sz="2500" dirty="0"/>
              <a:t> scoped by a class, e.g. </a:t>
            </a:r>
          </a:p>
          <a:p>
            <a:pPr marL="530352" lvl="1" indent="0">
              <a:lnSpc>
                <a:spcPct val="144000"/>
              </a:lnSpc>
              <a:buNone/>
            </a:pPr>
            <a:r>
              <a:rPr lang="en-US" sz="2200" i="0" dirty="0" err="1">
                <a:latin typeface="Lucida Sans" panose="020B0602030504020204" pitchFamily="34" charset="77"/>
              </a:rPr>
              <a:t>enum</a:t>
            </a:r>
            <a:r>
              <a:rPr lang="en-US" sz="2200" i="0" dirty="0">
                <a:latin typeface="Lucida Sans" panose="020B0602030504020204" pitchFamily="34" charset="77"/>
              </a:rPr>
              <a:t> class Color {red, green, blue};</a:t>
            </a:r>
          </a:p>
          <a:p>
            <a:pPr marL="530352" lvl="1" indent="0">
              <a:lnSpc>
                <a:spcPct val="144000"/>
              </a:lnSpc>
              <a:buNone/>
            </a:pPr>
            <a:r>
              <a:rPr lang="en-US" sz="2200" i="0" dirty="0" err="1">
                <a:latin typeface="Lucida Sans" panose="020B0602030504020204" pitchFamily="34" charset="77"/>
              </a:rPr>
              <a:t>enum</a:t>
            </a:r>
            <a:r>
              <a:rPr lang="en-US" sz="2200" i="0" dirty="0">
                <a:latin typeface="Lucida Sans" panose="020B0602030504020204" pitchFamily="34" charset="77"/>
              </a:rPr>
              <a:t> class </a:t>
            </a:r>
            <a:r>
              <a:rPr lang="en-US" sz="2200" i="0" dirty="0" err="1">
                <a:latin typeface="Lucida Sans" panose="020B0602030504020204" pitchFamily="34" charset="77"/>
              </a:rPr>
              <a:t>Traffic_light</a:t>
            </a:r>
            <a:r>
              <a:rPr lang="en-US" sz="2200" i="0" dirty="0">
                <a:latin typeface="Lucida Sans" panose="020B0602030504020204" pitchFamily="34" charset="77"/>
              </a:rPr>
              <a:t> {red, green, yellow}; </a:t>
            </a:r>
          </a:p>
          <a:p>
            <a:pPr marL="530352" lvl="1" indent="0">
              <a:lnSpc>
                <a:spcPct val="144000"/>
              </a:lnSpc>
              <a:buNone/>
            </a:pPr>
            <a:r>
              <a:rPr lang="en-US" sz="2200" i="0" dirty="0">
                <a:latin typeface="Lucida Sans" panose="020B0602030504020204" pitchFamily="34" charset="77"/>
              </a:rPr>
              <a:t>Color col = Color::red;</a:t>
            </a:r>
          </a:p>
          <a:p>
            <a:pPr marL="530352" lvl="1" indent="0">
              <a:lnSpc>
                <a:spcPct val="144000"/>
              </a:lnSpc>
              <a:buNone/>
            </a:pPr>
            <a:r>
              <a:rPr lang="en-US" sz="2200" i="0" dirty="0" err="1">
                <a:latin typeface="Lucida Sans" panose="020B0602030504020204" pitchFamily="34" charset="77"/>
              </a:rPr>
              <a:t>Traffic_light</a:t>
            </a:r>
            <a:r>
              <a:rPr lang="en-US" sz="2200" i="0" dirty="0">
                <a:latin typeface="Lucida Sans" panose="020B0602030504020204" pitchFamily="34" charset="77"/>
              </a:rPr>
              <a:t> = </a:t>
            </a:r>
            <a:r>
              <a:rPr lang="en-US" sz="2200" i="0" dirty="0" err="1">
                <a:latin typeface="Lucida Sans" panose="020B0602030504020204" pitchFamily="34" charset="77"/>
              </a:rPr>
              <a:t>Traffic_light</a:t>
            </a:r>
            <a:r>
              <a:rPr lang="en-US" sz="2200" i="0" dirty="0">
                <a:latin typeface="Lucida Sans" panose="020B0602030504020204" pitchFamily="34" charset="77"/>
              </a:rPr>
              <a:t>::red;</a:t>
            </a:r>
          </a:p>
          <a:p>
            <a:pPr marL="530352" lvl="1" indent="0">
              <a:lnSpc>
                <a:spcPct val="144000"/>
              </a:lnSpc>
              <a:buNone/>
            </a:pPr>
            <a:r>
              <a:rPr lang="en-US" sz="2200" i="0" dirty="0">
                <a:latin typeface="Lucida Sans" panose="020B0602030504020204" pitchFamily="34" charset="77"/>
              </a:rPr>
              <a:t>Color col = red; // error</a:t>
            </a:r>
          </a:p>
          <a:p>
            <a:pPr marL="530352" lvl="1" indent="0">
              <a:lnSpc>
                <a:spcPct val="144000"/>
              </a:lnSpc>
              <a:buNone/>
            </a:pPr>
            <a:r>
              <a:rPr lang="en-US" sz="2200" i="0" dirty="0">
                <a:latin typeface="Lucida Sans" panose="020B0602030504020204" pitchFamily="34" charset="77"/>
              </a:rPr>
              <a:t>Color col = 2; // cannot assign int to </a:t>
            </a:r>
            <a:r>
              <a:rPr lang="en-US" sz="2200" i="0" dirty="0" err="1">
                <a:latin typeface="Lucida Sans" panose="020B0602030504020204" pitchFamily="34" charset="77"/>
              </a:rPr>
              <a:t>enum</a:t>
            </a:r>
            <a:endParaRPr lang="en-US" sz="2200" i="0" dirty="0">
              <a:latin typeface="Lucida Sans" panose="020B0602030504020204" pitchFamily="34" charset="77"/>
            </a:endParaRPr>
          </a:p>
          <a:p>
            <a:pPr marL="530352" lvl="1" indent="0">
              <a:lnSpc>
                <a:spcPct val="144000"/>
              </a:lnSpc>
              <a:buNone/>
            </a:pPr>
            <a:r>
              <a:rPr lang="en-US" sz="2200" i="0" dirty="0">
                <a:latin typeface="Lucida Sans" panose="020B0602030504020204" pitchFamily="34" charset="77"/>
              </a:rPr>
              <a:t>Color col = Color(2) // allowed, col gets ”blue”</a:t>
            </a:r>
          </a:p>
          <a:p>
            <a:pPr>
              <a:lnSpc>
                <a:spcPct val="113000"/>
              </a:lnSpc>
              <a:spcBef>
                <a:spcPts val="400"/>
              </a:spcBef>
            </a:pPr>
            <a:r>
              <a:rPr lang="en-US" sz="2500" dirty="0"/>
              <a:t>Overloaded operators (e.g. ++) can be defined as  for any C++ user-defined type</a:t>
            </a:r>
          </a:p>
          <a:p>
            <a:pPr>
              <a:lnSpc>
                <a:spcPct val="113000"/>
              </a:lnSpc>
              <a:spcBef>
                <a:spcPts val="400"/>
              </a:spcBef>
            </a:pPr>
            <a:r>
              <a:rPr lang="en-US" sz="2500" dirty="0"/>
              <a:t>Plain C-style </a:t>
            </a:r>
            <a:r>
              <a:rPr lang="en-US" sz="2500" dirty="0" err="1"/>
              <a:t>enums</a:t>
            </a:r>
            <a:r>
              <a:rPr lang="en-US" sz="2500" dirty="0"/>
              <a:t> are also supported </a:t>
            </a:r>
          </a:p>
          <a:p>
            <a:pPr>
              <a:lnSpc>
                <a:spcPct val="113000"/>
              </a:lnSpc>
              <a:spcBef>
                <a:spcPts val="400"/>
              </a:spcBef>
            </a:pPr>
            <a:r>
              <a:rPr lang="en-US" sz="2500" dirty="0"/>
              <a:t>Only assignment, initialization and comparison are supported by default for </a:t>
            </a:r>
            <a:r>
              <a:rPr lang="en-US" sz="2500" dirty="0" err="1"/>
              <a:t>enums</a:t>
            </a:r>
            <a:endParaRPr lang="en-US" sz="2500" dirty="0"/>
          </a:p>
          <a:p>
            <a:pPr>
              <a:lnSpc>
                <a:spcPct val="113000"/>
              </a:lnSpc>
              <a:spcBef>
                <a:spcPts val="400"/>
              </a:spcBef>
            </a:pPr>
            <a:r>
              <a:rPr lang="en-US" sz="2500" dirty="0"/>
              <a:t>Underlying type is still int if you print an </a:t>
            </a:r>
            <a:r>
              <a:rPr lang="en-US" sz="2500" dirty="0" err="1"/>
              <a:t>enum</a:t>
            </a:r>
            <a:endParaRPr lang="en-US" sz="2500" dirty="0"/>
          </a:p>
          <a:p>
            <a:pPr marL="0" indent="0">
              <a:lnSpc>
                <a:spcPct val="144000"/>
              </a:lnSpc>
              <a:buNone/>
            </a:pPr>
            <a:endParaRPr lang="en-US" sz="2500" i="0" dirty="0"/>
          </a:p>
        </p:txBody>
      </p:sp>
    </p:spTree>
    <p:extLst>
      <p:ext uri="{BB962C8B-B14F-4D97-AF65-F5344CB8AC3E}">
        <p14:creationId xmlns:p14="http://schemas.microsoft.com/office/powerpoint/2010/main" val="103336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4D52-645B-9942-8FBC-399508DA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Static Memory Allocation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50942-C566-3EAB-37F3-49BA96FDA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3"/>
            <a:ext cx="4447786" cy="43106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struct Emp {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char name[ 20 ] ; // 20 bytes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int age ; // 4 bytes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float </a:t>
            </a:r>
            <a:r>
              <a:rPr lang="en-US" i="0" dirty="0" err="1">
                <a:latin typeface="Lucida Sans" panose="020B0602030504020204" pitchFamily="34" charset="77"/>
              </a:rPr>
              <a:t>sal</a:t>
            </a:r>
            <a:r>
              <a:rPr lang="en-US" i="0" dirty="0">
                <a:latin typeface="Lucida Sans" panose="020B0602030504020204" pitchFamily="34" charset="77"/>
              </a:rPr>
              <a:t> ; // 4 bytes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class Complex {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float real, </a:t>
            </a:r>
            <a:r>
              <a:rPr lang="en-US" i="0" dirty="0" err="1">
                <a:latin typeface="Lucida Sans" panose="020B0602030504020204" pitchFamily="34" charset="77"/>
              </a:rPr>
              <a:t>imag</a:t>
            </a:r>
            <a:r>
              <a:rPr lang="en-US" i="0" dirty="0">
                <a:latin typeface="Lucida Sans" panose="020B0602030504020204" pitchFamily="34" charset="77"/>
              </a:rPr>
              <a:t> ; // 8 bytes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int </a:t>
            </a:r>
            <a:r>
              <a:rPr lang="en-US" i="0" dirty="0" err="1">
                <a:latin typeface="Lucida Sans" panose="020B0602030504020204" pitchFamily="34" charset="77"/>
              </a:rPr>
              <a:t>i</a:t>
            </a:r>
            <a:r>
              <a:rPr lang="en-US" i="0" dirty="0">
                <a:latin typeface="Lucida Sans" panose="020B0602030504020204" pitchFamily="34" charset="77"/>
              </a:rPr>
              <a:t> ; 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float a ;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Emp e ;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Complex c;</a:t>
            </a:r>
          </a:p>
          <a:p>
            <a:pPr marL="530352" lvl="1" indent="0">
              <a:buNone/>
            </a:pPr>
            <a:r>
              <a:rPr lang="en-US" i="0" dirty="0" err="1">
                <a:latin typeface="Lucida Sans" panose="020B0602030504020204" pitchFamily="34" charset="77"/>
              </a:rPr>
              <a:t>i</a:t>
            </a:r>
            <a:r>
              <a:rPr lang="en-US" i="0" dirty="0">
                <a:latin typeface="Lucida Sans" panose="020B0602030504020204" pitchFamily="34" charset="77"/>
              </a:rPr>
              <a:t> = 5; // store 5 at address 0xff04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a = 2.3; // store 2.3 at address 0xff08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DD2E52-FB93-2A3E-1C13-ED8A7B04A3B7}"/>
              </a:ext>
            </a:extLst>
          </p:cNvPr>
          <p:cNvCxnSpPr/>
          <p:nvPr/>
        </p:nvCxnSpPr>
        <p:spPr>
          <a:xfrm>
            <a:off x="9120336" y="2564904"/>
            <a:ext cx="0" cy="1944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6E24A-F134-BE47-D322-B6C647620A39}"/>
              </a:ext>
            </a:extLst>
          </p:cNvPr>
          <p:cNvCxnSpPr/>
          <p:nvPr/>
        </p:nvCxnSpPr>
        <p:spPr>
          <a:xfrm>
            <a:off x="10128448" y="2564904"/>
            <a:ext cx="0" cy="1944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2FAAD6-6869-96D4-3EE8-A721D0F6B77C}"/>
              </a:ext>
            </a:extLst>
          </p:cNvPr>
          <p:cNvCxnSpPr/>
          <p:nvPr/>
        </p:nvCxnSpPr>
        <p:spPr>
          <a:xfrm>
            <a:off x="9120336" y="4509120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D9FA54-3043-F4CD-CBBB-CFB25715C758}"/>
              </a:ext>
            </a:extLst>
          </p:cNvPr>
          <p:cNvCxnSpPr/>
          <p:nvPr/>
        </p:nvCxnSpPr>
        <p:spPr>
          <a:xfrm>
            <a:off x="9120336" y="4293096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CC3760-AA78-713E-5AD3-4E652CF46BF1}"/>
              </a:ext>
            </a:extLst>
          </p:cNvPr>
          <p:cNvCxnSpPr/>
          <p:nvPr/>
        </p:nvCxnSpPr>
        <p:spPr>
          <a:xfrm>
            <a:off x="9120336" y="4077072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BDE2E9-DCD0-E6EB-F41D-C3FBC89056E8}"/>
              </a:ext>
            </a:extLst>
          </p:cNvPr>
          <p:cNvCxnSpPr/>
          <p:nvPr/>
        </p:nvCxnSpPr>
        <p:spPr>
          <a:xfrm>
            <a:off x="9120336" y="3212976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3A5A19-22B6-B3F9-5AFD-80761C60DE86}"/>
              </a:ext>
            </a:extLst>
          </p:cNvPr>
          <p:cNvCxnSpPr/>
          <p:nvPr/>
        </p:nvCxnSpPr>
        <p:spPr>
          <a:xfrm>
            <a:off x="9120336" y="2780928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C9071C-DA56-AC22-BB79-94A0B05D2299}"/>
              </a:ext>
            </a:extLst>
          </p:cNvPr>
          <p:cNvSpPr txBox="1"/>
          <p:nvPr/>
        </p:nvSpPr>
        <p:spPr>
          <a:xfrm>
            <a:off x="9336360" y="350100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6C6497-1B45-BB6E-54C5-4F761EFBBEC7}"/>
              </a:ext>
            </a:extLst>
          </p:cNvPr>
          <p:cNvSpPr txBox="1"/>
          <p:nvPr/>
        </p:nvSpPr>
        <p:spPr>
          <a:xfrm>
            <a:off x="9336360" y="407707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float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8C999-FC05-3EF7-32AC-193C6324AC0E}"/>
              </a:ext>
            </a:extLst>
          </p:cNvPr>
          <p:cNvSpPr txBox="1"/>
          <p:nvPr/>
        </p:nvSpPr>
        <p:spPr>
          <a:xfrm>
            <a:off x="9408368" y="429309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 </a:t>
            </a:r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5BCD7-7AB5-2811-FC79-F24465C508E8}"/>
              </a:ext>
            </a:extLst>
          </p:cNvPr>
          <p:cNvSpPr txBox="1"/>
          <p:nvPr/>
        </p:nvSpPr>
        <p:spPr>
          <a:xfrm>
            <a:off x="9192344" y="292494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Complex 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54B37-5662-A2B3-3B65-185FA34AAE61}"/>
              </a:ext>
            </a:extLst>
          </p:cNvPr>
          <p:cNvSpPr txBox="1"/>
          <p:nvPr/>
        </p:nvSpPr>
        <p:spPr>
          <a:xfrm>
            <a:off x="9264352" y="17728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32959C-1288-9F2E-233A-90E362559425}"/>
              </a:ext>
            </a:extLst>
          </p:cNvPr>
          <p:cNvSpPr txBox="1"/>
          <p:nvPr/>
        </p:nvSpPr>
        <p:spPr>
          <a:xfrm>
            <a:off x="6960096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pointer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D21F0A-5B56-79E6-C1C0-ACB73C580E70}"/>
              </a:ext>
            </a:extLst>
          </p:cNvPr>
          <p:cNvSpPr txBox="1"/>
          <p:nvPr/>
        </p:nvSpPr>
        <p:spPr>
          <a:xfrm>
            <a:off x="7320136" y="450912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Initial SP == 0xff00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58A17-EA00-7D49-435E-38CAA2DCABC0}"/>
              </a:ext>
            </a:extLst>
          </p:cNvPr>
          <p:cNvSpPr txBox="1"/>
          <p:nvPr/>
        </p:nvSpPr>
        <p:spPr>
          <a:xfrm>
            <a:off x="7320136" y="22048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allocating all local variables,</a:t>
            </a:r>
          </a:p>
          <a:p>
            <a:r>
              <a:rPr lang="en-US" sz="1200" dirty="0"/>
              <a:t>SP == 0xff2b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8E1AEA-29B4-8206-096C-5977354828C6}"/>
              </a:ext>
            </a:extLst>
          </p:cNvPr>
          <p:cNvSpPr txBox="1"/>
          <p:nvPr/>
        </p:nvSpPr>
        <p:spPr>
          <a:xfrm>
            <a:off x="7392144" y="429309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&amp;</a:t>
            </a:r>
            <a:r>
              <a:rPr lang="en-US" sz="1200" dirty="0" err="1"/>
              <a:t>i</a:t>
            </a:r>
            <a:r>
              <a:rPr lang="en-US" sz="1200" dirty="0"/>
              <a:t> == 0xff04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8B6D4D-CBE8-6CC7-D9BF-D826745FFC34}"/>
              </a:ext>
            </a:extLst>
          </p:cNvPr>
          <p:cNvSpPr txBox="1"/>
          <p:nvPr/>
        </p:nvSpPr>
        <p:spPr>
          <a:xfrm>
            <a:off x="7392144" y="40770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&amp;a == 0xff08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261538-D59E-B795-B95E-120610F53DEC}"/>
              </a:ext>
            </a:extLst>
          </p:cNvPr>
          <p:cNvSpPr txBox="1"/>
          <p:nvPr/>
        </p:nvSpPr>
        <p:spPr>
          <a:xfrm>
            <a:off x="7392144" y="35010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&amp;e == 0xff24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2A5F4D-CD2D-0F49-07CC-4F647B7E3BD7}"/>
              </a:ext>
            </a:extLst>
          </p:cNvPr>
          <p:cNvCxnSpPr>
            <a:cxnSpLocks/>
          </p:cNvCxnSpPr>
          <p:nvPr/>
        </p:nvCxnSpPr>
        <p:spPr>
          <a:xfrm flipV="1">
            <a:off x="8688288" y="4509120"/>
            <a:ext cx="432048" cy="144016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C1521A-D4E8-8FE3-66E9-A81DDD04DE25}"/>
              </a:ext>
            </a:extLst>
          </p:cNvPr>
          <p:cNvCxnSpPr>
            <a:cxnSpLocks/>
          </p:cNvCxnSpPr>
          <p:nvPr/>
        </p:nvCxnSpPr>
        <p:spPr>
          <a:xfrm flipV="1">
            <a:off x="8328248" y="4293096"/>
            <a:ext cx="792088" cy="144016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BD295E-D67C-76DE-C3A6-11E48BDCF5B3}"/>
              </a:ext>
            </a:extLst>
          </p:cNvPr>
          <p:cNvCxnSpPr>
            <a:cxnSpLocks/>
          </p:cNvCxnSpPr>
          <p:nvPr/>
        </p:nvCxnSpPr>
        <p:spPr>
          <a:xfrm flipV="1">
            <a:off x="8400256" y="4077072"/>
            <a:ext cx="720080" cy="7200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2C2211-2448-7B9C-0E02-D9B78D0C35C9}"/>
              </a:ext>
            </a:extLst>
          </p:cNvPr>
          <p:cNvCxnSpPr>
            <a:cxnSpLocks/>
          </p:cNvCxnSpPr>
          <p:nvPr/>
        </p:nvCxnSpPr>
        <p:spPr>
          <a:xfrm flipV="1">
            <a:off x="8400256" y="3284984"/>
            <a:ext cx="648072" cy="36004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037DEA-DB7D-51D8-CBC8-2B0C269855CA}"/>
              </a:ext>
            </a:extLst>
          </p:cNvPr>
          <p:cNvCxnSpPr>
            <a:cxnSpLocks/>
          </p:cNvCxnSpPr>
          <p:nvPr/>
        </p:nvCxnSpPr>
        <p:spPr>
          <a:xfrm flipV="1">
            <a:off x="8472264" y="2780928"/>
            <a:ext cx="648072" cy="36004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19B2F2B-8742-B280-A1D8-3595CE02035B}"/>
              </a:ext>
            </a:extLst>
          </p:cNvPr>
          <p:cNvSpPr txBox="1"/>
          <p:nvPr/>
        </p:nvSpPr>
        <p:spPr>
          <a:xfrm>
            <a:off x="7392144" y="299695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&amp;c == 0xff2b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4F6C1B-75E6-7D0D-2A52-AB5D4348B243}"/>
              </a:ext>
            </a:extLst>
          </p:cNvPr>
          <p:cNvCxnSpPr>
            <a:cxnSpLocks/>
          </p:cNvCxnSpPr>
          <p:nvPr/>
        </p:nvCxnSpPr>
        <p:spPr>
          <a:xfrm>
            <a:off x="8400256" y="2708920"/>
            <a:ext cx="648072" cy="7200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B05C85-F75C-A355-F51F-BEE3295F49B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608168" y="4786119"/>
            <a:ext cx="468052" cy="44308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6DA66A-F827-EE3E-E0B7-80DDC6285BEB}"/>
              </a:ext>
            </a:extLst>
          </p:cNvPr>
          <p:cNvCxnSpPr>
            <a:cxnSpLocks/>
          </p:cNvCxnSpPr>
          <p:nvPr/>
        </p:nvCxnSpPr>
        <p:spPr>
          <a:xfrm flipV="1">
            <a:off x="7104112" y="2852936"/>
            <a:ext cx="360040" cy="223224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40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26F1-4B09-74CC-8A48-813A9BDE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8726-D1BB-61CD-8370-CE8F7AFE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/>
          <a:lstStyle/>
          <a:p>
            <a:r>
              <a:rPr lang="en-US" dirty="0"/>
              <a:t>Dynamic memory allocation is managed through heap</a:t>
            </a:r>
          </a:p>
          <a:p>
            <a:pPr lvl="1"/>
            <a:r>
              <a:rPr lang="en-US" dirty="0"/>
              <a:t>Heap is a pool of memory which is determined at runtime</a:t>
            </a:r>
          </a:p>
          <a:p>
            <a:pPr lvl="1"/>
            <a:r>
              <a:rPr lang="en-US" dirty="0"/>
              <a:t>Size and duration of memory required are also determined at run-time</a:t>
            </a:r>
          </a:p>
          <a:p>
            <a:r>
              <a:rPr lang="en-US" dirty="0"/>
              <a:t>New objects are created on the heap, as required at run-time</a:t>
            </a:r>
          </a:p>
          <a:p>
            <a:r>
              <a:rPr lang="en-US" dirty="0"/>
              <a:t>Freed objects are returned to the heap</a:t>
            </a:r>
          </a:p>
          <a:p>
            <a:r>
              <a:rPr lang="en-US" dirty="0"/>
              <a:t>Memory “leak” occurs when unused objects are not freed</a:t>
            </a:r>
          </a:p>
          <a:p>
            <a:pPr lvl="1"/>
            <a:r>
              <a:rPr lang="en-US" dirty="0"/>
              <a:t>Serious issue for long-running programs as eventually the system will run out of heap memory, e.g. a web-server “leaks” few bytes on every web request</a:t>
            </a:r>
          </a:p>
          <a:p>
            <a:r>
              <a:rPr lang="en-US" dirty="0"/>
              <a:t>Garbage collection (GC) requires run-time book keeping to keep track of objects that have fallen out of scope but are still holding on to memory</a:t>
            </a:r>
          </a:p>
          <a:p>
            <a:pPr lvl="1"/>
            <a:r>
              <a:rPr lang="en-US" dirty="0"/>
              <a:t>No GC in C++ by default but some environments may support GC</a:t>
            </a:r>
          </a:p>
        </p:txBody>
      </p:sp>
    </p:spTree>
    <p:extLst>
      <p:ext uri="{BB962C8B-B14F-4D97-AF65-F5344CB8AC3E}">
        <p14:creationId xmlns:p14="http://schemas.microsoft.com/office/powerpoint/2010/main" val="343467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7823-57F1-09A3-6611-CB4872B3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Dynamic Memory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E968C-D882-C571-975C-228752030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4238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struct Emp {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char name[20];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int age ;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float </a:t>
            </a:r>
            <a:r>
              <a:rPr lang="en-US" i="0" dirty="0" err="1">
                <a:latin typeface="Lucida Sans" panose="020B0602030504020204" pitchFamily="34" charset="77"/>
              </a:rPr>
              <a:t>sal</a:t>
            </a:r>
            <a:r>
              <a:rPr lang="en-US" i="0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class Complex {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float real, </a:t>
            </a:r>
            <a:r>
              <a:rPr lang="en-US" i="0" dirty="0" err="1">
                <a:latin typeface="Lucida Sans" panose="020B0602030504020204" pitchFamily="34" charset="77"/>
              </a:rPr>
              <a:t>imag</a:t>
            </a:r>
            <a:r>
              <a:rPr lang="en-US" i="0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endParaRPr lang="en-US" dirty="0"/>
          </a:p>
          <a:p>
            <a:r>
              <a:rPr lang="en-US" sz="2400" dirty="0"/>
              <a:t>Objects on heap, pointers on stack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All objects are freed when deleted explicitly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Dangling pointers are invalid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D70709-ED73-9C56-4D30-7E9439B7F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628801"/>
            <a:ext cx="4447786" cy="4238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int *p;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float*q;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Emp *r ;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Complex *s ;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p = new int ;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q = new float ;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r = new Emp;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s = new Complex ;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… // do something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…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delete p ; delete q ;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delete r ; delete s 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937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7823-57F1-09A3-6611-CB4872B3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Dynamic Memory at Run-time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E968C-D882-C571-975C-228752030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27363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700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buNone/>
            </a:pPr>
            <a:r>
              <a:rPr lang="en-US" sz="1700" dirty="0">
                <a:latin typeface="Lucida Sans" panose="020B0602030504020204" pitchFamily="34" charset="77"/>
              </a:rPr>
              <a:t>using namespace std;</a:t>
            </a:r>
          </a:p>
          <a:p>
            <a:pPr marL="0" indent="0">
              <a:buNone/>
            </a:pPr>
            <a:r>
              <a:rPr lang="en-US" sz="1700" dirty="0">
                <a:latin typeface="Lucida Sans" panose="020B0602030504020204" pitchFamily="34" charset="77"/>
              </a:rPr>
              <a:t>struct Emp {</a:t>
            </a:r>
          </a:p>
          <a:p>
            <a:pPr marL="530352" lvl="1" indent="0">
              <a:buNone/>
            </a:pPr>
            <a:r>
              <a:rPr lang="en-US" sz="1700" i="0" dirty="0">
                <a:latin typeface="Lucida Sans" panose="020B0602030504020204" pitchFamily="34" charset="77"/>
              </a:rPr>
              <a:t>char name[20];</a:t>
            </a:r>
          </a:p>
          <a:p>
            <a:pPr marL="530352" lvl="1" indent="0">
              <a:buNone/>
            </a:pPr>
            <a:r>
              <a:rPr lang="en-US" sz="1700" i="0" dirty="0">
                <a:latin typeface="Lucida Sans" panose="020B0602030504020204" pitchFamily="34" charset="77"/>
              </a:rPr>
              <a:t>int age ;</a:t>
            </a:r>
          </a:p>
          <a:p>
            <a:pPr marL="530352" lvl="1" indent="0">
              <a:buNone/>
            </a:pPr>
            <a:r>
              <a:rPr lang="en-US" sz="1700" i="0" dirty="0">
                <a:latin typeface="Lucida Sans" panose="020B0602030504020204" pitchFamily="34" charset="77"/>
              </a:rPr>
              <a:t>float </a:t>
            </a:r>
            <a:r>
              <a:rPr lang="en-US" sz="1700" i="0" dirty="0" err="1">
                <a:latin typeface="Lucida Sans" panose="020B0602030504020204" pitchFamily="34" charset="77"/>
              </a:rPr>
              <a:t>sal</a:t>
            </a:r>
            <a:r>
              <a:rPr lang="en-US" sz="1700" i="0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buNone/>
            </a:pPr>
            <a:r>
              <a:rPr lang="en-US" sz="17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buNone/>
            </a:pPr>
            <a:r>
              <a:rPr lang="en-US" sz="1700" dirty="0">
                <a:latin typeface="Lucida Sans" panose="020B0602030504020204" pitchFamily="34" charset="77"/>
              </a:rPr>
              <a:t>class Complex {</a:t>
            </a:r>
          </a:p>
          <a:p>
            <a:pPr marL="530352" lvl="1" indent="0">
              <a:buNone/>
            </a:pPr>
            <a:r>
              <a:rPr lang="en-US" sz="1700" i="0" dirty="0">
                <a:latin typeface="Lucida Sans" panose="020B0602030504020204" pitchFamily="34" charset="77"/>
              </a:rPr>
              <a:t>float real, </a:t>
            </a:r>
            <a:r>
              <a:rPr lang="en-US" sz="1700" i="0" dirty="0" err="1">
                <a:latin typeface="Lucida Sans" panose="020B0602030504020204" pitchFamily="34" charset="77"/>
              </a:rPr>
              <a:t>imag</a:t>
            </a:r>
            <a:r>
              <a:rPr lang="en-US" sz="1700" i="0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buNone/>
            </a:pPr>
            <a:r>
              <a:rPr lang="en-US" sz="1700" dirty="0">
                <a:latin typeface="Lucida Sans" panose="020B0602030504020204" pitchFamily="34" charset="77"/>
              </a:rPr>
              <a:t>};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D70709-ED73-9C56-4D30-7E9439B7F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628801"/>
            <a:ext cx="4447786" cy="4238600"/>
          </a:xfrm>
        </p:spPr>
        <p:txBody>
          <a:bodyPr>
            <a:noAutofit/>
          </a:bodyPr>
          <a:lstStyle/>
          <a:p>
            <a:pPr marL="0" indent="0">
              <a:lnSpc>
                <a:spcPct val="74000"/>
              </a:lnSpc>
              <a:buNone/>
            </a:pPr>
            <a:r>
              <a:rPr lang="en-US" sz="1200" dirty="0">
                <a:latin typeface="Lucida Sans" panose="020B0602030504020204" pitchFamily="34" charset="77"/>
              </a:rPr>
              <a:t>int main( ) {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200" i="0" dirty="0">
                <a:latin typeface="Lucida Sans" panose="020B0602030504020204" pitchFamily="34" charset="77"/>
              </a:rPr>
              <a:t>int *p;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200" i="0" dirty="0">
                <a:latin typeface="Lucida Sans" panose="020B0602030504020204" pitchFamily="34" charset="77"/>
              </a:rPr>
              <a:t>float*q;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200" i="0" dirty="0">
                <a:latin typeface="Lucida Sans" panose="020B0602030504020204" pitchFamily="34" charset="77"/>
              </a:rPr>
              <a:t>Emp *r 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200" i="0" dirty="0">
                <a:latin typeface="Lucida Sans" panose="020B0602030504020204" pitchFamily="34" charset="77"/>
              </a:rPr>
              <a:t>Complex *s 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IN" sz="1200" i="0" dirty="0" err="1">
                <a:latin typeface="Lucida Sans" panose="020B0602030504020204" pitchFamily="34" charset="77"/>
              </a:rPr>
              <a:t>cout</a:t>
            </a:r>
            <a:r>
              <a:rPr lang="en-IN" sz="1200" i="0" dirty="0">
                <a:latin typeface="Lucida Sans" panose="020B0602030504020204" pitchFamily="34" charset="77"/>
              </a:rPr>
              <a:t> &lt;&lt; "&amp;p = " &lt;&lt; &amp;p &lt;&lt; " &amp;q = " &lt;&lt; &amp;q &lt;&lt;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IN" sz="1200" i="0" dirty="0">
                <a:latin typeface="Lucida Sans" panose="020B0602030504020204" pitchFamily="34" charset="77"/>
              </a:rPr>
              <a:t>     " &amp;r = " &lt;&lt; &amp;r &lt;&lt; " &amp;s = " &lt;&lt; &amp;s &lt;&lt; </a:t>
            </a:r>
            <a:r>
              <a:rPr lang="en-IN" sz="1200" i="0" dirty="0" err="1">
                <a:latin typeface="Lucida Sans" panose="020B0602030504020204" pitchFamily="34" charset="77"/>
              </a:rPr>
              <a:t>endl</a:t>
            </a:r>
            <a:r>
              <a:rPr lang="en-IN" sz="1200" i="0" dirty="0">
                <a:latin typeface="Lucida Sans" panose="020B0602030504020204" pitchFamily="34" charset="77"/>
              </a:rPr>
              <a:t>;</a:t>
            </a:r>
            <a:endParaRPr lang="en-US" sz="1200" i="0" dirty="0">
              <a:latin typeface="Lucida Sans" panose="020B0602030504020204" pitchFamily="34" charset="77"/>
            </a:endParaRP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200" i="0" dirty="0">
                <a:latin typeface="Lucida Sans" panose="020B0602030504020204" pitchFamily="34" charset="77"/>
              </a:rPr>
              <a:t>p = new int 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200" i="0" dirty="0">
                <a:latin typeface="Lucida Sans" panose="020B0602030504020204" pitchFamily="34" charset="77"/>
              </a:rPr>
              <a:t>q = new float 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200" i="0" dirty="0">
                <a:latin typeface="Lucida Sans" panose="020B0602030504020204" pitchFamily="34" charset="77"/>
              </a:rPr>
              <a:t>r = new Emp;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200" i="0" dirty="0">
                <a:latin typeface="Lucida Sans" panose="020B0602030504020204" pitchFamily="34" charset="77"/>
              </a:rPr>
              <a:t>s = new Complex 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IN" sz="1200" i="0" dirty="0" err="1">
                <a:latin typeface="Lucida Sans" panose="020B0602030504020204" pitchFamily="34" charset="77"/>
              </a:rPr>
              <a:t>cout</a:t>
            </a:r>
            <a:r>
              <a:rPr lang="en-IN" sz="1200" i="0" dirty="0">
                <a:latin typeface="Lucida Sans" panose="020B0602030504020204" pitchFamily="34" charset="77"/>
              </a:rPr>
              <a:t> &lt;&lt; "p = " &lt;&lt; p &lt;&lt; " q = " &lt;&lt; q &lt;&lt;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IN" sz="1200" i="0" dirty="0">
                <a:latin typeface="Lucida Sans" panose="020B0602030504020204" pitchFamily="34" charset="77"/>
              </a:rPr>
              <a:t>    " r = " &lt;&lt; r &lt;&lt; " s = " &lt;&lt; s &lt;&lt; </a:t>
            </a:r>
            <a:r>
              <a:rPr lang="en-IN" sz="1200" i="0" dirty="0" err="1">
                <a:latin typeface="Lucida Sans" panose="020B0602030504020204" pitchFamily="34" charset="77"/>
              </a:rPr>
              <a:t>endl</a:t>
            </a:r>
            <a:r>
              <a:rPr lang="en-IN" sz="1200" i="0" dirty="0">
                <a:latin typeface="Lucida Sans" panose="020B0602030504020204" pitchFamily="34" charset="77"/>
              </a:rPr>
              <a:t>;</a:t>
            </a:r>
            <a:endParaRPr lang="en-US" sz="1200" i="0" dirty="0">
              <a:latin typeface="Lucida Sans" panose="020B0602030504020204" pitchFamily="34" charset="77"/>
            </a:endParaRP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200" i="0" dirty="0">
                <a:latin typeface="Lucida Sans" panose="020B0602030504020204" pitchFamily="34" charset="77"/>
              </a:rPr>
              <a:t>delete p ; delete q 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US" sz="1200" i="0" dirty="0">
                <a:latin typeface="Lucida Sans" panose="020B0602030504020204" pitchFamily="34" charset="77"/>
              </a:rPr>
              <a:t>delete r ; delete s 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IN" sz="1200" i="0" dirty="0" err="1">
                <a:latin typeface="Lucida Sans" panose="020B0602030504020204" pitchFamily="34" charset="77"/>
              </a:rPr>
              <a:t>cout</a:t>
            </a:r>
            <a:r>
              <a:rPr lang="en-IN" sz="1200" i="0" dirty="0">
                <a:latin typeface="Lucida Sans" panose="020B0602030504020204" pitchFamily="34" charset="77"/>
              </a:rPr>
              <a:t> &lt;&lt; "p = " &lt;&lt; p &lt;&lt; " q = " &lt;&lt; q &lt;&lt;</a:t>
            </a:r>
          </a:p>
          <a:p>
            <a:pPr marL="530352" lvl="1" indent="0">
              <a:lnSpc>
                <a:spcPct val="74000"/>
              </a:lnSpc>
              <a:buNone/>
            </a:pPr>
            <a:r>
              <a:rPr lang="en-IN" sz="1200" i="0" dirty="0">
                <a:latin typeface="Lucida Sans" panose="020B0602030504020204" pitchFamily="34" charset="77"/>
              </a:rPr>
              <a:t>    " r = " &lt;&lt; r &lt;&lt; " s = " &lt;&lt; s &lt;&lt; </a:t>
            </a:r>
            <a:r>
              <a:rPr lang="en-IN" sz="1200" i="0" dirty="0" err="1">
                <a:latin typeface="Lucida Sans" panose="020B0602030504020204" pitchFamily="34" charset="77"/>
              </a:rPr>
              <a:t>endl</a:t>
            </a:r>
            <a:r>
              <a:rPr lang="en-IN" sz="1200" i="0" dirty="0">
                <a:latin typeface="Lucida Sans" panose="020B0602030504020204" pitchFamily="34" charset="77"/>
              </a:rPr>
              <a:t>;</a:t>
            </a:r>
            <a:endParaRPr lang="en-US" sz="1200" i="0" dirty="0">
              <a:latin typeface="Lucida Sans" panose="020B0602030504020204" pitchFamily="34" charset="77"/>
            </a:endParaRPr>
          </a:p>
          <a:p>
            <a:pPr marL="0" indent="0">
              <a:lnSpc>
                <a:spcPct val="74000"/>
              </a:lnSpc>
              <a:buNone/>
            </a:pPr>
            <a:r>
              <a:rPr lang="en-US" sz="1200" dirty="0">
                <a:latin typeface="Lucida Sans" panose="020B0602030504020204" pitchFamily="34" charset="77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FDAC4-B141-BBE8-8C0D-26FE4F7C7F3F}"/>
              </a:ext>
            </a:extLst>
          </p:cNvPr>
          <p:cNvSpPr txBox="1"/>
          <p:nvPr/>
        </p:nvSpPr>
        <p:spPr>
          <a:xfrm>
            <a:off x="1415480" y="4509120"/>
            <a:ext cx="4968552" cy="18466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&amp;p = 0x16cffb0c0 &amp;q = 0x16cffb0b8 &amp;r = 0x16cffb0b0 &amp;s = 0x16cffb0a8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 = 0x6000010b0020 q = 0x6000010b0030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 = 0x6000012b5240 s = 0x6000010b0040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 = 0x6000010b0020 q = 0x6000010b0030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 = 0x6000012b5240 s = 0x6000010b0040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0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1438A7-DA56-BC98-1090-96C6EDB3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Operators </a:t>
            </a:r>
            <a:r>
              <a:rPr lang="en-US" i="1" dirty="0"/>
              <a:t>new</a:t>
            </a:r>
            <a:r>
              <a:rPr lang="en-US" dirty="0"/>
              <a:t> and </a:t>
            </a:r>
            <a:r>
              <a:rPr lang="en-US" i="1" dirty="0"/>
              <a:t>delete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EBCD1-B4A3-3CD4-8964-A12D4B328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808"/>
            <a:ext cx="9601200" cy="416659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new</a:t>
            </a:r>
          </a:p>
          <a:p>
            <a:pPr lvl="1"/>
            <a:r>
              <a:rPr lang="en-US" dirty="0"/>
              <a:t>Allocates memory for object on heap dynamically</a:t>
            </a:r>
          </a:p>
          <a:p>
            <a:pPr lvl="1"/>
            <a:r>
              <a:rPr lang="en-US" dirty="0"/>
              <a:t>Calls constructor of the appropriate type / class</a:t>
            </a:r>
          </a:p>
          <a:p>
            <a:pPr lvl="1"/>
            <a:r>
              <a:rPr lang="en-US" dirty="0"/>
              <a:t>Returns appropriate pointer to newly created object</a:t>
            </a:r>
          </a:p>
          <a:p>
            <a:pPr lvl="1"/>
            <a:r>
              <a:rPr lang="en-US" dirty="0"/>
              <a:t>Objects in heap are nameless</a:t>
            </a:r>
          </a:p>
          <a:p>
            <a:r>
              <a:rPr lang="en-US" i="1" dirty="0"/>
              <a:t>delete</a:t>
            </a:r>
          </a:p>
          <a:p>
            <a:pPr lvl="1"/>
            <a:r>
              <a:rPr lang="en-US" dirty="0"/>
              <a:t>Calls destructor of the appropriate type / class</a:t>
            </a:r>
          </a:p>
          <a:p>
            <a:pPr lvl="1"/>
            <a:r>
              <a:rPr lang="en-US" dirty="0"/>
              <a:t>Deallocates memory for object on heap dynamically</a:t>
            </a:r>
          </a:p>
          <a:p>
            <a:pPr lvl="1"/>
            <a:r>
              <a:rPr lang="en-US" dirty="0"/>
              <a:t>delete p - Deletes object that p points to, not p</a:t>
            </a:r>
          </a:p>
          <a:p>
            <a:r>
              <a:rPr lang="en-US" dirty="0"/>
              <a:t>Death</a:t>
            </a:r>
          </a:p>
          <a:p>
            <a:pPr lvl="1"/>
            <a:r>
              <a:rPr lang="en-US" dirty="0"/>
              <a:t>Objects on heap die on using delete </a:t>
            </a:r>
          </a:p>
          <a:p>
            <a:pPr lvl="1"/>
            <a:r>
              <a:rPr lang="en-US" dirty="0"/>
              <a:t>stack variables p, q, r, s die when function ends</a:t>
            </a:r>
          </a:p>
        </p:txBody>
      </p:sp>
    </p:spTree>
    <p:extLst>
      <p:ext uri="{BB962C8B-B14F-4D97-AF65-F5344CB8AC3E}">
        <p14:creationId xmlns:p14="http://schemas.microsoft.com/office/powerpoint/2010/main" val="305809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AC8B-10A1-FECE-31EF-F2C29B67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45B18-8772-9481-1307-9FB06B989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784"/>
            <a:ext cx="9601200" cy="43826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construction, e.g. double d1 = double{2}; </a:t>
            </a:r>
          </a:p>
          <a:p>
            <a:r>
              <a:rPr lang="en-US" dirty="0"/>
              <a:t>C-style casting, e.g. int </a:t>
            </a:r>
            <a:r>
              <a:rPr lang="en-US" dirty="0" err="1"/>
              <a:t>i</a:t>
            </a:r>
            <a:r>
              <a:rPr lang="en-US" dirty="0"/>
              <a:t> = (int) ‘h’; or int </a:t>
            </a:r>
            <a:r>
              <a:rPr lang="en-US" dirty="0" err="1"/>
              <a:t>i</a:t>
            </a:r>
            <a:r>
              <a:rPr lang="en-US" dirty="0"/>
              <a:t> = int(‘h’);</a:t>
            </a:r>
          </a:p>
          <a:p>
            <a:r>
              <a:rPr lang="en-US" dirty="0"/>
              <a:t>Static casting</a:t>
            </a:r>
          </a:p>
          <a:p>
            <a:pPr lvl="1"/>
            <a:r>
              <a:rPr lang="en-US" dirty="0"/>
              <a:t>Compile time check whether cast is correct</a:t>
            </a:r>
          </a:p>
          <a:p>
            <a:pPr lvl="1"/>
            <a:r>
              <a:rPr lang="en-US" dirty="0"/>
              <a:t>Conversions between related types, e.g. pointers of related classes, int </a:t>
            </a:r>
            <a:r>
              <a:rPr lang="en-US" dirty="0">
                <a:sym typeface="Wingdings" pitchFamily="2" charset="2"/>
              </a:rPr>
              <a:t>&lt;--&gt; float</a:t>
            </a:r>
            <a:endParaRPr lang="en-US" dirty="0"/>
          </a:p>
          <a:p>
            <a:pPr lvl="1"/>
            <a:r>
              <a:rPr lang="en-US" dirty="0"/>
              <a:t>Narrowing conversions, Conversion to void *</a:t>
            </a:r>
          </a:p>
          <a:p>
            <a:r>
              <a:rPr lang="en-US" dirty="0"/>
              <a:t>Dynamic casting</a:t>
            </a:r>
          </a:p>
          <a:p>
            <a:pPr lvl="1"/>
            <a:r>
              <a:rPr lang="en-US" dirty="0"/>
              <a:t>Runtime check whether conversion is safe</a:t>
            </a:r>
          </a:p>
          <a:p>
            <a:pPr lvl="1"/>
            <a:r>
              <a:rPr lang="en-US" dirty="0"/>
              <a:t>Used only with pointers / references</a:t>
            </a:r>
          </a:p>
          <a:p>
            <a:r>
              <a:rPr lang="en-US" dirty="0"/>
              <a:t>Const casting</a:t>
            </a:r>
          </a:p>
          <a:p>
            <a:pPr lvl="1"/>
            <a:r>
              <a:rPr lang="en-US" dirty="0"/>
              <a:t>To convert const to a non-const</a:t>
            </a:r>
          </a:p>
          <a:p>
            <a:r>
              <a:rPr lang="en-US" dirty="0"/>
              <a:t>Reinterpret casting</a:t>
            </a:r>
          </a:p>
          <a:p>
            <a:pPr lvl="1"/>
            <a:r>
              <a:rPr lang="en-US" dirty="0"/>
              <a:t>One pointer type to another unrelated type</a:t>
            </a:r>
          </a:p>
        </p:txBody>
      </p:sp>
    </p:spTree>
    <p:extLst>
      <p:ext uri="{BB962C8B-B14F-4D97-AF65-F5344CB8AC3E}">
        <p14:creationId xmlns:p14="http://schemas.microsoft.com/office/powerpoint/2010/main" val="198021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1EF1-EC94-E3C8-42D4-DAD602C5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4968"/>
          </a:xfrm>
        </p:spPr>
        <p:txBody>
          <a:bodyPr>
            <a:normAutofit fontScale="90000"/>
          </a:bodyPr>
          <a:lstStyle/>
          <a:p>
            <a:r>
              <a:rPr lang="en-US" dirty="0"/>
              <a:t>Static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6B30-E085-B1CC-2A06-D24A5913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784"/>
            <a:ext cx="9601200" cy="4382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int main() {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int </a:t>
            </a:r>
            <a:r>
              <a:rPr lang="en-US" i="0" dirty="0" err="1">
                <a:latin typeface="Lucida Sans" panose="020B0602030504020204" pitchFamily="34" charset="77"/>
              </a:rPr>
              <a:t>i</a:t>
            </a:r>
            <a:r>
              <a:rPr lang="en-US" i="0" dirty="0">
                <a:latin typeface="Lucida Sans" panose="020B0602030504020204" pitchFamily="34" charset="77"/>
              </a:rPr>
              <a:t> ;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float f = 3.14;</a:t>
            </a:r>
          </a:p>
          <a:p>
            <a:pPr marL="530352" lvl="1" indent="0">
              <a:buNone/>
            </a:pPr>
            <a:r>
              <a:rPr lang="en-US" i="0" dirty="0" err="1">
                <a:latin typeface="Lucida Sans" panose="020B0602030504020204" pitchFamily="34" charset="77"/>
              </a:rPr>
              <a:t>i</a:t>
            </a:r>
            <a:r>
              <a:rPr lang="en-US" i="0" dirty="0">
                <a:latin typeface="Lucida Sans" panose="020B0602030504020204" pitchFamily="34" charset="77"/>
              </a:rPr>
              <a:t> = </a:t>
            </a:r>
            <a:r>
              <a:rPr lang="en-US" i="0" dirty="0" err="1">
                <a:latin typeface="Lucida Sans" panose="020B0602030504020204" pitchFamily="34" charset="77"/>
              </a:rPr>
              <a:t>static_cast</a:t>
            </a:r>
            <a:r>
              <a:rPr lang="en-US" i="0" dirty="0">
                <a:latin typeface="Lucida Sans" panose="020B0602030504020204" pitchFamily="34" charset="77"/>
              </a:rPr>
              <a:t>&lt;int&gt;(f); // Same as </a:t>
            </a:r>
            <a:r>
              <a:rPr lang="en-US" i="0" dirty="0" err="1">
                <a:latin typeface="Lucida Sans" panose="020B0602030504020204" pitchFamily="34" charset="77"/>
              </a:rPr>
              <a:t>i</a:t>
            </a:r>
            <a:r>
              <a:rPr lang="en-US" i="0" dirty="0">
                <a:latin typeface="Lucida Sans" panose="020B0602030504020204" pitchFamily="34" charset="77"/>
              </a:rPr>
              <a:t> = int(f);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char str[ ] = ”Delhi" ;</a:t>
            </a:r>
          </a:p>
          <a:p>
            <a:pPr marL="530352" lvl="1" indent="0">
              <a:buNone/>
            </a:pPr>
            <a:r>
              <a:rPr lang="en-US" i="0" dirty="0" err="1">
                <a:latin typeface="Lucida Sans" panose="020B0602030504020204" pitchFamily="34" charset="77"/>
              </a:rPr>
              <a:t>cout</a:t>
            </a:r>
            <a:r>
              <a:rPr lang="en-US" i="0" dirty="0">
                <a:latin typeface="Lucida Sans" panose="020B0602030504020204" pitchFamily="34" charset="77"/>
              </a:rPr>
              <a:t> &lt;&lt; str ; // prints “Delhi”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void *</a:t>
            </a:r>
            <a:r>
              <a:rPr lang="en-US" i="0" dirty="0" err="1">
                <a:latin typeface="Lucida Sans" panose="020B0602030504020204" pitchFamily="34" charset="77"/>
              </a:rPr>
              <a:t>vptr</a:t>
            </a:r>
            <a:r>
              <a:rPr lang="en-US" i="0" dirty="0">
                <a:latin typeface="Lucida Sans" panose="020B0602030504020204" pitchFamily="34" charset="77"/>
              </a:rPr>
              <a:t> ;</a:t>
            </a:r>
          </a:p>
          <a:p>
            <a:pPr marL="530352" lvl="1" indent="0">
              <a:buNone/>
            </a:pPr>
            <a:r>
              <a:rPr lang="en-US" i="0" dirty="0" err="1">
                <a:latin typeface="Lucida Sans" panose="020B0602030504020204" pitchFamily="34" charset="77"/>
              </a:rPr>
              <a:t>vptr</a:t>
            </a:r>
            <a:r>
              <a:rPr lang="en-US" i="0" dirty="0">
                <a:latin typeface="Lucida Sans" panose="020B0602030504020204" pitchFamily="34" charset="77"/>
              </a:rPr>
              <a:t> = </a:t>
            </a:r>
            <a:r>
              <a:rPr lang="en-US" i="0" dirty="0" err="1">
                <a:latin typeface="Lucida Sans" panose="020B0602030504020204" pitchFamily="34" charset="77"/>
              </a:rPr>
              <a:t>static_cast</a:t>
            </a:r>
            <a:r>
              <a:rPr lang="en-US" i="0" dirty="0">
                <a:latin typeface="Lucida Sans" panose="020B0602030504020204" pitchFamily="34" charset="77"/>
              </a:rPr>
              <a:t>&lt;void*&gt;(str);</a:t>
            </a:r>
          </a:p>
          <a:p>
            <a:pPr marL="530352" lvl="1" indent="0">
              <a:buNone/>
            </a:pPr>
            <a:r>
              <a:rPr lang="en-US" i="0" dirty="0" err="1">
                <a:latin typeface="Lucida Sans" panose="020B0602030504020204" pitchFamily="34" charset="77"/>
              </a:rPr>
              <a:t>cout</a:t>
            </a:r>
            <a:r>
              <a:rPr lang="en-US" i="0" dirty="0">
                <a:latin typeface="Lucida Sans" panose="020B0602030504020204" pitchFamily="34" charset="77"/>
              </a:rPr>
              <a:t> &lt;&lt; </a:t>
            </a:r>
            <a:r>
              <a:rPr lang="en-US" i="0" dirty="0" err="1">
                <a:latin typeface="Lucida Sans" panose="020B0602030504020204" pitchFamily="34" charset="77"/>
              </a:rPr>
              <a:t>vptr</a:t>
            </a:r>
            <a:r>
              <a:rPr lang="en-US" i="0" dirty="0">
                <a:latin typeface="Lucida Sans" panose="020B0602030504020204" pitchFamily="34" charset="77"/>
              </a:rPr>
              <a:t> ; // prints an address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Sample *</a:t>
            </a:r>
            <a:r>
              <a:rPr lang="en-US" i="0" dirty="0" err="1">
                <a:latin typeface="Lucida Sans" panose="020B0602030504020204" pitchFamily="34" charset="77"/>
              </a:rPr>
              <a:t>sptr</a:t>
            </a:r>
            <a:r>
              <a:rPr lang="en-US" i="0" dirty="0">
                <a:latin typeface="Lucida Sans" panose="020B0602030504020204" pitchFamily="34" charset="77"/>
              </a:rPr>
              <a:t>;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Example *</a:t>
            </a:r>
            <a:r>
              <a:rPr lang="en-US" i="0" dirty="0" err="1">
                <a:latin typeface="Lucida Sans" panose="020B0602030504020204" pitchFamily="34" charset="77"/>
              </a:rPr>
              <a:t>eptr</a:t>
            </a:r>
            <a:r>
              <a:rPr lang="en-US" i="0" dirty="0">
                <a:latin typeface="Lucida Sans" panose="020B0602030504020204" pitchFamily="34" charset="77"/>
              </a:rPr>
              <a:t> ;</a:t>
            </a:r>
          </a:p>
          <a:p>
            <a:pPr marL="530352" lvl="1" indent="0">
              <a:buNone/>
            </a:pPr>
            <a:r>
              <a:rPr lang="en-US" i="0" dirty="0" err="1">
                <a:latin typeface="Lucida Sans" panose="020B0602030504020204" pitchFamily="34" charset="77"/>
              </a:rPr>
              <a:t>sptr</a:t>
            </a:r>
            <a:r>
              <a:rPr lang="en-US" i="0" dirty="0">
                <a:latin typeface="Lucida Sans" panose="020B0602030504020204" pitchFamily="34" charset="77"/>
              </a:rPr>
              <a:t> = (Sample *) </a:t>
            </a:r>
            <a:r>
              <a:rPr lang="en-US" i="0" dirty="0" err="1">
                <a:latin typeface="Lucida Sans" panose="020B0602030504020204" pitchFamily="34" charset="77"/>
              </a:rPr>
              <a:t>eptr</a:t>
            </a:r>
            <a:r>
              <a:rPr lang="en-US" i="0" dirty="0">
                <a:latin typeface="Lucida Sans" panose="020B0602030504020204" pitchFamily="34" charset="77"/>
              </a:rPr>
              <a:t>; // OK</a:t>
            </a:r>
          </a:p>
          <a:p>
            <a:pPr marL="530352" lvl="1" indent="0">
              <a:buNone/>
            </a:pPr>
            <a:r>
              <a:rPr lang="en-US" i="0" dirty="0" err="1">
                <a:latin typeface="Lucida Sans" panose="020B0602030504020204" pitchFamily="34" charset="77"/>
              </a:rPr>
              <a:t>sptr</a:t>
            </a:r>
            <a:r>
              <a:rPr lang="en-US" i="0" dirty="0">
                <a:latin typeface="Lucida Sans" panose="020B0602030504020204" pitchFamily="34" charset="77"/>
              </a:rPr>
              <a:t> = </a:t>
            </a:r>
            <a:r>
              <a:rPr lang="en-US" i="0" dirty="0" err="1">
                <a:latin typeface="Lucida Sans" panose="020B0602030504020204" pitchFamily="34" charset="77"/>
              </a:rPr>
              <a:t>static_cast</a:t>
            </a:r>
            <a:r>
              <a:rPr lang="en-US" i="0" dirty="0">
                <a:latin typeface="Lucida Sans" panose="020B0602030504020204" pitchFamily="34" charset="77"/>
              </a:rPr>
              <a:t> &lt;Sample *&gt; ( </a:t>
            </a:r>
            <a:r>
              <a:rPr lang="en-US" i="0" dirty="0" err="1">
                <a:latin typeface="Lucida Sans" panose="020B0602030504020204" pitchFamily="34" charset="77"/>
              </a:rPr>
              <a:t>eptr</a:t>
            </a:r>
            <a:r>
              <a:rPr lang="en-US" i="0" dirty="0">
                <a:latin typeface="Lucida Sans" panose="020B0602030504020204" pitchFamily="34" charset="77"/>
              </a:rPr>
              <a:t> ) ; // only allowed in related classes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22361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20752</TotalTime>
  <Words>2092</Words>
  <Application>Microsoft Macintosh PowerPoint</Application>
  <PresentationFormat>Widescreen</PresentationFormat>
  <Paragraphs>315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Franklin Gothic Book</vt:lpstr>
      <vt:lpstr>Lucida Sans</vt:lpstr>
      <vt:lpstr>Menlo</vt:lpstr>
      <vt:lpstr>Wingdings</vt:lpstr>
      <vt:lpstr>Crop</vt:lpstr>
      <vt:lpstr>EGC-211 L6: C++ types, containers, special member functions</vt:lpstr>
      <vt:lpstr>union and enum</vt:lpstr>
      <vt:lpstr>Static Memory Allocation</vt:lpstr>
      <vt:lpstr>Dynamic Memory Management</vt:lpstr>
      <vt:lpstr>Dynamic Memory Example</vt:lpstr>
      <vt:lpstr>Dynamic Memory at Run-time</vt:lpstr>
      <vt:lpstr>Operators new and delete</vt:lpstr>
      <vt:lpstr>Type Conversion</vt:lpstr>
      <vt:lpstr>Static Casting</vt:lpstr>
      <vt:lpstr>const Casting</vt:lpstr>
      <vt:lpstr>Reinterpret Casting</vt:lpstr>
      <vt:lpstr>Containers</vt:lpstr>
      <vt:lpstr>Special Member Functions</vt:lpstr>
      <vt:lpstr>Copy Constructor</vt:lpstr>
      <vt:lpstr>Shallow Copy</vt:lpstr>
      <vt:lpstr>Deep Copy Implementation</vt:lpstr>
      <vt:lpstr>const Member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Ajay Bakre</dc:creator>
  <cp:lastModifiedBy>Dr Ajay Bakre</cp:lastModifiedBy>
  <cp:revision>6</cp:revision>
  <dcterms:created xsi:type="dcterms:W3CDTF">2024-08-02T08:39:14Z</dcterms:created>
  <dcterms:modified xsi:type="dcterms:W3CDTF">2024-08-21T05:42:02Z</dcterms:modified>
</cp:coreProperties>
</file>