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9645e06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9645e06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93f1108a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93f1108a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93f1108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93f1108a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3f1108a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3f1108a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93f1108a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93f1108a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4ea4373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4ea4373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4ea4373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4ea4373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4ea4373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4ea4373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4ea4373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4ea4373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4ea4373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4ea4373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4ea4373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4ea4373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93f1108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93f1108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888834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888834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9645e06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9645e06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f2bb146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f2bb146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f2bb14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f2bb14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93f1108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93f1108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93f1108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93f1108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93f1108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93f1108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93f1108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93f1108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3f1108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3f1108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93f1108a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93f1108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ek-tools.com/network/all-about-packet-sniffers" TargetMode="External"/><Relationship Id="rId4" Type="http://schemas.openxmlformats.org/officeDocument/2006/relationships/hyperlink" Target="https://www.researchgate.net/figure/Process-flow-chart-for-the-Sniffer-application-The-header-and-trailer-are-defined-as_fig3_28065968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ek-tools.com/network/all-about-packet-sniffers#solarwinds-npm" TargetMode="External"/><Relationship Id="rId4" Type="http://schemas.openxmlformats.org/officeDocument/2006/relationships/hyperlink" Target="https://www.tek-tools.com/network/all-about-packet-sniffers#manageengine-na" TargetMode="External"/><Relationship Id="rId11" Type="http://schemas.openxmlformats.org/officeDocument/2006/relationships/image" Target="../media/image2.png"/><Relationship Id="rId10" Type="http://schemas.openxmlformats.org/officeDocument/2006/relationships/hyperlink" Target="https://www.tek-tools.com/network/all-about-packet-sniffers#colasoft" TargetMode="External"/><Relationship Id="rId9" Type="http://schemas.openxmlformats.org/officeDocument/2006/relationships/hyperlink" Target="https://www.tek-tools.com/network/all-about-packet-sniffers#networkminer" TargetMode="External"/><Relationship Id="rId5" Type="http://schemas.openxmlformats.org/officeDocument/2006/relationships/hyperlink" Target="https://www.tek-tools.com/network/all-about-packet-sniffers#prtg" TargetMode="External"/><Relationship Id="rId6" Type="http://schemas.openxmlformats.org/officeDocument/2006/relationships/hyperlink" Target="https://www.tek-tools.com/network/all-about-packet-sniffers#wireshark" TargetMode="External"/><Relationship Id="rId7" Type="http://schemas.openxmlformats.org/officeDocument/2006/relationships/hyperlink" Target="https://www.tek-tools.com/network/all-about-packet-sniffers#tcpdump" TargetMode="External"/><Relationship Id="rId8" Type="http://schemas.openxmlformats.org/officeDocument/2006/relationships/hyperlink" Target="https://www.tek-tools.com/network/all-about-packet-sniffers#omnipee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1381125" cy="1600200"/>
          </a:xfrm>
          <a:prstGeom prst="rect">
            <a:avLst/>
          </a:prstGeom>
          <a:noFill/>
          <a:ln cap="flat" cmpd="sng" w="9525">
            <a:solidFill>
              <a:schemeClr val="lt1"/>
            </a:solidFill>
            <a:prstDash val="solid"/>
            <a:round/>
            <a:headEnd len="sm" w="sm" type="none"/>
            <a:tailEnd len="sm" w="sm" type="none"/>
          </a:ln>
        </p:spPr>
      </p:pic>
      <p:sp>
        <p:nvSpPr>
          <p:cNvPr id="55" name="Google Shape;55;p13"/>
          <p:cNvSpPr txBox="1"/>
          <p:nvPr/>
        </p:nvSpPr>
        <p:spPr>
          <a:xfrm>
            <a:off x="2026950" y="546075"/>
            <a:ext cx="6583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t>JAYPEE UNIVERSITY OF ENGINEERING AND TECHNOLOGY,GUNA</a:t>
            </a:r>
            <a:endParaRPr b="1" sz="1500"/>
          </a:p>
        </p:txBody>
      </p:sp>
      <p:sp>
        <p:nvSpPr>
          <p:cNvPr id="56" name="Google Shape;56;p13"/>
          <p:cNvSpPr txBox="1"/>
          <p:nvPr/>
        </p:nvSpPr>
        <p:spPr>
          <a:xfrm>
            <a:off x="2727775" y="1955400"/>
            <a:ext cx="4480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highlight>
                  <a:srgbClr val="A4C2F4"/>
                </a:highlight>
              </a:rPr>
              <a:t>PACKET SNIFFER</a:t>
            </a:r>
            <a:endParaRPr b="1" sz="3000">
              <a:highlight>
                <a:srgbClr val="A4C2F4"/>
              </a:highlight>
            </a:endParaRPr>
          </a:p>
        </p:txBody>
      </p:sp>
      <p:sp>
        <p:nvSpPr>
          <p:cNvPr id="57" name="Google Shape;57;p13"/>
          <p:cNvSpPr txBox="1"/>
          <p:nvPr/>
        </p:nvSpPr>
        <p:spPr>
          <a:xfrm>
            <a:off x="0" y="3056400"/>
            <a:ext cx="89610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t>UNDER THE SUPERVISION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GB" sz="1600"/>
              <a:t>DR.NEELESH K.JAIN</a:t>
            </a:r>
            <a:endParaRPr b="1" sz="1600">
              <a:solidFill>
                <a:srgbClr val="00007D"/>
              </a:solidFill>
              <a:highlight>
                <a:srgbClr val="EEEEEE"/>
              </a:highlight>
            </a:endParaRPr>
          </a:p>
          <a:p>
            <a:pPr indent="0" lvl="0" marL="0" rtl="0" algn="r">
              <a:spcBef>
                <a:spcPts val="0"/>
              </a:spcBef>
              <a:spcAft>
                <a:spcPts val="0"/>
              </a:spcAft>
              <a:buNone/>
            </a:pPr>
            <a:r>
              <a:rPr b="1" lang="en-GB" sz="1800"/>
              <a:t>ADITYA YADAV (201B024)</a:t>
            </a:r>
            <a:endParaRPr b="1" sz="1800"/>
          </a:p>
          <a:p>
            <a:pPr indent="0" lvl="0" marL="0" rtl="0" algn="r">
              <a:spcBef>
                <a:spcPts val="0"/>
              </a:spcBef>
              <a:spcAft>
                <a:spcPts val="0"/>
              </a:spcAft>
              <a:buNone/>
            </a:pPr>
            <a:r>
              <a:rPr b="1" lang="en-GB" sz="1800"/>
              <a:t>LAKSHYA SRIVASTAVA (201B147)</a:t>
            </a:r>
            <a:endParaRPr b="1" sz="1800"/>
          </a:p>
          <a:p>
            <a:pPr indent="0" lvl="0" marL="0" rtl="0" algn="r">
              <a:spcBef>
                <a:spcPts val="0"/>
              </a:spcBef>
              <a:spcAft>
                <a:spcPts val="0"/>
              </a:spcAft>
              <a:buNone/>
            </a:pPr>
            <a:r>
              <a:rPr b="1" lang="en-GB" sz="1800"/>
              <a:t>NEHA YADAV (201B166)</a:t>
            </a:r>
            <a:endParaRPr b="1" sz="1800"/>
          </a:p>
          <a:p>
            <a:pPr indent="0" lvl="0" marL="0" rtl="0" algn="r">
              <a:spcBef>
                <a:spcPts val="0"/>
              </a:spcBef>
              <a:spcAft>
                <a:spcPts val="0"/>
              </a:spcAft>
              <a:buNone/>
            </a:pPr>
            <a:r>
              <a:t/>
            </a:r>
            <a:endParaRPr b="1" sz="1600">
              <a:solidFill>
                <a:srgbClr val="00007D"/>
              </a:solidFill>
              <a:highlight>
                <a:srgbClr val="EEEEEE"/>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DRAWBACK OF EXISTING SYSTEM</a:t>
            </a:r>
            <a:endParaRPr>
              <a:solidFill>
                <a:schemeClr val="lt1"/>
              </a:solidFill>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i="1">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a:solidFill>
                  <a:schemeClr val="lt1"/>
                </a:solidFill>
                <a:latin typeface="Nunito"/>
                <a:ea typeface="Nunito"/>
                <a:cs typeface="Nunito"/>
                <a:sym typeface="Nunito"/>
              </a:rPr>
              <a:t>·     	Administrators need to put lot of efforts to identify the traffic</a:t>
            </a:r>
            <a:endParaRPr i="1">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a:solidFill>
                  <a:schemeClr val="lt1"/>
                </a:solidFill>
                <a:latin typeface="Nunito"/>
                <a:ea typeface="Nunito"/>
                <a:cs typeface="Nunito"/>
                <a:sym typeface="Nunito"/>
              </a:rPr>
              <a:t>·     	Time taking process.</a:t>
            </a:r>
            <a:endParaRPr i="1">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a:solidFill>
                  <a:schemeClr val="lt1"/>
                </a:solidFill>
                <a:latin typeface="Nunito"/>
                <a:ea typeface="Nunito"/>
                <a:cs typeface="Nunito"/>
                <a:sym typeface="Nunito"/>
              </a:rPr>
              <a:t>·     	No possibility of automatic network control.</a:t>
            </a:r>
            <a:endParaRPr i="1">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a:solidFill>
                  <a:schemeClr val="lt1"/>
                </a:solidFill>
                <a:latin typeface="Nunito"/>
                <a:ea typeface="Nunito"/>
                <a:cs typeface="Nunito"/>
                <a:sym typeface="Nunito"/>
              </a:rPr>
              <a:t>·     	Presence of administrator is compulsory.</a:t>
            </a:r>
            <a:endParaRPr i="1">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sz="1300">
              <a:solidFill>
                <a:schemeClr val="lt1"/>
              </a:solidFill>
              <a:latin typeface="Lato"/>
              <a:ea typeface="Lato"/>
              <a:cs typeface="Lato"/>
              <a:sym typeface="Lato"/>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PROPOSED SYSTEM</a:t>
            </a:r>
            <a:endParaRPr>
              <a:solidFill>
                <a:schemeClr val="lt1"/>
              </a:solidFill>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As a network analyzer (as a. packet sniffer), this system make it easy for us to monitor and analyze network traffic in its intuitive (Intelligent enough to act and learning itself) and information-rich tab views. With this system network traffic monitor feature, we can quickly identify network bottleneck and detect network </a:t>
            </a:r>
            <a:r>
              <a:rPr i="1" lang="en-GB" sz="1700">
                <a:solidFill>
                  <a:schemeClr val="lt1"/>
                </a:solidFill>
                <a:latin typeface="Nunito"/>
                <a:ea typeface="Nunito"/>
                <a:cs typeface="Nunito"/>
                <a:sym typeface="Nunito"/>
              </a:rPr>
              <a:t>abnormality</a:t>
            </a:r>
            <a:r>
              <a:rPr i="1" lang="en-GB" sz="1700">
                <a:solidFill>
                  <a:schemeClr val="lt1"/>
                </a:solidFill>
                <a:latin typeface="Nunito"/>
                <a:ea typeface="Nunito"/>
                <a:cs typeface="Nunito"/>
                <a:sym typeface="Nunito"/>
              </a:rPr>
              <a:t>.</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The Protocols view will list all protocols applied in network transmission.By analyzing network traffic by protocol, we can understand what applications are using the network bandwidth.</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 </a:t>
            </a:r>
            <a:endParaRPr sz="1700">
              <a:solidFill>
                <a:schemeClr val="lt1"/>
              </a:solidFill>
            </a:endParaRPr>
          </a:p>
          <a:p>
            <a:pPr indent="0" lvl="0" marL="0" rtl="0" algn="l">
              <a:spcBef>
                <a:spcPts val="1200"/>
              </a:spcBef>
              <a:spcAft>
                <a:spcPts val="1200"/>
              </a:spcAft>
              <a:buNone/>
            </a:pPr>
            <a:r>
              <a:t/>
            </a:r>
            <a:endParaRPr sz="17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solidFill>
                  <a:schemeClr val="lt1"/>
                </a:solidFill>
              </a:rPr>
              <a:t>contd..</a:t>
            </a:r>
            <a:endParaRPr>
              <a:solidFill>
                <a:schemeClr val="lt1"/>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The Endpoints view, we can monitor network traffic information of each node, both local and remote. </a:t>
            </a:r>
            <a:endParaRPr sz="1300">
              <a:solidFill>
                <a:schemeClr val="lt1"/>
              </a:solidFill>
              <a:latin typeface="Lato"/>
              <a:ea typeface="Lato"/>
              <a:cs typeface="Lato"/>
              <a:sym typeface="Lato"/>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WORKING OF PACKET SNIFFER</a:t>
            </a:r>
            <a:endParaRPr>
              <a:solidFill>
                <a:schemeClr val="lt1"/>
              </a:solidFill>
            </a:endParaRPr>
          </a:p>
        </p:txBody>
      </p:sp>
      <p:pic>
        <p:nvPicPr>
          <p:cNvPr id="131" name="Google Shape;131;p25"/>
          <p:cNvPicPr preferRelativeResize="0"/>
          <p:nvPr/>
        </p:nvPicPr>
        <p:blipFill>
          <a:blip r:embed="rId3">
            <a:alphaModFix/>
          </a:blip>
          <a:stretch>
            <a:fillRect/>
          </a:stretch>
        </p:blipFill>
        <p:spPr>
          <a:xfrm>
            <a:off x="1909763" y="1092975"/>
            <a:ext cx="5324475" cy="3996951"/>
          </a:xfrm>
          <a:prstGeom prst="rect">
            <a:avLst/>
          </a:prstGeom>
          <a:noFill/>
          <a:ln>
            <a:noFill/>
          </a:ln>
        </p:spPr>
      </p:pic>
      <p:sp>
        <p:nvSpPr>
          <p:cNvPr id="132" name="Google Shape;132;p25"/>
          <p:cNvSpPr txBox="1"/>
          <p:nvPr/>
        </p:nvSpPr>
        <p:spPr>
          <a:xfrm>
            <a:off x="7672400" y="4114800"/>
            <a:ext cx="124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a:t>
            </a:r>
            <a:r>
              <a:rPr lang="en-GB"/>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Working Description </a:t>
            </a:r>
            <a:endParaRPr>
              <a:solidFill>
                <a:schemeClr val="lt1"/>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lt1"/>
                </a:solidFill>
              </a:rPr>
              <a:t>For this Project we are working on linux terminal and programming language used is C.</a:t>
            </a:r>
            <a:endParaRPr>
              <a:solidFill>
                <a:schemeClr val="lt1"/>
              </a:solidFill>
            </a:endParaRPr>
          </a:p>
          <a:p>
            <a:pPr indent="0" lvl="0" marL="0" rtl="0" algn="l">
              <a:spcBef>
                <a:spcPts val="1200"/>
              </a:spcBef>
              <a:spcAft>
                <a:spcPts val="0"/>
              </a:spcAft>
              <a:buNone/>
            </a:pPr>
            <a:r>
              <a:rPr b="1" lang="en-GB" u="sng">
                <a:solidFill>
                  <a:schemeClr val="lt1"/>
                </a:solidFill>
              </a:rPr>
              <a:t>HEADER FILE :</a:t>
            </a:r>
            <a:endParaRPr b="1" u="sng">
              <a:solidFill>
                <a:schemeClr val="lt1"/>
              </a:solidFill>
            </a:endParaRPr>
          </a:p>
          <a:p>
            <a:pPr indent="-342900" lvl="0" marL="457200" rtl="0" algn="l">
              <a:spcBef>
                <a:spcPts val="1200"/>
              </a:spcBef>
              <a:spcAft>
                <a:spcPts val="0"/>
              </a:spcAft>
              <a:buClr>
                <a:schemeClr val="lt1"/>
              </a:buClr>
              <a:buSzPts val="1800"/>
              <a:buAutoNum type="arabicPeriod"/>
            </a:pPr>
            <a:r>
              <a:rPr lang="en-GB">
                <a:solidFill>
                  <a:schemeClr val="lt1"/>
                </a:solidFill>
              </a:rPr>
              <a:t>stdio.h →  For Standard things</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netinet/ip_icmp.h → Provides Declarations for icmp Header.</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netinet/udp.h → </a:t>
            </a:r>
            <a:r>
              <a:rPr lang="en-GB">
                <a:solidFill>
                  <a:schemeClr val="lt1"/>
                </a:solidFill>
              </a:rPr>
              <a:t>Provides Declarations for udp Header.</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netinet/tcp.h →Provides Declarations for tcp Header.</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netinet/ip.h → Provides Declarations for ip Header.</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sys/socket.h → Provides Declaration for the socket used. </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arpa/inet.h → Contains Definition of Internet operation.</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Socket</a:t>
            </a:r>
            <a:endParaRPr>
              <a:solidFill>
                <a:schemeClr val="lt1"/>
              </a:solidFill>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A Socket is one endpoint of a two-way </a:t>
            </a:r>
            <a:r>
              <a:rPr lang="en-GB">
                <a:solidFill>
                  <a:schemeClr val="lt1"/>
                </a:solidFill>
              </a:rPr>
              <a:t>communication link between two programs running on a network.</a:t>
            </a:r>
            <a:endParaRPr>
              <a:solidFill>
                <a:schemeClr val="lt1"/>
              </a:solidFill>
            </a:endParaRPr>
          </a:p>
          <a:p>
            <a:pPr indent="0" lvl="0" marL="0" rtl="0" algn="l">
              <a:spcBef>
                <a:spcPts val="1200"/>
              </a:spcBef>
              <a:spcAft>
                <a:spcPts val="0"/>
              </a:spcAft>
              <a:buNone/>
            </a:pPr>
            <a:r>
              <a:rPr b="1" lang="en-GB">
                <a:solidFill>
                  <a:schemeClr val="lt1"/>
                </a:solidFill>
              </a:rPr>
              <a:t>Why do we need a socket:</a:t>
            </a:r>
            <a:endParaRPr b="1">
              <a:solidFill>
                <a:schemeClr val="lt1"/>
              </a:solidFill>
            </a:endParaRPr>
          </a:p>
          <a:p>
            <a:pPr indent="0" lvl="0" marL="0" rtl="0" algn="l">
              <a:spcBef>
                <a:spcPts val="1200"/>
              </a:spcBef>
              <a:spcAft>
                <a:spcPts val="0"/>
              </a:spcAft>
              <a:buNone/>
            </a:pPr>
            <a:r>
              <a:rPr lang="en-GB">
                <a:solidFill>
                  <a:schemeClr val="lt1"/>
                </a:solidFill>
              </a:rPr>
              <a:t>Packet sockets are used to receive or send packets at the device driver (OSI layer 2) level. Here we are using </a:t>
            </a:r>
            <a:r>
              <a:rPr b="1" lang="en-GB">
                <a:solidFill>
                  <a:schemeClr val="lt1"/>
                </a:solidFill>
              </a:rPr>
              <a:t>raw socket </a:t>
            </a:r>
            <a:r>
              <a:rPr lang="en-GB">
                <a:solidFill>
                  <a:schemeClr val="lt1"/>
                </a:solidFill>
              </a:rPr>
              <a:t>as it provides direct access to lower layer protocol such as Ip or ICMP etc.</a:t>
            </a:r>
            <a:endParaRPr>
              <a:solidFill>
                <a:schemeClr val="lt1"/>
              </a:solidFill>
            </a:endParaRPr>
          </a:p>
          <a:p>
            <a:pPr indent="0" lvl="0" marL="0" rtl="0" algn="l">
              <a:spcBef>
                <a:spcPts val="1200"/>
              </a:spcBef>
              <a:spcAft>
                <a:spcPts val="1200"/>
              </a:spcAft>
              <a:buNone/>
            </a:pPr>
            <a:r>
              <a:rPr lang="en-GB">
                <a:solidFill>
                  <a:schemeClr val="lt1"/>
                </a:solidFill>
              </a:rPr>
              <a:t>A raw socket is used to receive raw packets. This means packet received at the ethernet layer will directly pass to the raw socket.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192875"/>
            <a:ext cx="85206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To create a raw socket, </a:t>
            </a:r>
            <a:endParaRPr>
              <a:solidFill>
                <a:schemeClr val="lt1"/>
              </a:solidFill>
            </a:endParaRPr>
          </a:p>
          <a:p>
            <a:pPr indent="0" lvl="0" marL="0" rtl="0" algn="l">
              <a:spcBef>
                <a:spcPts val="1200"/>
              </a:spcBef>
              <a:spcAft>
                <a:spcPts val="0"/>
              </a:spcAft>
              <a:buNone/>
            </a:pPr>
            <a:r>
              <a:rPr lang="en-GB">
                <a:solidFill>
                  <a:schemeClr val="lt1"/>
                </a:solidFill>
              </a:rPr>
              <a:t> </a:t>
            </a:r>
            <a:r>
              <a:rPr lang="en-GB">
                <a:solidFill>
                  <a:schemeClr val="lt1"/>
                </a:solidFill>
                <a:highlight>
                  <a:srgbClr val="FFFCC5"/>
                </a:highlight>
              </a:rPr>
              <a:t>sock_raw = socket(AF_INET , SOCK_RAW , IPPROTO_TCP);</a:t>
            </a:r>
            <a:endParaRPr>
              <a:solidFill>
                <a:schemeClr val="lt1"/>
              </a:solidFill>
              <a:highlight>
                <a:srgbClr val="FFFCC5"/>
              </a:highlight>
            </a:endParaRPr>
          </a:p>
          <a:p>
            <a:pPr indent="0" lvl="0" marL="0" rtl="0" algn="l">
              <a:spcBef>
                <a:spcPts val="1200"/>
              </a:spcBef>
              <a:spcAft>
                <a:spcPts val="0"/>
              </a:spcAft>
              <a:buNone/>
            </a:pPr>
            <a:r>
              <a:rPr lang="en-GB">
                <a:solidFill>
                  <a:srgbClr val="000000"/>
                </a:solidFill>
                <a:highlight>
                  <a:srgbClr val="EEEEEE"/>
                </a:highlight>
              </a:rPr>
              <a:t>Both reading and writing to a raw socket require creating a raw socket first. </a:t>
            </a:r>
            <a:endParaRPr>
              <a:solidFill>
                <a:srgbClr val="000000"/>
              </a:solidFill>
              <a:highlight>
                <a:srgbClr val="EEEEEE"/>
              </a:highlight>
            </a:endParaRPr>
          </a:p>
          <a:p>
            <a:pPr indent="0" lvl="0" marL="0" rtl="0" algn="l">
              <a:spcBef>
                <a:spcPts val="1200"/>
              </a:spcBef>
              <a:spcAft>
                <a:spcPts val="0"/>
              </a:spcAft>
              <a:buNone/>
            </a:pPr>
            <a:r>
              <a:rPr lang="en-GB">
                <a:solidFill>
                  <a:srgbClr val="000000"/>
                </a:solidFill>
                <a:highlight>
                  <a:srgbClr val="EEEEEE"/>
                </a:highlight>
              </a:rPr>
              <a:t>-&gt; Here the first parameter is INET family raw socket. It describe </a:t>
            </a:r>
            <a:r>
              <a:rPr lang="en-GB">
                <a:solidFill>
                  <a:srgbClr val="000000"/>
                </a:solidFill>
                <a:highlight>
                  <a:srgbClr val="EEEEEE"/>
                </a:highlight>
              </a:rPr>
              <a:t>the address the family of the socket. Here we have used AF_INET which is address family constant of Ip version 4.</a:t>
            </a:r>
            <a:endParaRPr>
              <a:solidFill>
                <a:srgbClr val="000000"/>
              </a:solidFill>
              <a:highlight>
                <a:srgbClr val="EEEEEE"/>
              </a:highlight>
            </a:endParaRPr>
          </a:p>
          <a:p>
            <a:pPr indent="0" lvl="0" marL="0" rtl="0" algn="l">
              <a:spcBef>
                <a:spcPts val="1200"/>
              </a:spcBef>
              <a:spcAft>
                <a:spcPts val="0"/>
              </a:spcAft>
              <a:buNone/>
            </a:pPr>
            <a:r>
              <a:t/>
            </a:r>
            <a:endParaRPr>
              <a:solidFill>
                <a:srgbClr val="000000"/>
              </a:solidFill>
              <a:highlight>
                <a:srgbClr val="EEEEEE"/>
              </a:highlight>
            </a:endParaRPr>
          </a:p>
          <a:p>
            <a:pPr indent="0" lvl="0" marL="0" rtl="0" algn="l">
              <a:spcBef>
                <a:spcPts val="1200"/>
              </a:spcBef>
              <a:spcAft>
                <a:spcPts val="1200"/>
              </a:spcAft>
              <a:buNone/>
            </a:pPr>
            <a:r>
              <a:rPr lang="en-GB">
                <a:solidFill>
                  <a:srgbClr val="000000"/>
                </a:solidFill>
                <a:highlight>
                  <a:srgbClr val="EEEEEE"/>
                </a:highlight>
              </a:rPr>
              <a:t>-&gt; The next parameter passed is the type of the socket. Here we have used SOCK_RAW that is used to define raw socket.</a:t>
            </a:r>
            <a:endParaRPr>
              <a:solidFill>
                <a:srgbClr val="000000"/>
              </a:solidFill>
              <a:highlight>
                <a:srgbClr val="EEEEEE"/>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3" name="Shape 153"/>
        <p:cNvGrpSpPr/>
        <p:nvPr/>
      </p:nvGrpSpPr>
      <p:grpSpPr>
        <a:xfrm>
          <a:off x="0" y="0"/>
          <a:ext cx="0" cy="0"/>
          <a:chOff x="0" y="0"/>
          <a:chExt cx="0" cy="0"/>
        </a:xfrm>
      </p:grpSpPr>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highlight>
                  <a:srgbClr val="EEEEEE"/>
                </a:highlight>
              </a:rPr>
              <a:t>-&gt; The parameter is the protocol of the packet. The protocol number is defined by the Internet  Assigned Numbers Authority(IANA). </a:t>
            </a:r>
            <a:endParaRPr>
              <a:solidFill>
                <a:schemeClr val="lt1"/>
              </a:solidFill>
              <a:highlight>
                <a:srgbClr val="EEEEEE"/>
              </a:highlight>
            </a:endParaRPr>
          </a:p>
          <a:p>
            <a:pPr indent="0" lvl="0" marL="0" rtl="0" algn="l">
              <a:spcBef>
                <a:spcPts val="1200"/>
              </a:spcBef>
              <a:spcAft>
                <a:spcPts val="0"/>
              </a:spcAft>
              <a:buNone/>
            </a:pPr>
            <a:r>
              <a:rPr lang="en-GB">
                <a:solidFill>
                  <a:schemeClr val="lt1"/>
                </a:solidFill>
                <a:highlight>
                  <a:srgbClr val="EEEEEE"/>
                </a:highlight>
              </a:rPr>
              <a:t>We have to aware of the family of the socket; then we can only choose a protocol. </a:t>
            </a:r>
            <a:endParaRPr>
              <a:solidFill>
                <a:schemeClr val="lt1"/>
              </a:solidFill>
              <a:highlight>
                <a:srgbClr val="EEEEEE"/>
              </a:highlight>
            </a:endParaRPr>
          </a:p>
          <a:p>
            <a:pPr indent="0" lvl="0" marL="0" rtl="0" algn="l">
              <a:spcBef>
                <a:spcPts val="1200"/>
              </a:spcBef>
              <a:spcAft>
                <a:spcPts val="1200"/>
              </a:spcAft>
              <a:buNone/>
            </a:pPr>
            <a:r>
              <a:rPr lang="en-GB">
                <a:solidFill>
                  <a:schemeClr val="lt1"/>
                </a:solidFill>
                <a:highlight>
                  <a:srgbClr val="EEEEEE"/>
                </a:highlight>
              </a:rPr>
              <a:t>Here we have used </a:t>
            </a:r>
            <a:r>
              <a:rPr b="1" lang="en-GB">
                <a:solidFill>
                  <a:schemeClr val="lt1"/>
                </a:solidFill>
                <a:highlight>
                  <a:srgbClr val="EEEEEE"/>
                </a:highlight>
              </a:rPr>
              <a:t>IPROTO_TCP .i.e. </a:t>
            </a:r>
            <a:r>
              <a:rPr lang="en-GB">
                <a:solidFill>
                  <a:schemeClr val="lt1"/>
                </a:solidFill>
                <a:highlight>
                  <a:srgbClr val="EEEEEE"/>
                </a:highlight>
              </a:rPr>
              <a:t> </a:t>
            </a:r>
            <a:r>
              <a:rPr lang="en-GB">
                <a:solidFill>
                  <a:schemeClr val="lt1"/>
                </a:solidFill>
                <a:highlight>
                  <a:srgbClr val="EEEEEE"/>
                </a:highlight>
              </a:rPr>
              <a:t>o</a:t>
            </a:r>
            <a:r>
              <a:rPr lang="en-GB">
                <a:solidFill>
                  <a:schemeClr val="lt1"/>
                </a:solidFill>
                <a:highlight>
                  <a:srgbClr val="EEEEEE"/>
                </a:highlight>
              </a:rPr>
              <a:t>ur  sniffer will currently only catch the TCP packets.</a:t>
            </a:r>
            <a:endParaRPr>
              <a:solidFill>
                <a:schemeClr val="lt1"/>
              </a:solidFill>
              <a:highlight>
                <a:srgbClr val="EEEEEE"/>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recvFrom() method :- </a:t>
            </a:r>
            <a:endParaRPr b="1">
              <a:solidFill>
                <a:schemeClr val="lt1"/>
              </a:solidFill>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215900" marR="215900" rtl="0" algn="l">
              <a:lnSpc>
                <a:spcPct val="151429"/>
              </a:lnSpc>
              <a:spcBef>
                <a:spcPts val="2200"/>
              </a:spcBef>
              <a:spcAft>
                <a:spcPts val="0"/>
              </a:spcAft>
              <a:buNone/>
            </a:pPr>
            <a:r>
              <a:rPr lang="en-GB" sz="7200">
                <a:solidFill>
                  <a:srgbClr val="000000"/>
                </a:solidFill>
                <a:highlight>
                  <a:srgbClr val="FFFCC5"/>
                </a:highlight>
              </a:rPr>
              <a:t>data_size = recvfrom(sock_raw , buffer , 65536 , 0 , &amp;saddr , &amp;saddr_size);</a:t>
            </a:r>
            <a:endParaRPr sz="7200">
              <a:solidFill>
                <a:srgbClr val="000000"/>
              </a:solidFill>
              <a:highlight>
                <a:srgbClr val="FFFCC5"/>
              </a:highlight>
            </a:endParaRPr>
          </a:p>
          <a:p>
            <a:pPr indent="0" lvl="0" marL="215900" marR="215900" rtl="0" algn="l">
              <a:lnSpc>
                <a:spcPct val="151429"/>
              </a:lnSpc>
              <a:spcBef>
                <a:spcPts val="2200"/>
              </a:spcBef>
              <a:spcAft>
                <a:spcPts val="0"/>
              </a:spcAft>
              <a:buNone/>
            </a:pPr>
            <a:r>
              <a:rPr lang="en-GB" sz="7200">
                <a:solidFill>
                  <a:srgbClr val="000000"/>
                </a:solidFill>
                <a:highlight>
                  <a:srgbClr val="EEEEEE"/>
                </a:highlight>
              </a:rPr>
              <a:t>-&gt; The recvfrom() function reads the incoming data and capture the address from which the data was sent.</a:t>
            </a:r>
            <a:endParaRPr sz="7200">
              <a:solidFill>
                <a:srgbClr val="000000"/>
              </a:solidFill>
              <a:highlight>
                <a:srgbClr val="EEEEEE"/>
              </a:highlight>
            </a:endParaRPr>
          </a:p>
          <a:p>
            <a:pPr indent="0" lvl="0" marL="215900" marR="215900" rtl="0" algn="l">
              <a:lnSpc>
                <a:spcPct val="151429"/>
              </a:lnSpc>
              <a:spcBef>
                <a:spcPts val="2200"/>
              </a:spcBef>
              <a:spcAft>
                <a:spcPts val="0"/>
              </a:spcAft>
              <a:buNone/>
            </a:pPr>
            <a:r>
              <a:rPr lang="en-GB" sz="7200">
                <a:solidFill>
                  <a:srgbClr val="000000"/>
                </a:solidFill>
                <a:highlight>
                  <a:srgbClr val="EEEEEE"/>
                </a:highlight>
              </a:rPr>
              <a:t>-&gt; It is present in socket module that helps us to </a:t>
            </a:r>
            <a:r>
              <a:rPr lang="en-GB" sz="7200">
                <a:solidFill>
                  <a:srgbClr val="000000"/>
                </a:solidFill>
                <a:highlight>
                  <a:srgbClr val="EEEEEE"/>
                </a:highlight>
              </a:rPr>
              <a:t>receive</a:t>
            </a:r>
            <a:r>
              <a:rPr lang="en-GB" sz="7200">
                <a:solidFill>
                  <a:srgbClr val="000000"/>
                </a:solidFill>
                <a:highlight>
                  <a:srgbClr val="EEEEEE"/>
                </a:highlight>
              </a:rPr>
              <a:t> all the data from the socket.</a:t>
            </a:r>
            <a:endParaRPr sz="7200">
              <a:solidFill>
                <a:srgbClr val="000000"/>
              </a:solidFill>
              <a:highlight>
                <a:srgbClr val="EEEEEE"/>
              </a:highlight>
            </a:endParaRPr>
          </a:p>
          <a:p>
            <a:pPr indent="0" lvl="0" marL="215900" marR="215900" rtl="0" algn="l">
              <a:lnSpc>
                <a:spcPct val="151429"/>
              </a:lnSpc>
              <a:spcBef>
                <a:spcPts val="2200"/>
              </a:spcBef>
              <a:spcAft>
                <a:spcPts val="0"/>
              </a:spcAft>
              <a:buNone/>
            </a:pPr>
            <a:r>
              <a:t/>
            </a:r>
            <a:endParaRPr b="1" sz="1650">
              <a:solidFill>
                <a:srgbClr val="000000"/>
              </a:solidFill>
              <a:highlight>
                <a:srgbClr val="EEEEEE"/>
              </a:highlight>
              <a:latin typeface="Courier New"/>
              <a:ea typeface="Courier New"/>
              <a:cs typeface="Courier New"/>
              <a:sym typeface="Courier New"/>
            </a:endParaRPr>
          </a:p>
          <a:p>
            <a:pPr indent="0" lvl="0" marL="215900" marR="215900" rtl="0" algn="l">
              <a:lnSpc>
                <a:spcPct val="151429"/>
              </a:lnSpc>
              <a:spcBef>
                <a:spcPts val="2200"/>
              </a:spcBef>
              <a:spcAft>
                <a:spcPts val="0"/>
              </a:spcAft>
              <a:buNone/>
            </a:pPr>
            <a:r>
              <a:t/>
            </a:r>
            <a:endParaRPr b="1" sz="1650">
              <a:solidFill>
                <a:srgbClr val="000000"/>
              </a:solidFill>
              <a:highlight>
                <a:srgbClr val="EEEEEE"/>
              </a:highlight>
              <a:latin typeface="Courier New"/>
              <a:ea typeface="Courier New"/>
              <a:cs typeface="Courier New"/>
              <a:sym typeface="Courier New"/>
            </a:endParaRPr>
          </a:p>
          <a:p>
            <a:pPr indent="0" lvl="0" marL="0" marR="215900" rtl="0" algn="l">
              <a:lnSpc>
                <a:spcPct val="151429"/>
              </a:lnSpc>
              <a:spcBef>
                <a:spcPts val="2200"/>
              </a:spcBef>
              <a:spcAft>
                <a:spcPts val="0"/>
              </a:spcAft>
              <a:buNone/>
            </a:pPr>
            <a:r>
              <a:t/>
            </a:r>
            <a:endParaRPr b="1" sz="1650">
              <a:solidFill>
                <a:srgbClr val="000000"/>
              </a:solidFill>
              <a:highlight>
                <a:srgbClr val="EEEEEE"/>
              </a:highlight>
              <a:latin typeface="Courier New"/>
              <a:ea typeface="Courier New"/>
              <a:cs typeface="Courier New"/>
              <a:sym typeface="Courier New"/>
            </a:endParaRPr>
          </a:p>
          <a:p>
            <a:pPr indent="0" lvl="0" marL="0" marR="215900" rtl="0" algn="l">
              <a:lnSpc>
                <a:spcPct val="151429"/>
              </a:lnSpc>
              <a:spcBef>
                <a:spcPts val="2200"/>
              </a:spcBef>
              <a:spcAft>
                <a:spcPts val="0"/>
              </a:spcAft>
              <a:buNone/>
            </a:pPr>
            <a:r>
              <a:t/>
            </a:r>
            <a:endParaRPr b="1" sz="1650">
              <a:solidFill>
                <a:srgbClr val="000000"/>
              </a:solidFill>
              <a:highlight>
                <a:srgbClr val="EEEEEE"/>
              </a:highlight>
              <a:latin typeface="Courier New"/>
              <a:ea typeface="Courier New"/>
              <a:cs typeface="Courier New"/>
              <a:sym typeface="Courier New"/>
            </a:endParaRPr>
          </a:p>
          <a:p>
            <a:pPr indent="0" lvl="0" marL="0" rtl="0" algn="l">
              <a:spcBef>
                <a:spcPts val="2200"/>
              </a:spcBef>
              <a:spcAft>
                <a:spcPts val="120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-&gt; From recvfrom() the data is saved in the buffer from where it is passed further to print the data present inside the packet.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INFORMATION</a:t>
            </a:r>
            <a:endParaRPr>
              <a:solidFill>
                <a:schemeClr val="lt1"/>
              </a:solidFill>
            </a:endParaRPr>
          </a:p>
        </p:txBody>
      </p:sp>
      <p:sp>
        <p:nvSpPr>
          <p:cNvPr id="63" name="Google Shape;63;p14"/>
          <p:cNvSpPr txBox="1"/>
          <p:nvPr>
            <p:ph idx="1" type="body"/>
          </p:nvPr>
        </p:nvSpPr>
        <p:spPr>
          <a:xfrm>
            <a:off x="311700" y="1452525"/>
            <a:ext cx="8520600" cy="3498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GB">
                <a:solidFill>
                  <a:schemeClr val="lt1"/>
                </a:solidFill>
              </a:rPr>
              <a:t>Packet Sniffer also Known as- packet analyzer, protocol analyzer &amp; network analyzer.</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GB">
                <a:solidFill>
                  <a:schemeClr val="lt1"/>
                </a:solidFill>
              </a:rPr>
              <a:t>Used by both</a:t>
            </a:r>
            <a:r>
              <a:rPr lang="en-GB" u="sng">
                <a:solidFill>
                  <a:schemeClr val="lt1"/>
                </a:solidFill>
              </a:rPr>
              <a:t> Hardware</a:t>
            </a:r>
            <a:r>
              <a:rPr lang="en-GB">
                <a:solidFill>
                  <a:schemeClr val="lt1"/>
                </a:solidFill>
              </a:rPr>
              <a:t> and </a:t>
            </a:r>
            <a:r>
              <a:rPr lang="en-GB" u="sng">
                <a:solidFill>
                  <a:schemeClr val="lt1"/>
                </a:solidFill>
              </a:rPr>
              <a:t>Software</a:t>
            </a:r>
            <a:r>
              <a:rPr lang="en-GB">
                <a:solidFill>
                  <a:schemeClr val="lt1"/>
                </a:solidFill>
              </a:rPr>
              <a:t> to monitor Network Traffic.</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GB" u="sng">
                <a:solidFill>
                  <a:schemeClr val="lt1"/>
                </a:solidFill>
              </a:rPr>
              <a:t>Examining </a:t>
            </a:r>
            <a:r>
              <a:rPr lang="en-GB">
                <a:solidFill>
                  <a:schemeClr val="lt1"/>
                </a:solidFill>
              </a:rPr>
              <a:t>and </a:t>
            </a:r>
            <a:r>
              <a:rPr lang="en-GB" u="sng">
                <a:solidFill>
                  <a:schemeClr val="lt1"/>
                </a:solidFill>
              </a:rPr>
              <a:t>Analysing </a:t>
            </a:r>
            <a:r>
              <a:rPr lang="en-GB">
                <a:solidFill>
                  <a:schemeClr val="lt1"/>
                </a:solidFill>
              </a:rPr>
              <a:t>data flow b/w Computer on a Network(connected under same network) &amp; Networked Computer and Internet(Connected through different network).</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407200" y="1789500"/>
            <a:ext cx="7704526" cy="1172775"/>
          </a:xfrm>
          <a:prstGeom prst="rect">
            <a:avLst/>
          </a:prstGeom>
          <a:noFill/>
          <a:ln>
            <a:noFill/>
          </a:ln>
        </p:spPr>
      </p:pic>
      <p:sp>
        <p:nvSpPr>
          <p:cNvPr id="171" name="Google Shape;171;p32"/>
          <p:cNvSpPr txBox="1"/>
          <p:nvPr/>
        </p:nvSpPr>
        <p:spPr>
          <a:xfrm>
            <a:off x="332175" y="653650"/>
            <a:ext cx="366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OUTPUT</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Reference</a:t>
            </a:r>
            <a:endParaRPr>
              <a:solidFill>
                <a:schemeClr val="lt1"/>
              </a:solidFill>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AutoNum type="arabicPeriod"/>
            </a:pPr>
            <a:r>
              <a:rPr lang="en-GB">
                <a:solidFill>
                  <a:schemeClr val="lt1"/>
                </a:solidFill>
              </a:rPr>
              <a:t>Tech-Tool (</a:t>
            </a:r>
            <a:r>
              <a:rPr lang="en-GB" u="sng">
                <a:solidFill>
                  <a:schemeClr val="hlink"/>
                </a:solidFill>
                <a:hlinkClick r:id="rId3"/>
              </a:rPr>
              <a:t>https://www.tek-tools.com/network/all-about-packet-sniffers</a:t>
            </a:r>
            <a:r>
              <a:rPr lang="en-GB">
                <a:solidFill>
                  <a:schemeClr val="lt1"/>
                </a:solidFill>
              </a:rPr>
              <a:t>)</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AutoNum type="arabicPeriod"/>
            </a:pPr>
            <a:r>
              <a:rPr lang="en-GB">
                <a:solidFill>
                  <a:schemeClr val="lt1"/>
                </a:solidFill>
              </a:rPr>
              <a:t>Flowchart Diagram (</a:t>
            </a:r>
            <a:r>
              <a:rPr lang="en-GB" u="sng">
                <a:solidFill>
                  <a:schemeClr val="hlink"/>
                </a:solidFill>
                <a:hlinkClick r:id="rId4"/>
              </a:rPr>
              <a:t>https://www.researchgate.net/figure/Process-flow-chart-for-the-Sniffer-application-The-header-and-trailer-are-defined-as_fig3_280659686</a:t>
            </a:r>
            <a:r>
              <a:rPr lang="en-GB">
                <a:solidFill>
                  <a:schemeClr val="lt1"/>
                </a:solidFill>
              </a:rPr>
              <a:t>)</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1" name="Shape 181"/>
        <p:cNvGrpSpPr/>
        <p:nvPr/>
      </p:nvGrpSpPr>
      <p:grpSpPr>
        <a:xfrm>
          <a:off x="0" y="0"/>
          <a:ext cx="0" cy="0"/>
          <a:chOff x="0" y="0"/>
          <a:chExt cx="0" cy="0"/>
        </a:xfrm>
      </p:grpSpPr>
      <p:sp>
        <p:nvSpPr>
          <p:cNvPr id="182" name="Google Shape;182;p34"/>
          <p:cNvSpPr txBox="1"/>
          <p:nvPr>
            <p:ph idx="1" type="body"/>
          </p:nvPr>
        </p:nvSpPr>
        <p:spPr>
          <a:xfrm>
            <a:off x="311700" y="2057400"/>
            <a:ext cx="8520600" cy="56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b="1" i="1" lang="en-GB" sz="4100">
                <a:solidFill>
                  <a:schemeClr val="lt1"/>
                </a:solidFill>
              </a:rPr>
              <a:t>THANK YOU</a:t>
            </a:r>
            <a:endParaRPr b="1" i="1" sz="4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solidFill>
                  <a:schemeClr val="lt1"/>
                </a:solidFill>
              </a:rPr>
              <a:t>contd…</a:t>
            </a:r>
            <a:endParaRPr>
              <a:solidFill>
                <a:schemeClr val="lt1"/>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solidFill>
                  <a:srgbClr val="000000"/>
                </a:solidFill>
              </a:rPr>
              <a:t>All networks consist of several components, such as workstations, servers, networking hardware, and more.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0"/>
              </a:spcBef>
              <a:spcAft>
                <a:spcPts val="0"/>
              </a:spcAft>
              <a:buSzPts val="1800"/>
              <a:buChar char="●"/>
            </a:pPr>
            <a:r>
              <a:rPr lang="en-GB">
                <a:solidFill>
                  <a:schemeClr val="lt1"/>
                </a:solidFill>
              </a:rPr>
              <a:t>Packet sniffer can be used on both wired and wireless network.</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GB">
                <a:solidFill>
                  <a:srgbClr val="000000"/>
                </a:solidFill>
              </a:rPr>
              <a:t>A healthy network connection ensures the data between these nodes is transferred reliably and at an acceptable speed according to the bandwidth and throughput of the network.</a:t>
            </a:r>
            <a:endParaRPr>
              <a:solidFill>
                <a:srgbClr val="000000"/>
              </a:solidFill>
            </a:endParaRPr>
          </a:p>
          <a:p>
            <a:pPr indent="0" lvl="0" marL="457200" rtl="0" algn="l">
              <a:spcBef>
                <a:spcPts val="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150025"/>
            <a:ext cx="8520600" cy="60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USES OF PACKET SNIFFER</a:t>
            </a:r>
            <a:endParaRPr>
              <a:solidFill>
                <a:schemeClr val="lt1"/>
              </a:solidFill>
            </a:endParaRPr>
          </a:p>
        </p:txBody>
      </p:sp>
      <p:sp>
        <p:nvSpPr>
          <p:cNvPr id="75" name="Google Shape;75;p16"/>
          <p:cNvSpPr txBox="1"/>
          <p:nvPr>
            <p:ph idx="1" type="body"/>
          </p:nvPr>
        </p:nvSpPr>
        <p:spPr>
          <a:xfrm>
            <a:off x="225975" y="1114425"/>
            <a:ext cx="8520600" cy="3454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i="1" lang="en-GB" sz="2550">
                <a:solidFill>
                  <a:schemeClr val="lt1"/>
                </a:solidFill>
                <a:latin typeface="Nunito"/>
                <a:ea typeface="Nunito"/>
                <a:cs typeface="Nunito"/>
                <a:sym typeface="Nunito"/>
              </a:rPr>
              <a:t>Monitoring Network Usage -</a:t>
            </a:r>
            <a:r>
              <a:rPr i="1" lang="en-GB" sz="2550">
                <a:solidFill>
                  <a:schemeClr val="lt1"/>
                </a:solidFill>
                <a:latin typeface="Nunito"/>
                <a:ea typeface="Nunito"/>
                <a:cs typeface="Nunito"/>
                <a:sym typeface="Nunito"/>
              </a:rPr>
              <a:t> </a:t>
            </a:r>
            <a:endParaRPr i="1" sz="2550">
              <a:solidFill>
                <a:schemeClr val="lt1"/>
              </a:solidFill>
              <a:latin typeface="Nunito"/>
              <a:ea typeface="Nunito"/>
              <a:cs typeface="Nunito"/>
              <a:sym typeface="Nunito"/>
            </a:endParaRPr>
          </a:p>
          <a:p>
            <a:pPr indent="0" lvl="0" marL="0" rtl="0" algn="l">
              <a:spcBef>
                <a:spcPts val="1200"/>
              </a:spcBef>
              <a:spcAft>
                <a:spcPts val="0"/>
              </a:spcAft>
              <a:buNone/>
            </a:pPr>
            <a:r>
              <a:t/>
            </a:r>
            <a:endParaRPr i="1" sz="2550">
              <a:solidFill>
                <a:schemeClr val="lt1"/>
              </a:solidFill>
              <a:latin typeface="Nunito"/>
              <a:ea typeface="Nunito"/>
              <a:cs typeface="Nunito"/>
              <a:sym typeface="Nunito"/>
            </a:endParaRPr>
          </a:p>
          <a:p>
            <a:pPr indent="-329803" lvl="0" marL="457200" rtl="0" algn="l">
              <a:spcBef>
                <a:spcPts val="1200"/>
              </a:spcBef>
              <a:spcAft>
                <a:spcPts val="0"/>
              </a:spcAft>
              <a:buClr>
                <a:schemeClr val="lt1"/>
              </a:buClr>
              <a:buSzPct val="100000"/>
              <a:buFont typeface="Nunito"/>
              <a:buChar char="●"/>
            </a:pPr>
            <a:r>
              <a:rPr i="1" lang="en-GB" sz="2550">
                <a:solidFill>
                  <a:schemeClr val="lt1"/>
                </a:solidFill>
                <a:latin typeface="Nunito"/>
                <a:ea typeface="Nunito"/>
                <a:cs typeface="Nunito"/>
                <a:sym typeface="Nunito"/>
              </a:rPr>
              <a:t>Helps network manager determine if a particular network is normal or congested.</a:t>
            </a:r>
            <a:endParaRPr i="1" sz="2550">
              <a:solidFill>
                <a:schemeClr val="lt1"/>
              </a:solidFill>
              <a:latin typeface="Nunito"/>
              <a:ea typeface="Nunito"/>
              <a:cs typeface="Nunito"/>
              <a:sym typeface="Nunito"/>
            </a:endParaRPr>
          </a:p>
          <a:p>
            <a:pPr indent="0" lvl="0" marL="457200" rtl="0" algn="l">
              <a:spcBef>
                <a:spcPts val="1200"/>
              </a:spcBef>
              <a:spcAft>
                <a:spcPts val="0"/>
              </a:spcAft>
              <a:buNone/>
            </a:pPr>
            <a:r>
              <a:t/>
            </a:r>
            <a:endParaRPr i="1" sz="2000">
              <a:solidFill>
                <a:schemeClr val="lt1"/>
              </a:solidFill>
              <a:latin typeface="Nunito"/>
              <a:ea typeface="Nunito"/>
              <a:cs typeface="Nunito"/>
              <a:sym typeface="Nunito"/>
            </a:endParaRPr>
          </a:p>
          <a:p>
            <a:pPr indent="-321865" lvl="0" marL="457200" rtl="0" algn="l">
              <a:spcBef>
                <a:spcPts val="1200"/>
              </a:spcBef>
              <a:spcAft>
                <a:spcPts val="0"/>
              </a:spcAft>
              <a:buClr>
                <a:schemeClr val="lt1"/>
              </a:buClr>
              <a:buSzPct val="100000"/>
              <a:buFont typeface="Nunito"/>
              <a:buChar char="●"/>
            </a:pPr>
            <a:r>
              <a:rPr i="1" lang="en-GB" sz="2350">
                <a:solidFill>
                  <a:schemeClr val="lt1"/>
                </a:solidFill>
                <a:latin typeface="Nunito"/>
                <a:ea typeface="Nunito"/>
                <a:cs typeface="Nunito"/>
                <a:sym typeface="Nunito"/>
              </a:rPr>
              <a:t>This also makes it possible to identify bottlenecks(partial or complete stop to network flow due to congestion in network) and to identify and improve performance through infrastructure upgrades.</a:t>
            </a:r>
            <a:endParaRPr i="1" sz="2350">
              <a:solidFill>
                <a:schemeClr val="lt1"/>
              </a:solidFill>
              <a:latin typeface="Nunito"/>
              <a:ea typeface="Nunito"/>
              <a:cs typeface="Nunito"/>
              <a:sym typeface="Nunito"/>
            </a:endParaRPr>
          </a:p>
          <a:p>
            <a:pPr indent="0" lvl="0" marL="0" rtl="0" algn="l">
              <a:spcBef>
                <a:spcPts val="1200"/>
              </a:spcBef>
              <a:spcAft>
                <a:spcPts val="0"/>
              </a:spcAft>
              <a:buNone/>
            </a:pPr>
            <a:r>
              <a:t/>
            </a:r>
            <a:endParaRPr i="1" sz="2000">
              <a:solidFill>
                <a:schemeClr val="lt1"/>
              </a:solidFill>
              <a:latin typeface="Nunito"/>
              <a:ea typeface="Nunito"/>
              <a:cs typeface="Nunito"/>
              <a:sym typeface="Nunito"/>
            </a:endParaRPr>
          </a:p>
          <a:p>
            <a:pPr indent="0" lvl="0" marL="0" rtl="0" algn="l">
              <a:spcBef>
                <a:spcPts val="1200"/>
              </a:spcBef>
              <a:spcAft>
                <a:spcPts val="1200"/>
              </a:spcAft>
              <a:buNone/>
            </a:pPr>
            <a:r>
              <a:t/>
            </a:r>
            <a:endParaRPr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155700"/>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solidFill>
                  <a:schemeClr val="lt1"/>
                </a:solidFill>
              </a:rPr>
              <a:t>contd..</a:t>
            </a:r>
            <a:endParaRPr>
              <a:solidFill>
                <a:schemeClr val="lt1"/>
              </a:solidFill>
            </a:endParaRPr>
          </a:p>
        </p:txBody>
      </p:sp>
      <p:sp>
        <p:nvSpPr>
          <p:cNvPr id="81" name="Google Shape;81;p17"/>
          <p:cNvSpPr txBox="1"/>
          <p:nvPr>
            <p:ph idx="1" type="body"/>
          </p:nvPr>
        </p:nvSpPr>
        <p:spPr>
          <a:xfrm>
            <a:off x="354575" y="728400"/>
            <a:ext cx="8520600" cy="384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i="1" lang="en-GB" sz="2000">
                <a:solidFill>
                  <a:schemeClr val="lt1"/>
                </a:solidFill>
                <a:latin typeface="Nunito"/>
                <a:ea typeface="Nunito"/>
                <a:cs typeface="Nunito"/>
                <a:sym typeface="Nunito"/>
              </a:rPr>
              <a:t>Identifying Problems - </a:t>
            </a:r>
            <a:endParaRPr b="1" i="1" sz="2000">
              <a:solidFill>
                <a:schemeClr val="lt1"/>
              </a:solidFill>
              <a:latin typeface="Nunito"/>
              <a:ea typeface="Nunito"/>
              <a:cs typeface="Nunito"/>
              <a:sym typeface="Nunito"/>
            </a:endParaRPr>
          </a:p>
          <a:p>
            <a:pPr indent="0" lvl="0" marL="0" rtl="0" algn="l">
              <a:lnSpc>
                <a:spcPct val="95000"/>
              </a:lnSpc>
              <a:spcBef>
                <a:spcPts val="1200"/>
              </a:spcBef>
              <a:spcAft>
                <a:spcPts val="0"/>
              </a:spcAft>
              <a:buSzPts val="770"/>
              <a:buNone/>
            </a:pPr>
            <a:r>
              <a:t/>
            </a:r>
            <a:endParaRPr b="1" i="1" sz="2000">
              <a:solidFill>
                <a:schemeClr val="lt1"/>
              </a:solidFill>
              <a:latin typeface="Nunito"/>
              <a:ea typeface="Nunito"/>
              <a:cs typeface="Nunito"/>
              <a:sym typeface="Nunito"/>
            </a:endParaRPr>
          </a:p>
          <a:p>
            <a:pPr indent="-355600" lvl="0" marL="457200" rtl="0" algn="l">
              <a:lnSpc>
                <a:spcPct val="95000"/>
              </a:lnSpc>
              <a:spcBef>
                <a:spcPts val="1200"/>
              </a:spcBef>
              <a:spcAft>
                <a:spcPts val="0"/>
              </a:spcAft>
              <a:buClr>
                <a:schemeClr val="lt1"/>
              </a:buClr>
              <a:buSzPts val="2000"/>
              <a:buFont typeface="Nunito"/>
              <a:buChar char="●"/>
            </a:pPr>
            <a:r>
              <a:rPr i="1" lang="en-GB" sz="1796">
                <a:solidFill>
                  <a:schemeClr val="lt1"/>
                </a:solidFill>
                <a:latin typeface="Nunito"/>
                <a:ea typeface="Nunito"/>
                <a:cs typeface="Nunito"/>
                <a:sym typeface="Nunito"/>
              </a:rPr>
              <a:t>This is possible because a packet sniffer can analyze the conversation between two or more nodes on a network.</a:t>
            </a:r>
            <a:endParaRPr i="1" sz="1796">
              <a:solidFill>
                <a:schemeClr val="lt1"/>
              </a:solidFill>
              <a:latin typeface="Nunito"/>
              <a:ea typeface="Nunito"/>
              <a:cs typeface="Nunito"/>
              <a:sym typeface="Nunito"/>
            </a:endParaRPr>
          </a:p>
          <a:p>
            <a:pPr indent="0" lvl="0" marL="457200" rtl="0" algn="l">
              <a:lnSpc>
                <a:spcPct val="95000"/>
              </a:lnSpc>
              <a:spcBef>
                <a:spcPts val="1200"/>
              </a:spcBef>
              <a:spcAft>
                <a:spcPts val="0"/>
              </a:spcAft>
              <a:buNone/>
            </a:pPr>
            <a:r>
              <a:t/>
            </a:r>
            <a:endParaRPr i="1" sz="1796">
              <a:solidFill>
                <a:schemeClr val="lt1"/>
              </a:solidFill>
              <a:latin typeface="Nunito"/>
              <a:ea typeface="Nunito"/>
              <a:cs typeface="Nunito"/>
              <a:sym typeface="Nunito"/>
            </a:endParaRPr>
          </a:p>
          <a:p>
            <a:pPr indent="-342670" lvl="0" marL="457200" rtl="0" algn="l">
              <a:lnSpc>
                <a:spcPct val="95000"/>
              </a:lnSpc>
              <a:spcBef>
                <a:spcPts val="1200"/>
              </a:spcBef>
              <a:spcAft>
                <a:spcPts val="0"/>
              </a:spcAft>
              <a:buClr>
                <a:schemeClr val="lt1"/>
              </a:buClr>
              <a:buSzPts val="1796"/>
              <a:buFont typeface="Nunito"/>
              <a:buChar char="●"/>
            </a:pPr>
            <a:r>
              <a:rPr i="1" lang="en-GB" sz="1796">
                <a:solidFill>
                  <a:schemeClr val="lt1"/>
                </a:solidFill>
                <a:latin typeface="Nunito"/>
                <a:ea typeface="Nunito"/>
                <a:cs typeface="Nunito"/>
                <a:sym typeface="Nunito"/>
              </a:rPr>
              <a:t>In the event of a network failure, the information captured by the packet sniffer can be used to identify the faulty packets and locate the node that did not respond to the request. </a:t>
            </a:r>
            <a:endParaRPr i="1" sz="1290">
              <a:solidFill>
                <a:schemeClr val="lt1"/>
              </a:solidFill>
              <a:latin typeface="Nunito"/>
              <a:ea typeface="Nunito"/>
              <a:cs typeface="Nunito"/>
              <a:sym typeface="Nunito"/>
            </a:endParaRPr>
          </a:p>
          <a:p>
            <a:pPr indent="0" lvl="0" marL="457200" rtl="0" algn="l">
              <a:lnSpc>
                <a:spcPct val="95000"/>
              </a:lnSpc>
              <a:spcBef>
                <a:spcPts val="1200"/>
              </a:spcBef>
              <a:spcAft>
                <a:spcPts val="0"/>
              </a:spcAft>
              <a:buNone/>
            </a:pPr>
            <a:r>
              <a:t/>
            </a:r>
            <a:endParaRPr i="1" sz="1796">
              <a:solidFill>
                <a:schemeClr val="lt1"/>
              </a:solidFill>
              <a:latin typeface="Nunito"/>
              <a:ea typeface="Nunito"/>
              <a:cs typeface="Nunito"/>
              <a:sym typeface="Nunito"/>
            </a:endParaRPr>
          </a:p>
          <a:p>
            <a:pPr indent="0" lvl="0" marL="457200" rtl="0" algn="l">
              <a:lnSpc>
                <a:spcPct val="95000"/>
              </a:lnSpc>
              <a:spcBef>
                <a:spcPts val="1200"/>
              </a:spcBef>
              <a:spcAft>
                <a:spcPts val="0"/>
              </a:spcAft>
              <a:buClr>
                <a:schemeClr val="dk1"/>
              </a:buClr>
              <a:buSzPts val="770"/>
              <a:buFont typeface="Arial"/>
              <a:buNone/>
            </a:pPr>
            <a:r>
              <a:t/>
            </a:r>
            <a:endParaRPr i="1" sz="1290">
              <a:solidFill>
                <a:schemeClr val="lt1"/>
              </a:solidFill>
              <a:latin typeface="Nunito"/>
              <a:ea typeface="Nunito"/>
              <a:cs typeface="Nunito"/>
              <a:sym typeface="Nunito"/>
            </a:endParaRPr>
          </a:p>
          <a:p>
            <a:pPr indent="0" lvl="0" marL="0" rtl="0" algn="l">
              <a:lnSpc>
                <a:spcPct val="95000"/>
              </a:lnSpc>
              <a:spcBef>
                <a:spcPts val="1200"/>
              </a:spcBef>
              <a:spcAft>
                <a:spcPts val="1200"/>
              </a:spcAft>
              <a:buSzPts val="770"/>
              <a:buNone/>
            </a:pPr>
            <a:r>
              <a:t/>
            </a:r>
            <a:endParaRPr sz="136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53575"/>
            <a:ext cx="8520600" cy="4395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solidFill>
                  <a:schemeClr val="lt1"/>
                </a:solidFill>
              </a:rPr>
              <a:t>contd..</a:t>
            </a:r>
            <a:endParaRPr>
              <a:solidFill>
                <a:schemeClr val="lt1"/>
              </a:solidFill>
            </a:endParaRPr>
          </a:p>
        </p:txBody>
      </p:sp>
      <p:sp>
        <p:nvSpPr>
          <p:cNvPr id="87" name="Google Shape;87;p18"/>
          <p:cNvSpPr txBox="1"/>
          <p:nvPr>
            <p:ph idx="1" type="body"/>
          </p:nvPr>
        </p:nvSpPr>
        <p:spPr>
          <a:xfrm>
            <a:off x="225975" y="632225"/>
            <a:ext cx="8520600" cy="3836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i="1" lang="en-GB" sz="3600">
                <a:solidFill>
                  <a:schemeClr val="lt1"/>
                </a:solidFill>
                <a:latin typeface="Nunito"/>
                <a:ea typeface="Nunito"/>
                <a:cs typeface="Nunito"/>
                <a:sym typeface="Nunito"/>
              </a:rPr>
              <a:t>Vulnerability Detection - </a:t>
            </a:r>
            <a:endParaRPr b="1" i="1" sz="2550">
              <a:solidFill>
                <a:schemeClr val="lt1"/>
              </a:solidFill>
              <a:latin typeface="Nunito"/>
              <a:ea typeface="Nunito"/>
              <a:cs typeface="Nunito"/>
              <a:sym typeface="Nunito"/>
            </a:endParaRPr>
          </a:p>
          <a:p>
            <a:pPr indent="-344249" lvl="0" marL="457200" rtl="0" algn="l">
              <a:spcBef>
                <a:spcPts val="1200"/>
              </a:spcBef>
              <a:spcAft>
                <a:spcPts val="0"/>
              </a:spcAft>
              <a:buClr>
                <a:schemeClr val="lt1"/>
              </a:buClr>
              <a:buSzPct val="100000"/>
              <a:buFont typeface="Nunito"/>
              <a:buChar char="●"/>
            </a:pPr>
            <a:r>
              <a:rPr i="1" lang="en-GB" sz="2350">
                <a:solidFill>
                  <a:schemeClr val="lt1"/>
                </a:solidFill>
                <a:latin typeface="Nunito"/>
                <a:ea typeface="Nunito"/>
                <a:cs typeface="Nunito"/>
                <a:sym typeface="Nunito"/>
              </a:rPr>
              <a:t>A worrying fact about packet sniffers is their ability to act as a spy tool.</a:t>
            </a:r>
            <a:endParaRPr i="1" sz="1700">
              <a:solidFill>
                <a:schemeClr val="lt1"/>
              </a:solidFill>
              <a:latin typeface="Nunito"/>
              <a:ea typeface="Nunito"/>
              <a:cs typeface="Nunito"/>
              <a:sym typeface="Nunito"/>
            </a:endParaRPr>
          </a:p>
          <a:p>
            <a:pPr indent="-354091" lvl="0" marL="457200" rtl="0" algn="l">
              <a:spcBef>
                <a:spcPts val="0"/>
              </a:spcBef>
              <a:spcAft>
                <a:spcPts val="0"/>
              </a:spcAft>
              <a:buClr>
                <a:schemeClr val="lt1"/>
              </a:buClr>
              <a:buSzPct val="100000"/>
              <a:buFont typeface="Nunito"/>
              <a:buChar char="●"/>
            </a:pPr>
            <a:r>
              <a:rPr i="1" lang="en-GB" sz="2550">
                <a:solidFill>
                  <a:schemeClr val="lt1"/>
                </a:solidFill>
                <a:latin typeface="Nunito"/>
                <a:ea typeface="Nunito"/>
                <a:cs typeface="Nunito"/>
                <a:sym typeface="Nunito"/>
              </a:rPr>
              <a:t>They also help the good guys or White hat Hacker like your network manager by testing a network's vulnerabilities. </a:t>
            </a:r>
            <a:endParaRPr i="1" sz="1700">
              <a:solidFill>
                <a:schemeClr val="lt1"/>
              </a:solidFill>
              <a:latin typeface="Nunito"/>
              <a:ea typeface="Nunito"/>
              <a:cs typeface="Nunito"/>
              <a:sym typeface="Nunito"/>
            </a:endParaRPr>
          </a:p>
          <a:p>
            <a:pPr indent="-368855" lvl="0" marL="457200" rtl="0" algn="l">
              <a:spcBef>
                <a:spcPts val="0"/>
              </a:spcBef>
              <a:spcAft>
                <a:spcPts val="0"/>
              </a:spcAft>
              <a:buClr>
                <a:schemeClr val="lt1"/>
              </a:buClr>
              <a:buSzPct val="111764"/>
              <a:buFont typeface="Nunito"/>
              <a:buChar char="●"/>
            </a:pPr>
            <a:r>
              <a:rPr i="1" lang="en-GB" sz="2550">
                <a:solidFill>
                  <a:schemeClr val="lt1"/>
                </a:solidFill>
                <a:latin typeface="Nunito"/>
                <a:ea typeface="Nunito"/>
                <a:cs typeface="Nunito"/>
                <a:sym typeface="Nunito"/>
              </a:rPr>
              <a:t>Once these vulnerabilities are identified, it is easier to fill in the loopholes, which prevents the possibility of hacking attempts</a:t>
            </a:r>
            <a:r>
              <a:rPr i="1" lang="en-GB" sz="2850">
                <a:solidFill>
                  <a:schemeClr val="lt1"/>
                </a:solidFill>
                <a:latin typeface="Nunito"/>
                <a:ea typeface="Nunito"/>
                <a:cs typeface="Nunito"/>
                <a:sym typeface="Nunito"/>
              </a:rPr>
              <a:t>.</a:t>
            </a:r>
            <a:endParaRPr i="1" sz="2850">
              <a:solidFill>
                <a:schemeClr val="lt1"/>
              </a:solidFill>
              <a:latin typeface="Nunito"/>
              <a:ea typeface="Nunito"/>
              <a:cs typeface="Nunito"/>
              <a:sym typeface="Nunito"/>
            </a:endParaRPr>
          </a:p>
          <a:p>
            <a:pPr indent="0" lvl="0" marL="457200" rtl="0" algn="l">
              <a:spcBef>
                <a:spcPts val="1200"/>
              </a:spcBef>
              <a:spcAft>
                <a:spcPts val="0"/>
              </a:spcAft>
              <a:buNone/>
            </a:pPr>
            <a:r>
              <a:t/>
            </a:r>
            <a:endParaRPr i="1" sz="2850">
              <a:solidFill>
                <a:schemeClr val="lt1"/>
              </a:solidFill>
              <a:latin typeface="Nunito"/>
              <a:ea typeface="Nunito"/>
              <a:cs typeface="Nunito"/>
              <a:sym typeface="Nunito"/>
            </a:endParaRPr>
          </a:p>
          <a:p>
            <a:pPr indent="0" lvl="0" marL="457200" rtl="0" algn="l">
              <a:spcBef>
                <a:spcPts val="1200"/>
              </a:spcBef>
              <a:spcAft>
                <a:spcPts val="0"/>
              </a:spcAft>
              <a:buNone/>
            </a:pPr>
            <a:r>
              <a:t/>
            </a:r>
            <a:endParaRPr i="1" sz="1700">
              <a:solidFill>
                <a:schemeClr val="lt1"/>
              </a:solidFill>
              <a:latin typeface="Nunito"/>
              <a:ea typeface="Nunito"/>
              <a:cs typeface="Nunito"/>
              <a:sym typeface="Nunito"/>
            </a:endParaRPr>
          </a:p>
          <a:p>
            <a:pPr indent="0" lvl="0" marL="0" rtl="0" algn="l">
              <a:spcBef>
                <a:spcPts val="1200"/>
              </a:spcBef>
              <a:spcAft>
                <a:spcPts val="1200"/>
              </a:spcAft>
              <a:buNone/>
            </a:pPr>
            <a:r>
              <a:t/>
            </a:r>
            <a:endParaRPr>
              <a:solidFill>
                <a:schemeClr val="lt1"/>
              </a:solidFill>
            </a:endParaRPr>
          </a:p>
        </p:txBody>
      </p:sp>
      <p:pic>
        <p:nvPicPr>
          <p:cNvPr id="88" name="Google Shape;88;p18"/>
          <p:cNvPicPr preferRelativeResize="0"/>
          <p:nvPr/>
        </p:nvPicPr>
        <p:blipFill>
          <a:blip r:embed="rId3">
            <a:alphaModFix/>
          </a:blip>
          <a:stretch>
            <a:fillRect/>
          </a:stretch>
        </p:blipFill>
        <p:spPr>
          <a:xfrm>
            <a:off x="2893200" y="3128950"/>
            <a:ext cx="3785250" cy="195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SOME PACKET SNIFFER</a:t>
            </a:r>
            <a:endParaRPr>
              <a:solidFill>
                <a:schemeClr val="lt1"/>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3">
                  <a:extLst>
                    <a:ext uri="{A12FA001-AC4F-418D-AE19-62706E023703}">
                      <ahyp:hlinkClr val="tx"/>
                    </a:ext>
                  </a:extLst>
                </a:hlinkClick>
              </a:rPr>
              <a:t>SolarWinds Network Performance Monitor</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4">
                  <a:extLst>
                    <a:ext uri="{A12FA001-AC4F-418D-AE19-62706E023703}">
                      <ahyp:hlinkClr val="tx"/>
                    </a:ext>
                  </a:extLst>
                </a:hlinkClick>
              </a:rPr>
              <a:t>ManageEngine NetFlow Analyzer</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5">
                  <a:extLst>
                    <a:ext uri="{A12FA001-AC4F-418D-AE19-62706E023703}">
                      <ahyp:hlinkClr val="tx"/>
                    </a:ext>
                  </a:extLst>
                </a:hlinkClick>
              </a:rPr>
              <a:t>PRTG Network Monitor</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6">
                  <a:extLst>
                    <a:ext uri="{A12FA001-AC4F-418D-AE19-62706E023703}">
                      <ahyp:hlinkClr val="tx"/>
                    </a:ext>
                  </a:extLst>
                </a:hlinkClick>
              </a:rPr>
              <a:t>Wireshark</a:t>
            </a:r>
            <a:r>
              <a:rPr i="1" lang="en-GB">
                <a:solidFill>
                  <a:schemeClr val="lt1"/>
                </a:solidFill>
                <a:latin typeface="Nunito"/>
                <a:ea typeface="Nunito"/>
                <a:cs typeface="Nunito"/>
                <a:sym typeface="Nunito"/>
              </a:rPr>
              <a:t> </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7">
                  <a:extLst>
                    <a:ext uri="{A12FA001-AC4F-418D-AE19-62706E023703}">
                      <ahyp:hlinkClr val="tx"/>
                    </a:ext>
                  </a:extLst>
                </a:hlinkClick>
              </a:rPr>
              <a:t>Tcpdump</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8">
                  <a:extLst>
                    <a:ext uri="{A12FA001-AC4F-418D-AE19-62706E023703}">
                      <ahyp:hlinkClr val="tx"/>
                    </a:ext>
                  </a:extLst>
                </a:hlinkClick>
              </a:rPr>
              <a:t>OmniPeek Network Protocol Analyzer</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9">
                  <a:extLst>
                    <a:ext uri="{A12FA001-AC4F-418D-AE19-62706E023703}">
                      <ahyp:hlinkClr val="tx"/>
                    </a:ext>
                  </a:extLst>
                </a:hlinkClick>
              </a:rPr>
              <a:t>NetworkMiner</a:t>
            </a:r>
            <a:endParaRPr i="1">
              <a:solidFill>
                <a:schemeClr val="lt1"/>
              </a:solidFill>
              <a:latin typeface="Nunito"/>
              <a:ea typeface="Nunito"/>
              <a:cs typeface="Nunito"/>
              <a:sym typeface="Nunito"/>
            </a:endParaRPr>
          </a:p>
          <a:p>
            <a:pPr indent="-342900" lvl="0" marL="876300" rtl="0" algn="l">
              <a:spcBef>
                <a:spcPts val="0"/>
              </a:spcBef>
              <a:spcAft>
                <a:spcPts val="0"/>
              </a:spcAft>
              <a:buClr>
                <a:schemeClr val="lt1"/>
              </a:buClr>
              <a:buSzPts val="1800"/>
              <a:buFont typeface="Nunito"/>
              <a:buAutoNum type="arabicPeriod"/>
            </a:pPr>
            <a:r>
              <a:rPr i="1" lang="en-GB">
                <a:solidFill>
                  <a:schemeClr val="lt1"/>
                </a:solidFill>
                <a:uFill>
                  <a:noFill/>
                </a:uFill>
                <a:latin typeface="Nunito"/>
                <a:ea typeface="Nunito"/>
                <a:cs typeface="Nunito"/>
                <a:sym typeface="Nunito"/>
                <a:hlinkClick r:id="rId10">
                  <a:extLst>
                    <a:ext uri="{A12FA001-AC4F-418D-AE19-62706E023703}">
                      <ahyp:hlinkClr val="tx"/>
                    </a:ext>
                  </a:extLst>
                </a:hlinkClick>
              </a:rPr>
              <a:t>Colasoft Caspa</a:t>
            </a:r>
            <a:endParaRPr i="1">
              <a:solidFill>
                <a:schemeClr val="lt1"/>
              </a:solidFill>
              <a:latin typeface="Nunito"/>
              <a:ea typeface="Nunito"/>
              <a:cs typeface="Nunito"/>
              <a:sym typeface="Nunito"/>
            </a:endParaRPr>
          </a:p>
          <a:p>
            <a:pPr indent="0" lvl="0" marL="457200" rtl="0" algn="l">
              <a:spcBef>
                <a:spcPts val="3700"/>
              </a:spcBef>
              <a:spcAft>
                <a:spcPts val="0"/>
              </a:spcAft>
              <a:buNone/>
            </a:pPr>
            <a:r>
              <a:rPr i="1" lang="en-GB">
                <a:solidFill>
                  <a:schemeClr val="lt1"/>
                </a:solidFill>
                <a:latin typeface="Nunito"/>
                <a:ea typeface="Nunito"/>
                <a:cs typeface="Nunito"/>
                <a:sym typeface="Nunito"/>
              </a:rPr>
              <a:t>(reference.1)</a:t>
            </a:r>
            <a:endParaRPr i="1">
              <a:solidFill>
                <a:schemeClr val="lt1"/>
              </a:solidFill>
              <a:latin typeface="Nunito"/>
              <a:ea typeface="Nunito"/>
              <a:cs typeface="Nunito"/>
              <a:sym typeface="Nunito"/>
            </a:endParaRPr>
          </a:p>
          <a:p>
            <a:pPr indent="0" lvl="0" marL="0" rtl="0" algn="l">
              <a:spcBef>
                <a:spcPts val="3700"/>
              </a:spcBef>
              <a:spcAft>
                <a:spcPts val="0"/>
              </a:spcAft>
              <a:buClr>
                <a:schemeClr val="dk1"/>
              </a:buClr>
              <a:buSzPts val="1100"/>
              <a:buFont typeface="Arial"/>
              <a:buNone/>
            </a:pPr>
            <a:r>
              <a:t/>
            </a:r>
            <a:endParaRPr i="1">
              <a:solidFill>
                <a:schemeClr val="lt1"/>
              </a:solidFill>
              <a:latin typeface="Lato"/>
              <a:ea typeface="Lato"/>
              <a:cs typeface="Lato"/>
              <a:sym typeface="Lato"/>
            </a:endParaRPr>
          </a:p>
          <a:p>
            <a:pPr indent="0" lvl="0" marL="0" rtl="0" algn="l">
              <a:spcBef>
                <a:spcPts val="1200"/>
              </a:spcBef>
              <a:spcAft>
                <a:spcPts val="1200"/>
              </a:spcAft>
              <a:buNone/>
            </a:pPr>
            <a:r>
              <a:t/>
            </a:r>
            <a:endParaRPr i="1">
              <a:solidFill>
                <a:schemeClr val="lt1"/>
              </a:solidFill>
            </a:endParaRPr>
          </a:p>
        </p:txBody>
      </p:sp>
      <p:pic>
        <p:nvPicPr>
          <p:cNvPr id="95" name="Google Shape;95;p19"/>
          <p:cNvPicPr preferRelativeResize="0"/>
          <p:nvPr/>
        </p:nvPicPr>
        <p:blipFill>
          <a:blip r:embed="rId11">
            <a:alphaModFix/>
          </a:blip>
          <a:stretch>
            <a:fillRect/>
          </a:stretch>
        </p:blipFill>
        <p:spPr>
          <a:xfrm>
            <a:off x="6397225" y="2518175"/>
            <a:ext cx="2282425" cy="182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EXISTING SYSTEM</a:t>
            </a:r>
            <a:endParaRPr>
              <a:solidFill>
                <a:schemeClr val="lt1"/>
              </a:solidFill>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 </a:t>
            </a:r>
            <a:r>
              <a:rPr i="1" lang="en-GB" sz="1700" u="sng">
                <a:solidFill>
                  <a:schemeClr val="lt1"/>
                </a:solidFill>
                <a:latin typeface="Nunito"/>
                <a:ea typeface="Nunito"/>
                <a:cs typeface="Nunito"/>
                <a:sym typeface="Nunito"/>
              </a:rPr>
              <a:t>Network administrator</a:t>
            </a:r>
            <a:r>
              <a:rPr i="1" lang="en-GB" sz="1700">
                <a:solidFill>
                  <a:schemeClr val="lt1"/>
                </a:solidFill>
                <a:latin typeface="Nunito"/>
                <a:ea typeface="Nunito"/>
                <a:cs typeface="Nunito"/>
                <a:sym typeface="Nunito"/>
              </a:rPr>
              <a:t>  needs to identify, diagnose, and solve network problems, a </a:t>
            </a:r>
            <a:r>
              <a:rPr i="1" lang="en-GB" sz="1700" u="sng">
                <a:solidFill>
                  <a:schemeClr val="lt1"/>
                </a:solidFill>
                <a:latin typeface="Nunito"/>
                <a:ea typeface="Nunito"/>
                <a:cs typeface="Nunito"/>
                <a:sym typeface="Nunito"/>
              </a:rPr>
              <a:t>company manager</a:t>
            </a:r>
            <a:r>
              <a:rPr i="1" lang="en-GB" sz="1700">
                <a:solidFill>
                  <a:schemeClr val="lt1"/>
                </a:solidFill>
                <a:latin typeface="Nunito"/>
                <a:ea typeface="Nunito"/>
                <a:cs typeface="Nunito"/>
                <a:sym typeface="Nunito"/>
              </a:rPr>
              <a:t> who wants to monitor user activities on the network and ensure that the corporation's communications assets are safe, or a </a:t>
            </a:r>
            <a:r>
              <a:rPr i="1" lang="en-GB" sz="1700" u="sng">
                <a:solidFill>
                  <a:schemeClr val="lt1"/>
                </a:solidFill>
                <a:latin typeface="Nunito"/>
                <a:ea typeface="Nunito"/>
                <a:cs typeface="Nunito"/>
                <a:sym typeface="Nunito"/>
              </a:rPr>
              <a:t>consultant</a:t>
            </a:r>
            <a:r>
              <a:rPr i="1" lang="en-GB" sz="1700">
                <a:solidFill>
                  <a:schemeClr val="lt1"/>
                </a:solidFill>
                <a:latin typeface="Nunito"/>
                <a:ea typeface="Nunito"/>
                <a:cs typeface="Nunito"/>
                <a:sym typeface="Nunito"/>
              </a:rPr>
              <a:t> who has to quickly solve network problems for clients. It is difficult to identify the problems if the network traffic is not tracked, as an administrator in general we depend on the analyzer provided by the operating system (if any) or the anti virus software that is installed to provide real-time network security. </a:t>
            </a:r>
            <a:endParaRPr sz="1700">
              <a:solidFill>
                <a:schemeClr val="lt1"/>
              </a:solidFill>
              <a:latin typeface="Lato"/>
              <a:ea typeface="Lato"/>
              <a:cs typeface="Lato"/>
              <a:sym typeface="Lato"/>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solidFill>
                  <a:schemeClr val="lt1"/>
                </a:solidFill>
              </a:rPr>
              <a:t>contd..</a:t>
            </a:r>
            <a:endParaRPr>
              <a:solidFill>
                <a:schemeClr val="lt1"/>
              </a:solidFill>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GB" sz="1700">
                <a:solidFill>
                  <a:schemeClr val="lt1"/>
                </a:solidFill>
                <a:latin typeface="Nunito"/>
                <a:ea typeface="Nunito"/>
                <a:cs typeface="Nunito"/>
                <a:sym typeface="Nunito"/>
              </a:rPr>
              <a:t>However, it is identified that these systems provide specific set of reports which may not be enough for an administrator to trace all the problems. To handle these types of issues we want to implement a </a:t>
            </a:r>
            <a:r>
              <a:rPr i="1" lang="en-GB" sz="1700" u="sng">
                <a:solidFill>
                  <a:schemeClr val="lt1"/>
                </a:solidFill>
                <a:latin typeface="Nunito"/>
                <a:ea typeface="Nunito"/>
                <a:cs typeface="Nunito"/>
                <a:sym typeface="Nunito"/>
              </a:rPr>
              <a:t>specific or dedicated</a:t>
            </a:r>
            <a:r>
              <a:rPr i="1" lang="en-GB" sz="1700">
                <a:solidFill>
                  <a:schemeClr val="lt1"/>
                </a:solidFill>
                <a:latin typeface="Nunito"/>
                <a:ea typeface="Nunito"/>
                <a:cs typeface="Nunito"/>
                <a:sym typeface="Nunito"/>
              </a:rPr>
              <a:t> network analyzer that can track all the incoming and outgoing calls.</a:t>
            </a:r>
            <a:endParaRPr i="1" sz="1700">
              <a:solidFill>
                <a:schemeClr val="lt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sz="1700">
              <a:solidFill>
                <a:schemeClr val="lt1"/>
              </a:solidFill>
              <a:latin typeface="Lato"/>
              <a:ea typeface="Lato"/>
              <a:cs typeface="Lato"/>
              <a:sym typeface="Lato"/>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