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83" r:id="rId5"/>
    <p:sldId id="298" r:id="rId6"/>
    <p:sldId id="285" r:id="rId7"/>
    <p:sldId id="286" r:id="rId8"/>
    <p:sldId id="299" r:id="rId9"/>
    <p:sldId id="300" r:id="rId10"/>
    <p:sldId id="301" r:id="rId11"/>
    <p:sldId id="287" r:id="rId12"/>
    <p:sldId id="302" r:id="rId13"/>
    <p:sldId id="303" r:id="rId14"/>
    <p:sldId id="304" r:id="rId15"/>
    <p:sldId id="30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3A2F"/>
    <a:srgbClr val="474134"/>
    <a:srgbClr val="554D3D"/>
    <a:srgbClr val="595515"/>
    <a:srgbClr val="5A532C"/>
    <a:srgbClr val="5B542C"/>
    <a:srgbClr val="59522B"/>
    <a:srgbClr val="5D562D"/>
    <a:srgbClr val="655D31"/>
    <a:srgbClr val="6B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79" autoAdjust="0"/>
  </p:normalViewPr>
  <p:slideViewPr>
    <p:cSldViewPr snapToGrid="0" showGuides="1">
      <p:cViewPr varScale="1">
        <p:scale>
          <a:sx n="78" d="100"/>
          <a:sy n="78" d="100"/>
        </p:scale>
        <p:origin x="878" y="67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26648-F114-4402-B049-AA57EA7F2020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815FE-BC4D-474E-9AA3-6983BC3D8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5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0177DF1D-D731-86FC-22F9-00221AD8C2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9143" y="440217"/>
            <a:ext cx="9613711" cy="2327086"/>
          </a:xfrm>
          <a:ln w="15875">
            <a:solidFill>
              <a:schemeClr val="accent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4FE67-D925-EFE3-2BA5-C28DA7C03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236976"/>
            <a:ext cx="6867144" cy="2386584"/>
          </a:xfrm>
        </p:spPr>
        <p:txBody>
          <a:bodyPr anchor="b">
            <a:noAutofit/>
          </a:bodyPr>
          <a:lstStyle>
            <a:lvl1pPr algn="l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58524-513B-3FD2-4ED0-CB0CA3A3D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7648" y="5971032"/>
            <a:ext cx="3776472" cy="530352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  <a:latin typeface="Gill Sans Nova Light" panose="020B03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A2A54F-058C-EF24-C892-91614AF2D7E8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313A15-57C2-5BD9-DE2B-442792010C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D750DB-651A-3C95-E822-712897C2D5A4}"/>
              </a:ext>
            </a:extLst>
          </p:cNvPr>
          <p:cNvCxnSpPr>
            <a:cxnSpLocks/>
          </p:cNvCxnSpPr>
          <p:nvPr userDrawn="1"/>
        </p:nvCxnSpPr>
        <p:spPr>
          <a:xfrm>
            <a:off x="398366" y="3226467"/>
            <a:ext cx="11395267" cy="443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36281F-EE75-A92A-B85E-00B02B5C0B67}"/>
              </a:ext>
            </a:extLst>
          </p:cNvPr>
          <p:cNvCxnSpPr>
            <a:cxnSpLocks/>
          </p:cNvCxnSpPr>
          <p:nvPr userDrawn="1"/>
        </p:nvCxnSpPr>
        <p:spPr>
          <a:xfrm>
            <a:off x="-11430" y="6165891"/>
            <a:ext cx="6339792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B98AA9-64E2-C5F9-3E90-D02F312EDC52}"/>
              </a:ext>
            </a:extLst>
          </p:cNvPr>
          <p:cNvCxnSpPr>
            <a:cxnSpLocks/>
          </p:cNvCxnSpPr>
          <p:nvPr userDrawn="1"/>
        </p:nvCxnSpPr>
        <p:spPr>
          <a:xfrm>
            <a:off x="10103564" y="6165891"/>
            <a:ext cx="208843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44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DE488-304D-8F7B-7181-CB5794855926}"/>
              </a:ext>
            </a:extLst>
          </p:cNvPr>
          <p:cNvCxnSpPr>
            <a:cxnSpLocks/>
          </p:cNvCxnSpPr>
          <p:nvPr userDrawn="1"/>
        </p:nvCxnSpPr>
        <p:spPr>
          <a:xfrm>
            <a:off x="1565155" y="1983947"/>
            <a:ext cx="10626845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73152"/>
            <a:ext cx="3227832" cy="96926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9436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51206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01752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916936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2916936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44068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35838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535838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8AC38C98-F011-6729-EA3D-B9F72D88DBB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44968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1D32DAF-E8E7-6294-0961-BC9CCFB6F413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64438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9875650-BD0D-32C5-3819-F8C14365B414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64438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04704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11326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1326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EA677E-8DEA-5E75-BA4B-23D1BA7F8E99}"/>
              </a:ext>
            </a:extLst>
          </p:cNvPr>
          <p:cNvCxnSpPr>
            <a:cxnSpLocks/>
          </p:cNvCxnSpPr>
          <p:nvPr userDrawn="1"/>
        </p:nvCxnSpPr>
        <p:spPr>
          <a:xfrm>
            <a:off x="3866404" y="522548"/>
            <a:ext cx="832559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3319DB-4A46-5428-C6CC-D0751895D66F}"/>
              </a:ext>
            </a:extLst>
          </p:cNvPr>
          <p:cNvCxnSpPr>
            <a:cxnSpLocks/>
          </p:cNvCxnSpPr>
          <p:nvPr userDrawn="1"/>
        </p:nvCxnSpPr>
        <p:spPr>
          <a:xfrm>
            <a:off x="0" y="5757057"/>
            <a:ext cx="850485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2B810B-B523-F767-647B-12432989B2E9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2A089CB3-1FD6-52E9-890B-0C5EC799D8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36655" y="5143104"/>
            <a:ext cx="3355345" cy="1252728"/>
          </a:xfrm>
        </p:spPr>
        <p:txBody>
          <a:bodyPr anchor="ctr"/>
          <a:lstStyle>
            <a:lvl1pPr marL="0" indent="0">
              <a:buNone/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127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672C-3B98-424B-3047-A14FF403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36576"/>
            <a:ext cx="5294376" cy="969264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656258F0-1496-C756-9648-B7772E2B11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4501" y="1592221"/>
            <a:ext cx="5207000" cy="4292599"/>
          </a:xfrm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99D7D-8B9F-47AD-ACF1-0FAA45069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392" y="740664"/>
            <a:ext cx="5157787" cy="466344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E9DC0-11F7-BF92-00BF-7C7E9467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5392" y="1417320"/>
            <a:ext cx="5157787" cy="2029968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10F4B-383C-979A-7C67-60731A902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392" y="3941064"/>
            <a:ext cx="5183188" cy="466344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8E51B-C92F-F9B7-5D67-2EE0685CC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392" y="4485555"/>
            <a:ext cx="5183188" cy="1197864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76A9B-4626-290B-917F-B57D3512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7E33F-E2CD-B99B-7A79-CDC2550A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7C822-3603-1035-6BD5-07AEADAC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816DB4-C374-189A-F1F8-5F1B43EC2B71}"/>
              </a:ext>
            </a:extLst>
          </p:cNvPr>
          <p:cNvCxnSpPr>
            <a:cxnSpLocks/>
          </p:cNvCxnSpPr>
          <p:nvPr userDrawn="1"/>
        </p:nvCxnSpPr>
        <p:spPr>
          <a:xfrm>
            <a:off x="0" y="1037557"/>
            <a:ext cx="6096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EC7540-FB09-0AE1-04FF-3706800F4DB6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0"/>
            <a:ext cx="0" cy="6439485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9421D4-0B4D-95CB-4FCB-E139DCBAD9BB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848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0F0B75-DD75-7194-E40A-3AA5DD203B15}"/>
              </a:ext>
            </a:extLst>
          </p:cNvPr>
          <p:cNvSpPr/>
          <p:nvPr userDrawn="1"/>
        </p:nvSpPr>
        <p:spPr>
          <a:xfrm>
            <a:off x="3886830" y="1031243"/>
            <a:ext cx="7906804" cy="540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B85F28-9AE2-01CA-E801-96F2F2ACC4FE}"/>
              </a:ext>
            </a:extLst>
          </p:cNvPr>
          <p:cNvSpPr/>
          <p:nvPr userDrawn="1"/>
        </p:nvSpPr>
        <p:spPr>
          <a:xfrm>
            <a:off x="409046" y="1042071"/>
            <a:ext cx="3455590" cy="5395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64008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77B3A0F7-4877-4804-831D-E094CB4C49B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67512" y="1673352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307592"/>
            <a:ext cx="7598664" cy="1197864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160F9ED-11F2-C22D-919C-AD28524B13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7512" y="3452264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C5B491A-910D-96D7-7910-D672B631333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123102" y="3086504"/>
            <a:ext cx="7598664" cy="1197864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7845D54-C197-EEDA-099F-45ED6EC80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512" y="5288457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00C50B6-D96C-CEAF-4897-329D7DBC41E1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114800" y="4922697"/>
            <a:ext cx="7598664" cy="1197864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A273E5-D639-4F22-9056-01A62C38E224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869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6F1646-E658-90F3-D203-86B50D2F5DEF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793165-641B-DB78-F1A5-573C6041DE9A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121FCC-C1AD-FD70-0727-3D611AEFAAD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890A2E-4E9B-29B4-124F-FBBCB462EB7C}"/>
              </a:ext>
            </a:extLst>
          </p:cNvPr>
          <p:cNvCxnSpPr>
            <a:cxnSpLocks/>
          </p:cNvCxnSpPr>
          <p:nvPr userDrawn="1"/>
        </p:nvCxnSpPr>
        <p:spPr>
          <a:xfrm>
            <a:off x="398366" y="2767098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56AAD6-732C-A795-FCB1-69CE94E3F1C4}"/>
              </a:ext>
            </a:extLst>
          </p:cNvPr>
          <p:cNvCxnSpPr>
            <a:cxnSpLocks/>
          </p:cNvCxnSpPr>
          <p:nvPr userDrawn="1"/>
        </p:nvCxnSpPr>
        <p:spPr>
          <a:xfrm>
            <a:off x="398366" y="4603773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162417-AD43-4C6C-A3F2-EC7D979B702A}"/>
              </a:ext>
            </a:extLst>
          </p:cNvPr>
          <p:cNvCxnSpPr>
            <a:cxnSpLocks/>
          </p:cNvCxnSpPr>
          <p:nvPr userDrawn="1"/>
        </p:nvCxnSpPr>
        <p:spPr>
          <a:xfrm flipV="1">
            <a:off x="3864636" y="1031243"/>
            <a:ext cx="0" cy="54072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348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A4D4F6-5B85-FBD0-E507-B32E94BF2066}"/>
              </a:ext>
            </a:extLst>
          </p:cNvPr>
          <p:cNvSpPr/>
          <p:nvPr userDrawn="1"/>
        </p:nvSpPr>
        <p:spPr>
          <a:xfrm>
            <a:off x="3886830" y="1031243"/>
            <a:ext cx="7906804" cy="540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7666C5-50ED-BD11-EBB3-5068C0F8FE27}"/>
              </a:ext>
            </a:extLst>
          </p:cNvPr>
          <p:cNvSpPr/>
          <p:nvPr userDrawn="1"/>
        </p:nvSpPr>
        <p:spPr>
          <a:xfrm>
            <a:off x="409046" y="1042071"/>
            <a:ext cx="3455590" cy="5395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EAF0B87-8A17-7C9D-202E-F0AC8A92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64008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C766325D-8175-9B95-4BB6-87E3195AAD3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67512" y="2155720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F9AFE21-B015-59CC-B869-6CA584CD8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283336"/>
            <a:ext cx="7598664" cy="2211112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81CCD754-FDAD-02A0-CC23-AE197F4DA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512" y="4856116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DA3CBCD-145A-E531-00B6-F66E3BB91D3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114800" y="3983732"/>
            <a:ext cx="7598664" cy="2211112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C8C7A88B-B5E6-DF17-298C-3F1D6F2B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F6BF98F2-CC55-EA67-AFEB-3B9BDA92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80D6DCDD-07F4-F7F0-12E1-CAF3B5CC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2471" y="6517634"/>
            <a:ext cx="950260" cy="274320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26EBCF-823D-784A-BF8D-A377758CEB81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869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6E25F4-4D19-CCBB-9F09-7369C86AAD57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A4D074-D2CA-D6E0-115B-1CEDA471F0F3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039A31-257E-2036-4142-307DD91B05CC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39C06B9-E1A2-A881-C800-86FBB69963F9}"/>
              </a:ext>
            </a:extLst>
          </p:cNvPr>
          <p:cNvCxnSpPr>
            <a:cxnSpLocks/>
          </p:cNvCxnSpPr>
          <p:nvPr userDrawn="1"/>
        </p:nvCxnSpPr>
        <p:spPr>
          <a:xfrm>
            <a:off x="398366" y="3739090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DBBDAB-1770-6117-02A2-DF798EAD6320}"/>
              </a:ext>
            </a:extLst>
          </p:cNvPr>
          <p:cNvCxnSpPr>
            <a:cxnSpLocks/>
          </p:cNvCxnSpPr>
          <p:nvPr userDrawn="1"/>
        </p:nvCxnSpPr>
        <p:spPr>
          <a:xfrm flipV="1">
            <a:off x="3864636" y="1031243"/>
            <a:ext cx="0" cy="54072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785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872" y="4389120"/>
            <a:ext cx="4709160" cy="1645920"/>
          </a:xfrm>
        </p:spPr>
        <p:txBody>
          <a:bodyPr/>
          <a:lstStyle>
            <a:lvl1pPr algn="ct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D728F67-F092-A253-7F58-A329D8F43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680" y="2130552"/>
            <a:ext cx="8165592" cy="17556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  <a:lvl2pPr marL="566928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solidFill>
                  <a:schemeClr val="accent1"/>
                </a:solidFill>
              </a:defRPr>
            </a:lvl2pPr>
            <a:lvl3pPr marL="850392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3pPr>
            <a:lvl4pPr marL="1133856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4pPr>
            <a:lvl5pPr marL="1417320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5CB43-9C58-7065-8F71-3D1335DCA2E8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7C51743-4A18-4275-9C86-2A02654EB16B}"/>
              </a:ext>
            </a:extLst>
          </p:cNvPr>
          <p:cNvSpPr/>
          <p:nvPr userDrawn="1"/>
        </p:nvSpPr>
        <p:spPr>
          <a:xfrm>
            <a:off x="1509823" y="1188365"/>
            <a:ext cx="9172353" cy="4481269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105206-25D5-CAFF-D01A-6C366A0DDD06}"/>
              </a:ext>
            </a:extLst>
          </p:cNvPr>
          <p:cNvCxnSpPr>
            <a:cxnSpLocks/>
          </p:cNvCxnSpPr>
          <p:nvPr userDrawn="1"/>
        </p:nvCxnSpPr>
        <p:spPr>
          <a:xfrm>
            <a:off x="0" y="5208047"/>
            <a:ext cx="583775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68D0A6-8634-2DEB-AE13-929FDDFD954E}"/>
              </a:ext>
            </a:extLst>
          </p:cNvPr>
          <p:cNvCxnSpPr>
            <a:cxnSpLocks/>
          </p:cNvCxnSpPr>
          <p:nvPr userDrawn="1"/>
        </p:nvCxnSpPr>
        <p:spPr>
          <a:xfrm>
            <a:off x="10546079" y="5220132"/>
            <a:ext cx="1645921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668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544" y="731520"/>
            <a:ext cx="5952744" cy="1645920"/>
          </a:xfrm>
        </p:spPr>
        <p:txBody>
          <a:bodyPr/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AA6941D-E239-2A54-E6C1-1574E59717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872540" cy="6858000"/>
          </a:xfrm>
          <a:ln w="15875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C3332-D605-38F6-7D05-D7B329747768}"/>
              </a:ext>
            </a:extLst>
          </p:cNvPr>
          <p:cNvCxnSpPr>
            <a:cxnSpLocks/>
          </p:cNvCxnSpPr>
          <p:nvPr userDrawn="1"/>
        </p:nvCxnSpPr>
        <p:spPr>
          <a:xfrm>
            <a:off x="4863079" y="4150757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B2C081-8C69-001E-872F-68A1B1E48B94}"/>
              </a:ext>
            </a:extLst>
          </p:cNvPr>
          <p:cNvCxnSpPr>
            <a:cxnSpLocks/>
          </p:cNvCxnSpPr>
          <p:nvPr userDrawn="1"/>
        </p:nvCxnSpPr>
        <p:spPr>
          <a:xfrm>
            <a:off x="4872540" y="5515589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613557-EA43-56E7-5DE1-8A9813B2D7EB}"/>
              </a:ext>
            </a:extLst>
          </p:cNvPr>
          <p:cNvCxnSpPr>
            <a:cxnSpLocks/>
          </p:cNvCxnSpPr>
          <p:nvPr userDrawn="1"/>
        </p:nvCxnSpPr>
        <p:spPr>
          <a:xfrm>
            <a:off x="4872540" y="2766534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CA79F44-DB47-D961-5554-E6CEF0F31D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95545" y="3191256"/>
            <a:ext cx="5953506" cy="73152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D8CB894C-EA47-EEFE-AB8C-A9B9B10EDF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94782" y="4498848"/>
            <a:ext cx="5953506" cy="73152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B3C09B13-9367-B435-A76A-9DBB1332FC5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94782" y="5797296"/>
            <a:ext cx="5953506" cy="73152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101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77913A3-071A-44D9-E59A-B9C86D99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54864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67C02-F658-3749-9924-99BDA9C1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120C0-232E-AD3B-138D-B65A7AD4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0ABD4-B26A-0940-A80F-399F8FCA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4864F6-8550-2BFC-DC03-2BB296DF2E95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195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95A92E-7815-7546-3201-42AEFA654F4C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F23430-1681-F3A4-F071-7C338746014B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B44D2F-F976-B752-100E-E994C9F0206A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943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C1505-F26B-3039-38E3-3A7F7CC7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C2A94-01A4-034C-9AE7-87CF123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5BEB7-6CEE-98EF-C00B-19BF6407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912249-F431-4F6C-4213-30FF47C81741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18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544" y="0"/>
            <a:ext cx="4370832" cy="2194560"/>
          </a:xfrm>
        </p:spPr>
        <p:txBody>
          <a:bodyPr/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4A61420-31F3-2DF5-A319-19A8896350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810"/>
            <a:ext cx="4856184" cy="6850379"/>
          </a:xfrm>
          <a:ln w="15875"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6185" y="2212849"/>
            <a:ext cx="7335814" cy="4645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32D5F1B-4B4F-5C42-0EFC-AE54D2C4EC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3A1AE-C2A2-3984-EE25-E51E8DD6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188720"/>
            <a:ext cx="9171432" cy="4480560"/>
          </a:xfrm>
          <a:ln w="15875">
            <a:solidFill>
              <a:schemeClr val="accent1"/>
            </a:solidFill>
          </a:ln>
        </p:spPr>
        <p:txBody>
          <a:bodyPr lIns="365760" bIns="640080" anchor="ctr"/>
          <a:lstStyle>
            <a:lvl1pPr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A141F-6D41-3734-9073-FB0B24ECB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5976" y="5102352"/>
            <a:ext cx="2889504" cy="365760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137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66CC86A-5147-8A3A-D69B-E3F6DBACAE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36301" y="928122"/>
            <a:ext cx="3251199" cy="5001754"/>
          </a:xfrm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1225296"/>
            <a:ext cx="4718304" cy="1645920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898648"/>
            <a:ext cx="4370832" cy="202996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  <a:lvl2pPr marL="566928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solidFill>
                  <a:schemeClr val="accent1"/>
                </a:solidFill>
              </a:defRPr>
            </a:lvl2pPr>
            <a:lvl3pPr marL="850392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3pPr>
            <a:lvl4pPr marL="1133856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4pPr>
            <a:lvl5pPr marL="1417320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1CC225-384C-A7E8-AFBF-89D35684100D}"/>
              </a:ext>
            </a:extLst>
          </p:cNvPr>
          <p:cNvCxnSpPr>
            <a:cxnSpLocks/>
          </p:cNvCxnSpPr>
          <p:nvPr userDrawn="1"/>
        </p:nvCxnSpPr>
        <p:spPr>
          <a:xfrm>
            <a:off x="0" y="395159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9E07A8-FF17-EE00-CEAE-9071F30D748F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52F90E-8B45-B50A-6BB9-250D96DE376E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915D5E-49E8-33A0-1B5E-9B7880A4BC6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56D179-21F4-E208-F1F2-385E53DC3F00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95159"/>
            <a:ext cx="0" cy="6044326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4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54864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552" y="1444752"/>
            <a:ext cx="10287000" cy="4562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B47E35-6C3A-C32C-9037-4D421B7FAE15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195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DBFA4F-F38F-EF0F-7457-5210BB03F444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8DEE4A-F4AB-FB9A-FDD7-3AFBB5A2740B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921DE1-D458-FC03-01B4-9ECBDF8B6F2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9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66344"/>
            <a:ext cx="3236976" cy="99669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584448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483096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528048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30936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3584448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483096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28048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40664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685032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601968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546336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26C148-CFEE-21C0-96F3-EBC299FD2285}"/>
              </a:ext>
            </a:extLst>
          </p:cNvPr>
          <p:cNvCxnSpPr>
            <a:cxnSpLocks/>
          </p:cNvCxnSpPr>
          <p:nvPr userDrawn="1"/>
        </p:nvCxnSpPr>
        <p:spPr>
          <a:xfrm>
            <a:off x="6585357" y="2355475"/>
            <a:ext cx="192520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BFA673-0676-EDA2-B7AA-6FA05B486C17}"/>
              </a:ext>
            </a:extLst>
          </p:cNvPr>
          <p:cNvCxnSpPr>
            <a:cxnSpLocks/>
          </p:cNvCxnSpPr>
          <p:nvPr userDrawn="1"/>
        </p:nvCxnSpPr>
        <p:spPr>
          <a:xfrm>
            <a:off x="9628632" y="2361693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5B0A4BB-506D-F90C-BF18-B86999FDC27A}"/>
              </a:ext>
            </a:extLst>
          </p:cNvPr>
          <p:cNvCxnSpPr>
            <a:cxnSpLocks/>
          </p:cNvCxnSpPr>
          <p:nvPr userDrawn="1"/>
        </p:nvCxnSpPr>
        <p:spPr>
          <a:xfrm>
            <a:off x="729735" y="2354726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E4F1002-8ECA-FF8D-84D1-D74BB9C00127}"/>
              </a:ext>
            </a:extLst>
          </p:cNvPr>
          <p:cNvCxnSpPr>
            <a:cxnSpLocks/>
          </p:cNvCxnSpPr>
          <p:nvPr userDrawn="1"/>
        </p:nvCxnSpPr>
        <p:spPr>
          <a:xfrm>
            <a:off x="3672459" y="2349116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0493A2-A97C-AF3D-B912-358EF45F61BD}"/>
              </a:ext>
            </a:extLst>
          </p:cNvPr>
          <p:cNvCxnSpPr>
            <a:cxnSpLocks/>
          </p:cNvCxnSpPr>
          <p:nvPr userDrawn="1"/>
        </p:nvCxnSpPr>
        <p:spPr>
          <a:xfrm>
            <a:off x="3866404" y="929468"/>
            <a:ext cx="832559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5BFB79-CBB3-07C6-9054-B6A67EB74CD0}"/>
              </a:ext>
            </a:extLst>
          </p:cNvPr>
          <p:cNvCxnSpPr>
            <a:cxnSpLocks/>
          </p:cNvCxnSpPr>
          <p:nvPr userDrawn="1"/>
        </p:nvCxnSpPr>
        <p:spPr>
          <a:xfrm>
            <a:off x="0" y="39708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D070E1-5B92-2362-47F1-B8BCB4EFFA48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9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192024"/>
            <a:ext cx="8165592" cy="722376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101852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124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060704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31">
            <a:extLst>
              <a:ext uri="{FF2B5EF4-FFF2-40B4-BE49-F238E27FC236}">
                <a16:creationId xmlns:a16="http://schemas.microsoft.com/office/drawing/2014/main" id="{19E34216-9950-3FAF-F3B8-AB91DE92628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101852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3F46F42-C5D7-B0CE-E3C5-46117B70A93B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978408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F01F58CE-C433-DC58-1D16-405DC2D82D88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1060704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962764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853036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3921616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D8E671C2-9C83-AF2B-0C7A-D8CE1420463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962764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1E0C8150-95EC-3B89-D427-0C4AD56ABB9E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3839320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8B6CA730-8E8F-2283-CFDB-358748B1ED30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3921616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41853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732125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800705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31">
            <a:extLst>
              <a:ext uri="{FF2B5EF4-FFF2-40B4-BE49-F238E27FC236}">
                <a16:creationId xmlns:a16="http://schemas.microsoft.com/office/drawing/2014/main" id="{385AF281-7DED-566C-E62C-76BBF2A795A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841853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1C2E707-78B6-51F1-8B2D-EA2147D58C21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718409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9E91D85A-CBAB-980E-5BD9-3BCF8CEAC7EA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800705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685057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575329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43909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Picture Placeholder 31">
            <a:extLst>
              <a:ext uri="{FF2B5EF4-FFF2-40B4-BE49-F238E27FC236}">
                <a16:creationId xmlns:a16="http://schemas.microsoft.com/office/drawing/2014/main" id="{5993608C-B818-3AD4-B4D3-28D2DF627D0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685057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0E307E95-A0E7-5F5C-DFF3-F33EF29FFC3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561613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3D6B271-D0F0-7CDA-BE9D-BD03B6C47BA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643909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211C01-E0D3-34B5-C635-7ED6C7C89E9C}"/>
              </a:ext>
            </a:extLst>
          </p:cNvPr>
          <p:cNvCxnSpPr>
            <a:cxnSpLocks/>
          </p:cNvCxnSpPr>
          <p:nvPr userDrawn="1"/>
        </p:nvCxnSpPr>
        <p:spPr>
          <a:xfrm>
            <a:off x="0" y="330022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4CCE68-630E-A4CE-AF43-3FB81EADDF21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42465"/>
            <a:ext cx="11395267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0AA902-F568-9A37-2C1B-1E3659DBE780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4CF9AA-8029-6D34-457C-9FC583E8DFD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CAFEB8-8359-AC67-8760-CFF0FC604D80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7E393C7-F0CA-6CFE-7A57-82D059DF9D96}"/>
              </a:ext>
            </a:extLst>
          </p:cNvPr>
          <p:cNvCxnSpPr>
            <a:cxnSpLocks/>
          </p:cNvCxnSpPr>
          <p:nvPr userDrawn="1"/>
        </p:nvCxnSpPr>
        <p:spPr>
          <a:xfrm>
            <a:off x="0" y="5915157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7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32" y="1005840"/>
            <a:ext cx="7187184" cy="4251960"/>
          </a:xfrm>
        </p:spPr>
        <p:txBody>
          <a:bodyPr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E3754CA-7CD5-66C6-9A94-42B6D2AEC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832" y="5312664"/>
            <a:ext cx="2889504" cy="365760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7150B01-E47B-1FE6-D289-46641618F6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37714" y="1028362"/>
            <a:ext cx="2451100" cy="4800597"/>
          </a:xfrm>
          <a:ln w="15875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C5A325-67B4-EB21-61D9-11A62C1149D0}"/>
              </a:ext>
            </a:extLst>
          </p:cNvPr>
          <p:cNvCxnSpPr>
            <a:cxnSpLocks/>
          </p:cNvCxnSpPr>
          <p:nvPr userDrawn="1"/>
        </p:nvCxnSpPr>
        <p:spPr>
          <a:xfrm>
            <a:off x="0" y="395159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66DF71-8DDC-0AE8-6067-6C8BDF66AEE6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53E1C8-4CA4-75B1-C371-4A379986E7A8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4A3361-4A2D-2ED2-946A-46EA9B3FCC9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A1A3AD-F519-2787-F127-4698F8E5CA39}"/>
              </a:ext>
            </a:extLst>
          </p:cNvPr>
          <p:cNvCxnSpPr>
            <a:cxnSpLocks/>
          </p:cNvCxnSpPr>
          <p:nvPr userDrawn="1"/>
        </p:nvCxnSpPr>
        <p:spPr>
          <a:xfrm>
            <a:off x="0" y="5516519"/>
            <a:ext cx="914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5322AF-E7A0-773B-0886-72337FA4AC8E}"/>
              </a:ext>
            </a:extLst>
          </p:cNvPr>
          <p:cNvCxnSpPr>
            <a:cxnSpLocks/>
            <a:stCxn id="19" idx="3"/>
          </p:cNvCxnSpPr>
          <p:nvPr userDrawn="1"/>
        </p:nvCxnSpPr>
        <p:spPr>
          <a:xfrm>
            <a:off x="3831336" y="5495544"/>
            <a:ext cx="836066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4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CCC7076-FFA4-750E-431A-0BE2B1B6F2E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7796" y="1652080"/>
            <a:ext cx="4406901" cy="3124681"/>
          </a:xfrm>
          <a:ln w="15875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F410FA-6919-A95F-E465-F3650BC704A5}"/>
              </a:ext>
            </a:extLst>
          </p:cNvPr>
          <p:cNvCxnSpPr>
            <a:cxnSpLocks/>
          </p:cNvCxnSpPr>
          <p:nvPr userDrawn="1"/>
        </p:nvCxnSpPr>
        <p:spPr>
          <a:xfrm>
            <a:off x="0" y="1037308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6D016C-FD2C-0B4B-A727-8A7CAF4A9846}"/>
              </a:ext>
            </a:extLst>
          </p:cNvPr>
          <p:cNvCxnSpPr>
            <a:cxnSpLocks/>
          </p:cNvCxnSpPr>
          <p:nvPr userDrawn="1"/>
        </p:nvCxnSpPr>
        <p:spPr>
          <a:xfrm flipV="1">
            <a:off x="5476731" y="1037308"/>
            <a:ext cx="0" cy="540217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79FE8F-AD7E-5CA6-4AC2-165DA0C9BEF5}"/>
              </a:ext>
            </a:extLst>
          </p:cNvPr>
          <p:cNvCxnSpPr>
            <a:cxnSpLocks/>
          </p:cNvCxnSpPr>
          <p:nvPr userDrawn="1"/>
        </p:nvCxnSpPr>
        <p:spPr>
          <a:xfrm flipV="1">
            <a:off x="8792556" y="1027906"/>
            <a:ext cx="0" cy="54115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AA6A48-79F7-A000-AA19-3EB390EBAFAF}"/>
              </a:ext>
            </a:extLst>
          </p:cNvPr>
          <p:cNvCxnSpPr>
            <a:cxnSpLocks/>
          </p:cNvCxnSpPr>
          <p:nvPr userDrawn="1"/>
        </p:nvCxnSpPr>
        <p:spPr>
          <a:xfrm>
            <a:off x="5476731" y="3833413"/>
            <a:ext cx="67152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2FB9E0-941D-A849-6C69-C8A3BDD784D2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68" y="54864"/>
            <a:ext cx="11256264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3483" y="1802860"/>
            <a:ext cx="2843784" cy="182734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9E7CC0C-0A82-6C16-C499-CE38E6A5E1A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634474" y="1802860"/>
            <a:ext cx="2843784" cy="182734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7CEC54D-1FD6-3F78-8B9D-D145F9B1C3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34474" y="1279472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61EC6ED-86B0-89B9-F4F3-A17A7F150D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23483" y="1278001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51AA82-3529-805D-5461-E1C5DC523EB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9023483" y="4599432"/>
            <a:ext cx="2843784" cy="16459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2A58E13-B509-86DD-D9FA-FE6B76B706C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634474" y="4599432"/>
            <a:ext cx="2843784" cy="16459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D3275BA4-1A29-81A8-890F-A2019D6AD1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34474" y="4078224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97742C31-A952-F092-74D6-5D432DBE495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23483" y="4078224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1AF03A42-3FAC-6EF4-3C19-01EADE20F3D9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1207008" y="5788152"/>
            <a:ext cx="3858768" cy="5324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0">
            <a:extLst>
              <a:ext uri="{FF2B5EF4-FFF2-40B4-BE49-F238E27FC236}">
                <a16:creationId xmlns:a16="http://schemas.microsoft.com/office/drawing/2014/main" id="{D4A2DF13-0ACD-F5E4-200D-EF0469F75D0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207008" y="5266944"/>
            <a:ext cx="3858768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7B805FCC-6D7A-F1CC-3B04-A84A068DBB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695176" y="3310128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FEE3F2FF-41FC-A05B-F6EB-A97A7D1B064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695176" y="5897880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271E6249-39AB-A674-474B-129F0FC28F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93608" y="3310128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1743218C-8B3C-DC33-5CD2-D82FA77A52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93608" y="5897880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8" name="Text Placeholder 43">
            <a:extLst>
              <a:ext uri="{FF2B5EF4-FFF2-40B4-BE49-F238E27FC236}">
                <a16:creationId xmlns:a16="http://schemas.microsoft.com/office/drawing/2014/main" id="{6018CAD3-E7B7-16B7-5631-0C3F7C38C53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48640" y="5330952"/>
            <a:ext cx="512064" cy="512064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5405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5AA5F-2C28-9886-0D00-5D18198EC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2471" y="6517634"/>
            <a:ext cx="95026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22ECB-9F56-BDF6-8792-01F55B2E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2B5B1-8D0B-68C6-B628-3FF8E5DCD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F9CC0-D93B-C416-BCCE-87441F99C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4253F60-8B31-6272-41B3-5C95D6A90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0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60" r:id="rId4"/>
    <p:sldLayoutId id="2147483670" r:id="rId5"/>
    <p:sldLayoutId id="2147483668" r:id="rId6"/>
    <p:sldLayoutId id="2147483669" r:id="rId7"/>
    <p:sldLayoutId id="2147483667" r:id="rId8"/>
    <p:sldLayoutId id="2147483666" r:id="rId9"/>
    <p:sldLayoutId id="2147483665" r:id="rId10"/>
    <p:sldLayoutId id="2147483653" r:id="rId11"/>
    <p:sldLayoutId id="2147483664" r:id="rId12"/>
    <p:sldLayoutId id="2147483671" r:id="rId13"/>
    <p:sldLayoutId id="2147483663" r:id="rId14"/>
    <p:sldLayoutId id="2147483662" r:id="rId15"/>
    <p:sldLayoutId id="2147483654" r:id="rId16"/>
    <p:sldLayoutId id="214748365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33856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alnews.ca/news/10869767/ontario-housing-starts-fao-report-2024/" TargetMode="External"/><Relationship Id="rId2" Type="http://schemas.openxmlformats.org/officeDocument/2006/relationships/hyperlink" Target="https://catalog.data.gov/dataset/real-estate-sales-2001-2018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B1341B-74CE-99E1-8A79-DB717AB6E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67303"/>
            <a:ext cx="9942816" cy="3314998"/>
          </a:xfrm>
        </p:spPr>
        <p:txBody>
          <a:bodyPr/>
          <a:lstStyle/>
          <a:p>
            <a:r>
              <a:rPr lang="en-US" dirty="0"/>
              <a:t>Connecticut Real Estate Sales and Forecast (2001-2034)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1867331-230D-9C0A-257F-D767A3E56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4467" y="5971032"/>
            <a:ext cx="5439653" cy="530352"/>
          </a:xfrm>
        </p:spPr>
        <p:txBody>
          <a:bodyPr/>
          <a:lstStyle/>
          <a:p>
            <a:r>
              <a:rPr lang="en-US" dirty="0"/>
              <a:t>by Lakshya Patel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260DAAE-F925-11DA-1392-452BA0DFE2E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28371" b="28371"/>
          <a:stretch/>
        </p:blipFill>
        <p:spPr/>
      </p:pic>
    </p:spTree>
    <p:extLst>
      <p:ext uri="{BB962C8B-B14F-4D97-AF65-F5344CB8AC3E}">
        <p14:creationId xmlns:p14="http://schemas.microsoft.com/office/powerpoint/2010/main" val="1479628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40C02-97B7-3CB7-0E25-52F5015B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AB993-8FA4-F832-68E9-7C7CAD952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The Power BI dashboard highlights Connecticut's real estate trends from 2001 to 2022 and forecasts up to 2034. </a:t>
            </a:r>
            <a:r>
              <a:rPr lang="en-US" sz="2000" b="1" dirty="0"/>
              <a:t>Single-family homes </a:t>
            </a:r>
            <a:r>
              <a:rPr lang="en-US" sz="2000" dirty="0"/>
              <a:t>dominate the market, accounting for </a:t>
            </a:r>
            <a:r>
              <a:rPr lang="en-US" sz="2000" b="1" dirty="0"/>
              <a:t>21.63% of sales</a:t>
            </a:r>
            <a:r>
              <a:rPr lang="en-US" sz="2000" dirty="0"/>
              <a:t> due to their appeal for families and stable investment potential.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Despite a dip in </a:t>
            </a:r>
            <a:r>
              <a:rPr lang="en-US" sz="2000" b="1" dirty="0"/>
              <a:t>2021 caused by the COVID-1</a:t>
            </a:r>
            <a:r>
              <a:rPr lang="en-US" sz="2000" dirty="0"/>
              <a:t>9 pandemic, the market is projected to recover and grow steadily from 2025 onward.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This dashboard provides valuable insights for investors and stakeholders, supported by strong data correlations and comprehensive forecasts.</a:t>
            </a:r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B4675-713A-A1E2-1133-4AB1E5F4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72BC4-E134-F3C7-45D2-4AE92DBD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592027-393A-BCB3-969D-ABB705BC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381705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CA65F-6C46-F637-78D7-866293BB9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1B131-F681-BD33-65C1-9A88DA78A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U.S. General Services Administration. (n.d.). </a:t>
            </a:r>
            <a:r>
              <a:rPr lang="en-US" i="1" dirty="0"/>
              <a:t>Real estate sales 2001-2018</a:t>
            </a:r>
            <a:r>
              <a:rPr lang="en-US" dirty="0"/>
              <a:t>. Data.gov. Retrieved January 20, 2025, from </a:t>
            </a:r>
            <a:r>
              <a:rPr lang="en-US" dirty="0">
                <a:hlinkClick r:id="rId2"/>
              </a:rPr>
              <a:t>https://catalog.data.gov/dataset/real-estate-sales-2001-2018</a:t>
            </a:r>
            <a:endParaRPr lang="en-US" dirty="0"/>
          </a:p>
          <a:p>
            <a:r>
              <a:rPr lang="en-US" dirty="0"/>
              <a:t>Callan, I., &amp; </a:t>
            </a:r>
            <a:r>
              <a:rPr lang="en-US" dirty="0" err="1"/>
              <a:t>D'Mello</a:t>
            </a:r>
            <a:r>
              <a:rPr lang="en-US" dirty="0"/>
              <a:t>, C. (2024, November 14). </a:t>
            </a:r>
            <a:r>
              <a:rPr lang="en-US" i="1" dirty="0"/>
              <a:t>Single-family home starts hit 69-year low in new Ontario housing data</a:t>
            </a:r>
            <a:r>
              <a:rPr lang="en-US" dirty="0"/>
              <a:t>. Global News. </a:t>
            </a:r>
            <a:r>
              <a:rPr lang="en-US" dirty="0">
                <a:hlinkClick r:id="rId3"/>
              </a:rPr>
              <a:t>https://globalnews.ca/news/10869767/ontario-housing-starts-fao-report-2024/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E8D7E-72E3-420D-FC57-A39903B0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EE602-7810-3FF8-37EB-AFA8D7D92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AAAACB9-DD59-0BBA-1A24-2845DF851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82005-F52A-0038-93F2-C0FBE5A7C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CA" sz="9600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3DEF1-635B-3130-29BD-BA17B683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7C191-C8F8-0E7A-BF7D-AF465261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3CA9891-1D17-2D93-7EBC-67C464AA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44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BBD9FBF-BDEA-E2A9-5AC0-F365EF1C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1A06734-9234-687F-E232-56B8B04C89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8740" r="28740"/>
          <a:stretch/>
        </p:blipFill>
        <p:spPr/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0B69E8E6-9D16-D9E3-B5C1-6F6E6588BF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191764"/>
              </p:ext>
            </p:extLst>
          </p:nvPr>
        </p:nvGraphicFramePr>
        <p:xfrm>
          <a:off x="4856163" y="2212975"/>
          <a:ext cx="7335836" cy="4645025"/>
        </p:xfrm>
        <a:graphic>
          <a:graphicData uri="http://schemas.openxmlformats.org/drawingml/2006/table">
            <a:tbl>
              <a:tblPr firstRow="1" bandRow="1"/>
              <a:tblGrid>
                <a:gridCol w="797877">
                  <a:extLst>
                    <a:ext uri="{9D8B030D-6E8A-4147-A177-3AD203B41FA5}">
                      <a16:colId xmlns:a16="http://schemas.microsoft.com/office/drawing/2014/main" val="1680321436"/>
                    </a:ext>
                  </a:extLst>
                </a:gridCol>
                <a:gridCol w="6537959">
                  <a:extLst>
                    <a:ext uri="{9D8B030D-6E8A-4147-A177-3AD203B41FA5}">
                      <a16:colId xmlns:a16="http://schemas.microsoft.com/office/drawing/2014/main" val="1621479666"/>
                    </a:ext>
                  </a:extLst>
                </a:gridCol>
              </a:tblGrid>
              <a:tr h="9290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Felix Titling" panose="020F0502020204030204" pitchFamily="34" charset="0"/>
                          <a:cs typeface="Felix Titling" panose="020F0502020204030204" pitchFamily="34" charset="0"/>
                        </a:rPr>
                        <a:t>INTRODUCTION</a:t>
                      </a: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244635"/>
                  </a:ext>
                </a:extLst>
              </a:tr>
              <a:tr h="9290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Felix Titling" panose="020F0502020204030204" pitchFamily="34" charset="0"/>
                          <a:cs typeface="Felix Titling" panose="020F0502020204030204" pitchFamily="34" charset="0"/>
                        </a:rPr>
                        <a:t>Dataset overview</a:t>
                      </a: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0913436"/>
                  </a:ext>
                </a:extLst>
              </a:tr>
              <a:tr h="9290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Felix Titling" panose="020F0502020204030204" pitchFamily="34" charset="0"/>
                          <a:cs typeface="Felix Titling" panose="020F0502020204030204" pitchFamily="34" charset="0"/>
                        </a:rPr>
                        <a:t>Power BI Dashboard Highlights</a:t>
                      </a: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8392374"/>
                  </a:ext>
                </a:extLst>
              </a:tr>
              <a:tr h="9290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Felix Titling" panose="020F0502020204030204" pitchFamily="34" charset="0"/>
                          <a:cs typeface="Felix Titling" panose="020F0502020204030204" pitchFamily="34" charset="0"/>
                        </a:rPr>
                        <a:t>Dataset insights </a:t>
                      </a: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282632"/>
                  </a:ext>
                </a:extLst>
              </a:tr>
              <a:tr h="9290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Felix Titling" panose="020F0502020204030204" pitchFamily="34" charset="0"/>
                          <a:cs typeface="Felix Titling" panose="020F0502020204030204" pitchFamily="34" charset="0"/>
                        </a:rPr>
                        <a:t>conclusion</a:t>
                      </a: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2909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21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9025BC-7A1A-3FAF-3BC0-13AF568A2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37"/>
            <a:ext cx="10515600" cy="1834526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A127E98-F085-5A66-9D65-E2BAC77B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4D792B7-0397-C047-AE12-1A03F7E3DC8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90F9375-7D60-5547-02DC-A2AF4BE0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AF93863-763B-590D-9D57-2E4C5A8E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2471" y="6517634"/>
            <a:ext cx="95026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2DFB8-B7A2-DE8A-3E38-FC317061272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2338" y="1315092"/>
            <a:ext cx="5633662" cy="5202542"/>
          </a:xfrm>
        </p:spPr>
        <p:txBody>
          <a:bodyPr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/>
              <a:t>Real estate is a vital indicator of economic activity, regional growth, and investment trends. The Connecticut real estate market has undergone significant changes over the years, reflecting broader economic shifts and local developments. </a:t>
            </a:r>
          </a:p>
          <a:p>
            <a:pPr algn="ctr">
              <a:lnSpc>
                <a:spcPct val="100000"/>
              </a:lnSpc>
            </a:pPr>
            <a:r>
              <a:rPr lang="en-US" sz="2000" dirty="0"/>
              <a:t>This presentation leverages data from </a:t>
            </a:r>
            <a:r>
              <a:rPr lang="en-US" sz="2000" b="1" dirty="0"/>
              <a:t>2001 to 2022 </a:t>
            </a:r>
            <a:r>
              <a:rPr lang="en-US" sz="2000" dirty="0"/>
              <a:t>to analyze these trends and provides a forecast </a:t>
            </a:r>
            <a:r>
              <a:rPr lang="en-US" sz="2000" b="1" dirty="0"/>
              <a:t>extending to 2034 </a:t>
            </a:r>
            <a:r>
              <a:rPr lang="en-US" sz="2000" dirty="0"/>
              <a:t>using Power BI's analytical tools. The interactive dashboard highlights key metrics, visualizes historical data, and predicts future trends, enabling better decision-making for stakeholders and investors.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B08AC5-490B-C0A3-4D3E-B07DD151F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1315092"/>
            <a:ext cx="5067300" cy="474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5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3F36-81D0-6B02-A324-315BEB5B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Felix Titling" panose="020F0502020204030204" pitchFamily="34" charset="0"/>
                <a:cs typeface="Felix Titling" panose="020F0502020204030204" pitchFamily="34" charset="0"/>
              </a:rPr>
              <a:t>Dataset Overview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1C962-E1A1-9F72-9DC0-11EE1CD22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AB8C7-9C66-B919-A228-78E31C859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D96E2-CFC2-D9C7-9D93-34CF4E4D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2DBBD35-066D-74CD-674E-73C4F1512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552" y="1444752"/>
            <a:ext cx="10323576" cy="4562856"/>
          </a:xfrm>
        </p:spPr>
        <p:txBody>
          <a:bodyPr/>
          <a:lstStyle/>
          <a:p>
            <a:r>
              <a:rPr lang="en-US" b="1" dirty="0"/>
              <a:t>Description: </a:t>
            </a:r>
            <a:r>
              <a:rPr lang="en-US" dirty="0"/>
              <a:t>The dataset contains a listing of all real estate sales in the state of Connecticut with a sales price of $2,000 or greater between October 1 and September 30 of each year. </a:t>
            </a:r>
          </a:p>
          <a:p>
            <a:r>
              <a:rPr lang="en-US" b="1" dirty="0"/>
              <a:t>Data Compliance</a:t>
            </a:r>
            <a:r>
              <a:rPr lang="en-US" dirty="0"/>
              <a:t>: The data adheres to Connecticut General Statutes sections 10-261a and 10-261b, with data missing for some years due to revaluation schedules.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229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723C-7935-6CA1-0371-EC0B0C62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Raw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70F771-4C26-8304-8F21-9D346F377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813" y="1750142"/>
            <a:ext cx="8681884" cy="43182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5C619-29B6-E047-749E-B2FC9AE4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56932-311E-1F61-998B-C1F72916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3CFB25C-5D30-1BB5-60B7-66926951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27421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5DD1-AB5E-159D-2936-3DB0DE5D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Cleaned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71E9-236A-65B2-83B0-772FE648F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552" y="1444752"/>
            <a:ext cx="5259136" cy="4562856"/>
          </a:xfrm>
        </p:spPr>
        <p:txBody>
          <a:bodyPr/>
          <a:lstStyle/>
          <a:p>
            <a:r>
              <a:rPr lang="en-US" sz="2000" b="1" dirty="0"/>
              <a:t>Key Data Fields: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List Year</a:t>
            </a:r>
            <a:r>
              <a:rPr lang="en-US" sz="2000" dirty="0"/>
              <a:t>: The year of the sales record.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Town</a:t>
            </a:r>
            <a:r>
              <a:rPr lang="en-US" sz="2000" dirty="0"/>
              <a:t>: The town where the property is located.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Property Type</a:t>
            </a:r>
            <a:r>
              <a:rPr lang="en-US" sz="2000" dirty="0"/>
              <a:t>: The type of property (Residential, Apartment, Commercial, Industrial, Vacant Land).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Sale Amount</a:t>
            </a:r>
            <a:r>
              <a:rPr lang="en-US" sz="2000" dirty="0"/>
              <a:t>: The transaction price of the property.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Assessed Value</a:t>
            </a:r>
            <a:r>
              <a:rPr lang="en-US" sz="2000" dirty="0"/>
              <a:t>: The official assessed value of the property.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Residential Type</a:t>
            </a:r>
            <a:r>
              <a:rPr lang="en-US" sz="2000" dirty="0"/>
              <a:t>: Further classification of residential properties (e.g., Single Family, Condo).</a:t>
            </a:r>
          </a:p>
          <a:p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39183-7ED9-EB2E-1BB4-FD6139DE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398A7-2EF5-FDB8-87BD-C220AC1A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20A3CC-4DCB-9219-3229-3A56E68EA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B1521C-7A31-1210-2F98-39D2F42CD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846" y="1649575"/>
            <a:ext cx="5584886" cy="388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0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2337-AE37-8818-20E6-33B0697CB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54864"/>
            <a:ext cx="8165592" cy="969264"/>
          </a:xfrm>
        </p:spPr>
        <p:txBody>
          <a:bodyPr anchor="ctr">
            <a:normAutofit/>
          </a:bodyPr>
          <a:lstStyle/>
          <a:p>
            <a:r>
              <a:rPr lang="en-CA" dirty="0"/>
              <a:t>Dashboard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49F03-56FA-B61F-0566-17D39F0D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4D792B7-0397-C047-AE12-1A03F7E3DC8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6DE53-DDB4-44F4-34FF-39E3F715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2AF39AC-855E-CD6C-79E0-F0427FD5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2471" y="6517634"/>
            <a:ext cx="95026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B267CD-4F84-EBDB-CF51-535365E1E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961" y="1119940"/>
            <a:ext cx="8903510" cy="510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8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AFD3-F0EF-D088-D9F6-0111FE57B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Felix Titling" panose="020F0502020204030204" pitchFamily="34" charset="0"/>
                <a:cs typeface="Felix Titling" panose="020F0502020204030204" pitchFamily="34" charset="0"/>
              </a:rPr>
              <a:t>Dashboard Features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02D71-F202-B767-2704-F4AC06C53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0704B-DC40-1BB3-5C20-8E865815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6D0F1C-0C5D-BE89-49DE-F1F7DF19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E38E4E-407B-77DD-AB00-C09BCABF1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552" y="1444751"/>
            <a:ext cx="10287000" cy="4771113"/>
          </a:xfrm>
        </p:spPr>
        <p:txBody>
          <a:bodyPr/>
          <a:lstStyle/>
          <a:p>
            <a:r>
              <a:rPr lang="en-US" sz="2000" b="1" dirty="0"/>
              <a:t>Key Features: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Card Metrics:</a:t>
            </a: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Total Sale Value: </a:t>
            </a:r>
            <a:r>
              <a:rPr lang="en-US" sz="2000" b="1" dirty="0"/>
              <a:t>417bn</a:t>
            </a: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Assessed Value: </a:t>
            </a:r>
            <a:r>
              <a:rPr lang="en-US" sz="2000" b="1" dirty="0"/>
              <a:t>294bn</a:t>
            </a: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Sales Ratio: </a:t>
            </a:r>
            <a:r>
              <a:rPr lang="en-US" sz="2000" b="1" dirty="0"/>
              <a:t>10.49M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Visuals:</a:t>
            </a: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/>
              <a:t>Scatter Plot</a:t>
            </a:r>
            <a:r>
              <a:rPr lang="en-US" sz="2000" dirty="0"/>
              <a:t>: Assessed Value vs. Sale Amount, highlighting the correlation between these metrics.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/>
              <a:t>Pie Chart</a:t>
            </a:r>
            <a:r>
              <a:rPr lang="en-US" sz="2000" dirty="0"/>
              <a:t>: Sales by Residential Type (e.g., Single Family, Condo) with proportionate breakdowns.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/>
              <a:t>Line Chart</a:t>
            </a:r>
            <a:r>
              <a:rPr lang="en-US" sz="2000" dirty="0"/>
              <a:t>: Yearly sales trends (2001-2034), including future forecasts until 2034.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Forecast Component:</a:t>
            </a: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A forecasted line chart predicts sales trends until 2034, providing insight into potential market growth.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81054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3F9EB-2DEA-ABAC-30D7-A4FF8C00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Dashboard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0D000-8C68-E312-7717-CDA8EB4D7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408" y="1489453"/>
            <a:ext cx="10287000" cy="456285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2000" b="1" dirty="0"/>
              <a:t>Trends Observed:</a:t>
            </a:r>
            <a:endParaRPr lang="en-US" sz="2000" dirty="0"/>
          </a:p>
          <a:p>
            <a:pPr marL="800100" lvl="1" indent="-342900"/>
            <a:r>
              <a:rPr lang="en-US" sz="2000" dirty="0"/>
              <a:t>The Connecticut real estate market saw steady growth from 2001 to 2020, reflecting stable economic conditions.</a:t>
            </a:r>
          </a:p>
          <a:p>
            <a:pPr marL="800100" lvl="1" indent="-342900"/>
            <a:r>
              <a:rPr lang="en-US" sz="2000" dirty="0"/>
              <a:t>A sharp decline in 2021 is attributed to the economic impact of the COVID-19 pandemic, which disrupted real estate activity.</a:t>
            </a:r>
          </a:p>
          <a:p>
            <a:pPr marL="800100" lvl="1" indent="-342900"/>
            <a:r>
              <a:rPr lang="en-US" sz="2000" dirty="0"/>
              <a:t>Forecast predicts recovery and consistent growth from 2025 onward as markets stabilize.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Property Distribution:</a:t>
            </a:r>
            <a:endParaRPr lang="en-US" sz="2000" dirty="0"/>
          </a:p>
          <a:p>
            <a:pPr marL="800100" lvl="1" indent="-342900"/>
            <a:r>
              <a:rPr lang="en-US" sz="2000" dirty="0"/>
              <a:t>Single-family properties dominate the market, followed by condos and two-family homes.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Correlation Analysis:</a:t>
            </a:r>
            <a:endParaRPr lang="en-US" sz="2000" dirty="0"/>
          </a:p>
          <a:p>
            <a:pPr marL="800100" lvl="1" indent="-342900"/>
            <a:r>
              <a:rPr lang="en-US" sz="2000" dirty="0"/>
              <a:t>Strong correlation exists between assessed property values and sales prices, indicating reliable valuations.</a:t>
            </a:r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5689D-C852-4FB9-1766-CCDA93AE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74A73-3603-B991-A44A-E20CE5169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06ED029-1CF8-957F-DF34-52C9E3CB4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586740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3">
      <a:dk1>
        <a:srgbClr val="000000"/>
      </a:dk1>
      <a:lt1>
        <a:srgbClr val="FFFFFF"/>
      </a:lt1>
      <a:dk2>
        <a:srgbClr val="59512B"/>
      </a:dk2>
      <a:lt2>
        <a:srgbClr val="E7E4E6"/>
      </a:lt2>
      <a:accent1>
        <a:srgbClr val="F8F4EC"/>
      </a:accent1>
      <a:accent2>
        <a:srgbClr val="474134"/>
      </a:accent2>
      <a:accent3>
        <a:srgbClr val="E5E0D8"/>
      </a:accent3>
      <a:accent4>
        <a:srgbClr val="B6A592"/>
      </a:accent4>
      <a:accent5>
        <a:srgbClr val="F4F0ED"/>
      </a:accent5>
      <a:accent6>
        <a:srgbClr val="CEC5A7"/>
      </a:accent6>
      <a:hlink>
        <a:srgbClr val="827D57"/>
      </a:hlink>
      <a:folHlink>
        <a:srgbClr val="867052"/>
      </a:folHlink>
    </a:clrScheme>
    <a:fontScheme name="Custom 31">
      <a:majorFont>
        <a:latin typeface="Felix Titl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y-Design-Berlin-Presentation_Win32_SW_v11" id="{A1E1012F-E9F8-4F40-92C8-C50A5DD6BDB3}" vid="{84DD5023-C7E9-4B03-B2A5-92320E38EF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BB8FCA9-2C7D-45A4-87C8-02C272E9F4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741A42-9646-4B63-A6BC-7DA2EE5F87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9B373E-6FDE-4773-A0C6-CDA9846E30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City design</Template>
  <TotalTime>102</TotalTime>
  <Words>666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 Next LT Pro</vt:lpstr>
      <vt:lpstr>Calibri</vt:lpstr>
      <vt:lpstr>Felix Titling</vt:lpstr>
      <vt:lpstr>Gill Sans Nova Light</vt:lpstr>
      <vt:lpstr>Wingdings</vt:lpstr>
      <vt:lpstr>Office Theme</vt:lpstr>
      <vt:lpstr>Connecticut Real Estate Sales and Forecast (2001-2034)</vt:lpstr>
      <vt:lpstr>INDEX</vt:lpstr>
      <vt:lpstr>INTRODUCTION</vt:lpstr>
      <vt:lpstr>Dataset Overview</vt:lpstr>
      <vt:lpstr>Raw Data</vt:lpstr>
      <vt:lpstr>Cleaned Data</vt:lpstr>
      <vt:lpstr>Dashboard</vt:lpstr>
      <vt:lpstr>Dashboard Features</vt:lpstr>
      <vt:lpstr>Dashboard insights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lakshya patel</dc:creator>
  <cp:lastModifiedBy>lakshya patel</cp:lastModifiedBy>
  <cp:revision>4</cp:revision>
  <dcterms:created xsi:type="dcterms:W3CDTF">2025-01-20T15:00:46Z</dcterms:created>
  <dcterms:modified xsi:type="dcterms:W3CDTF">2025-01-22T17:56:17Z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