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3" r:id="rId5"/>
    <p:sldId id="298" r:id="rId6"/>
    <p:sldId id="285" r:id="rId7"/>
    <p:sldId id="286" r:id="rId8"/>
    <p:sldId id="299" r:id="rId9"/>
    <p:sldId id="300" r:id="rId10"/>
    <p:sldId id="301" r:id="rId11"/>
    <p:sldId id="287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105" d="100"/>
          <a:sy n="105" d="100"/>
        </p:scale>
        <p:origin x="834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news.ca/news/10869767/ontario-housing-starts-fao-report-2024/" TargetMode="External"/><Relationship Id="rId2" Type="http://schemas.openxmlformats.org/officeDocument/2006/relationships/hyperlink" Target="https://catalog.data.gov/dataset/real-estate-sales-2001-2018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67303"/>
            <a:ext cx="9942816" cy="3314998"/>
          </a:xfrm>
        </p:spPr>
        <p:txBody>
          <a:bodyPr/>
          <a:lstStyle/>
          <a:p>
            <a:r>
              <a:rPr lang="en-US" dirty="0"/>
              <a:t>Connecticut Real Estate Sales and Forecast (2001-2034)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4467" y="5971032"/>
            <a:ext cx="5439653" cy="530352"/>
          </a:xfrm>
        </p:spPr>
        <p:txBody>
          <a:bodyPr/>
          <a:lstStyle/>
          <a:p>
            <a:r>
              <a:rPr lang="en-US" dirty="0"/>
              <a:t>by Lakshya Patel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371" b="28371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0C02-97B7-3CB7-0E25-52F5015B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993-8FA4-F832-68E9-7C7CAD95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Power BI dashboard highlights Connecticut's real estate trends from 2001 to 2022 and forecasts up to 2034. </a:t>
            </a:r>
            <a:r>
              <a:rPr lang="en-US" sz="2000" b="1" dirty="0"/>
              <a:t>Single-family homes </a:t>
            </a:r>
            <a:r>
              <a:rPr lang="en-US" sz="2000" dirty="0"/>
              <a:t>dominate the market, accounting for </a:t>
            </a:r>
            <a:r>
              <a:rPr lang="en-US" sz="2000" b="1" dirty="0"/>
              <a:t>21.63% of sales</a:t>
            </a:r>
            <a:r>
              <a:rPr lang="en-US" sz="2000" dirty="0"/>
              <a:t> due to their appeal for families and stable investment potential.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Despite a dip in </a:t>
            </a:r>
            <a:r>
              <a:rPr lang="en-US" sz="2000" b="1" dirty="0"/>
              <a:t>2021 caused by the COVID-1</a:t>
            </a:r>
            <a:r>
              <a:rPr lang="en-US" sz="2000" dirty="0"/>
              <a:t>9 pandemic, the market is projected to recover and grow steadily from 2025 onward.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dashboard provides valuable insights for investors and stakeholders, supported by strong data correlations and comprehensive forecasts.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4675-713A-A1E2-1133-4AB1E5F4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2BC4-E134-F3C7-45D2-4AE92DB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592027-393A-BCB3-969D-ABB705BC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8170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65F-6C46-F637-78D7-866293BB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B131-F681-BD33-65C1-9A88DA78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General Services Administration. (n.d.). </a:t>
            </a:r>
            <a:r>
              <a:rPr lang="en-US" i="1" dirty="0"/>
              <a:t>Real estate sales 2001-2018</a:t>
            </a:r>
            <a:r>
              <a:rPr lang="en-US" dirty="0"/>
              <a:t>. Data.gov. Retrieved January 20, 2025, from </a:t>
            </a:r>
            <a:r>
              <a:rPr lang="en-US" dirty="0">
                <a:hlinkClick r:id="rId2"/>
              </a:rPr>
              <a:t>https://catalog.data.gov/dataset/real-estate-sales-2001-2018</a:t>
            </a:r>
            <a:endParaRPr lang="en-US" dirty="0"/>
          </a:p>
          <a:p>
            <a:r>
              <a:rPr lang="en-US" dirty="0"/>
              <a:t>Callan, I., &amp; </a:t>
            </a:r>
            <a:r>
              <a:rPr lang="en-US" dirty="0" err="1"/>
              <a:t>D'Mello</a:t>
            </a:r>
            <a:r>
              <a:rPr lang="en-US" dirty="0"/>
              <a:t>, C. (2024, November 14). </a:t>
            </a:r>
            <a:r>
              <a:rPr lang="en-US" i="1" dirty="0"/>
              <a:t>Single-family home starts hit 69-year low in new Ontario housing data</a:t>
            </a:r>
            <a:r>
              <a:rPr lang="en-US" dirty="0"/>
              <a:t>. Global News. </a:t>
            </a:r>
            <a:r>
              <a:rPr lang="en-US" dirty="0">
                <a:hlinkClick r:id="rId3"/>
              </a:rPr>
              <a:t>https://globalnews.ca/news/10869767/ontario-housing-starts-fao-report-2024/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8D7E-72E3-420D-FC57-A39903B0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E602-7810-3FF8-37EB-AFA8D7D9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AAACB9-DD59-0BBA-1A24-2845DF8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F308-FBC0-3D04-EB50-7D2058F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21C8-958C-F327-FB91-34828E48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https://youtu.be/XyvJ_k16Xjw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7C21-766F-1509-B6A1-ECEF1FF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422C-C527-EA1D-2C12-97E985EB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3C007-F838-CC6F-BFA4-EF6B7052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2005-F52A-0038-93F2-C0FBE5A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sz="9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3DEF1-635B-3130-29BD-BA17B683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C191-C8F8-0E7A-BF7D-AF46526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CA9891-1D17-2D93-7EBC-67C464AA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A06734-9234-687F-E232-56B8B04C8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40" r="28740"/>
          <a:stretch/>
        </p:blipFill>
        <p:spPr/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91764"/>
              </p:ext>
            </p:extLst>
          </p:nvPr>
        </p:nvGraphicFramePr>
        <p:xfrm>
          <a:off x="4856163" y="2212975"/>
          <a:ext cx="7335836" cy="4645025"/>
        </p:xfrm>
        <a:graphic>
          <a:graphicData uri="http://schemas.openxmlformats.org/drawingml/2006/table">
            <a:tbl>
              <a:tblPr firstRow="1" bandRow="1"/>
              <a:tblGrid>
                <a:gridCol w="797877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6537959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INTRODUCTION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Dataset overview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Power BI Dashboard Highlights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Dataset insights 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conclusion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37"/>
            <a:ext cx="10515600" cy="183452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0F9375-7D60-5547-02DC-A2AF4BE0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DFB8-B7A2-DE8A-3E38-FC31706127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338" y="1315092"/>
            <a:ext cx="5633662" cy="520254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Real estate is a vital indicator of economic activity, regional growth, and investment trends. The Connecticut real estate market has undergone significant changes over the years, reflecting broader economic shifts and local developments. </a:t>
            </a:r>
          </a:p>
          <a:p>
            <a:pPr algn="ctr">
              <a:lnSpc>
                <a:spcPct val="100000"/>
              </a:lnSpc>
            </a:pPr>
            <a:r>
              <a:rPr lang="en-US" sz="2000" dirty="0"/>
              <a:t>This presentation leverages data from </a:t>
            </a:r>
            <a:r>
              <a:rPr lang="en-US" sz="2000" b="1" dirty="0"/>
              <a:t>2001 to 2022 </a:t>
            </a:r>
            <a:r>
              <a:rPr lang="en-US" sz="2000" dirty="0"/>
              <a:t>to analyze these trends and provides a forecast </a:t>
            </a:r>
            <a:r>
              <a:rPr lang="en-US" sz="2000" b="1" dirty="0"/>
              <a:t>extending to 2034 </a:t>
            </a:r>
            <a:r>
              <a:rPr lang="en-US" sz="2000" dirty="0"/>
              <a:t>using Power BI's analytical tools. The interactive dashboard highlights key metrics, visualizes historical data, and predicts future trends, enabling better decision-making for stakeholders and investors.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08AC5-490B-C0A3-4D3E-B07DD151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315092"/>
            <a:ext cx="5067300" cy="4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3F36-81D0-6B02-A324-315BEB5B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elix Titling" panose="020F0502020204030204" pitchFamily="34" charset="0"/>
                <a:cs typeface="Felix Titling" panose="020F0502020204030204" pitchFamily="34" charset="0"/>
              </a:rPr>
              <a:t>Dataset Overview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C962-E1A1-9F72-9DC0-11EE1CD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B8C7-9C66-B919-A228-78E31C85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D96E2-CFC2-D9C7-9D93-34CF4E4D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DBBD35-066D-74CD-674E-73C4F151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323576" cy="4562856"/>
          </a:xfrm>
        </p:spPr>
        <p:txBody>
          <a:bodyPr/>
          <a:lstStyle/>
          <a:p>
            <a:r>
              <a:rPr lang="en-US" b="1" dirty="0"/>
              <a:t>Description: </a:t>
            </a:r>
            <a:r>
              <a:rPr lang="en-US" dirty="0"/>
              <a:t>The dataset contains a listing of all real estate sales in the state of Connecticut with a sales price of $2,000 or greater between October 1 and September 30 of each year. </a:t>
            </a:r>
          </a:p>
          <a:p>
            <a:r>
              <a:rPr lang="en-US" b="1" dirty="0"/>
              <a:t>Data Compliance</a:t>
            </a:r>
            <a:r>
              <a:rPr lang="en-US" dirty="0"/>
              <a:t>: The data adheres to Connecticut General Statutes sections 10-261a and 10-261b, with data missing for some years due to revaluation schedules.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2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723C-7935-6CA1-0371-EC0B0C6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Raw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0F771-4C26-8304-8F21-9D346F377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3" y="1750142"/>
            <a:ext cx="8681884" cy="43182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C619-29B6-E047-749E-B2FC9AE4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6932-311E-1F61-998B-C1F72916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CFB25C-5D30-1BB5-60B7-6692695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2742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5DD1-AB5E-159D-2936-3DB0DE5D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71E9-236A-65B2-83B0-772FE648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5259136" cy="4562856"/>
          </a:xfrm>
        </p:spPr>
        <p:txBody>
          <a:bodyPr/>
          <a:lstStyle/>
          <a:p>
            <a:r>
              <a:rPr lang="en-US" sz="2000" b="1" dirty="0"/>
              <a:t>Key Data Fields: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List Year</a:t>
            </a:r>
            <a:r>
              <a:rPr lang="en-US" sz="2000" dirty="0"/>
              <a:t>: The year of the sales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Town</a:t>
            </a:r>
            <a:r>
              <a:rPr lang="en-US" sz="2000" dirty="0"/>
              <a:t>: The town where the property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Property Type</a:t>
            </a:r>
            <a:r>
              <a:rPr lang="en-US" sz="2000" dirty="0"/>
              <a:t>: The type of property (Residential, Apartment, Commercial, Industrial, Vacant Land).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Sale Amount</a:t>
            </a:r>
            <a:r>
              <a:rPr lang="en-US" sz="2000" dirty="0"/>
              <a:t>: The transaction price of the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Assessed Value</a:t>
            </a:r>
            <a:r>
              <a:rPr lang="en-US" sz="2000" dirty="0"/>
              <a:t>: The official assessed value of the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Residential Type</a:t>
            </a:r>
            <a:r>
              <a:rPr lang="en-US" sz="2000" dirty="0"/>
              <a:t>: Further classification of residential properties (e.g., Single Family, Condo).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39183-7ED9-EB2E-1BB4-FD6139D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98A7-2EF5-FDB8-87BD-C220AC1A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20A3CC-4DCB-9219-3229-3A56E68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1521C-7A31-1210-2F98-39D2F42C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46" y="1649575"/>
            <a:ext cx="5584886" cy="38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2337-AE37-8818-20E6-33B0697C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anchor="ctr">
            <a:normAutofit/>
          </a:bodyPr>
          <a:lstStyle/>
          <a:p>
            <a:r>
              <a:rPr lang="en-CA" dirty="0"/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9F03-56FA-B61F-0566-17D39F0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DE53-DDB4-44F4-34FF-39E3F715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AF39AC-855E-CD6C-79E0-F0427FD5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267CD-4F84-EBDB-CF51-535365E1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1" y="1119940"/>
            <a:ext cx="8903510" cy="51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FD3-F0EF-D088-D9F6-0111FE5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elix Titling" panose="020F0502020204030204" pitchFamily="34" charset="0"/>
                <a:cs typeface="Felix Titling" panose="020F0502020204030204" pitchFamily="34" charset="0"/>
              </a:rPr>
              <a:t>Dashboard Features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2D71-F202-B767-2704-F4AC06C5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704B-DC40-1BB3-5C20-8E86581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0F1C-0C5D-BE89-49DE-F1F7DF1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E38E4E-407B-77DD-AB00-C09BCABF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1"/>
            <a:ext cx="10287000" cy="4771113"/>
          </a:xfrm>
        </p:spPr>
        <p:txBody>
          <a:bodyPr/>
          <a:lstStyle/>
          <a:p>
            <a:r>
              <a:rPr lang="en-US" sz="2000" b="1" dirty="0"/>
              <a:t>Key Features: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Card Metrics: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Total Sale Value: </a:t>
            </a:r>
            <a:r>
              <a:rPr lang="en-US" sz="2000" b="1" dirty="0"/>
              <a:t>417bn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Assessed Value: </a:t>
            </a:r>
            <a:r>
              <a:rPr lang="en-US" sz="2000" b="1" dirty="0"/>
              <a:t>294bn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Sales Ratio: </a:t>
            </a:r>
            <a:r>
              <a:rPr lang="en-US" sz="2000" b="1" dirty="0"/>
              <a:t>10.49M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Visuals: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Scatter Plot</a:t>
            </a:r>
            <a:r>
              <a:rPr lang="en-US" sz="2000" dirty="0"/>
              <a:t>: Assessed Value vs. Sale Amount, highlighting the correlation between these metrics.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Pie Chart</a:t>
            </a:r>
            <a:r>
              <a:rPr lang="en-US" sz="2000" dirty="0"/>
              <a:t>: Sales by Residential Type (e.g., Single Family, Condo) with proportionate breakdowns.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Line Chart</a:t>
            </a:r>
            <a:r>
              <a:rPr lang="en-US" sz="2000" dirty="0"/>
              <a:t>: Yearly sales trends (2001-2034), including future forecasts until 2034.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Forecast Component: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forecasted line chart predicts sales trends until 2034, providing insight into potential market growth.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8105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F9EB-2DEA-ABAC-30D7-A4FF8C00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D000-8C68-E312-7717-CDA8EB4D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489453"/>
            <a:ext cx="10287000" cy="456285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Trends Observed:</a:t>
            </a:r>
            <a:endParaRPr lang="en-US" sz="2000" dirty="0"/>
          </a:p>
          <a:p>
            <a:pPr marL="800100" lvl="1" indent="-342900"/>
            <a:r>
              <a:rPr lang="en-US" sz="2000" dirty="0"/>
              <a:t>The Connecticut real estate market saw steady growth from 2001 to 2020, reflecting stable economic conditions.</a:t>
            </a:r>
          </a:p>
          <a:p>
            <a:pPr marL="800100" lvl="1" indent="-342900"/>
            <a:r>
              <a:rPr lang="en-US" sz="2000" dirty="0"/>
              <a:t>A sharp decline in 2021 is attributed to the economic impact of the COVID-19 pandemic, which disrupted real estate activity.</a:t>
            </a:r>
          </a:p>
          <a:p>
            <a:pPr marL="800100" lvl="1" indent="-342900"/>
            <a:r>
              <a:rPr lang="en-US" sz="2000" dirty="0"/>
              <a:t>Forecast predicts recovery and consistent growth from 2025 onward as markets stabilize.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Property Distribution:</a:t>
            </a:r>
            <a:endParaRPr lang="en-US" sz="2000" dirty="0"/>
          </a:p>
          <a:p>
            <a:pPr marL="800100" lvl="1" indent="-342900"/>
            <a:r>
              <a:rPr lang="en-US" sz="2000" dirty="0"/>
              <a:t>Single-family properties dominate the market, followed by condos and two-family homes.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Correlation Analysis:</a:t>
            </a:r>
            <a:endParaRPr lang="en-US" sz="2000" dirty="0"/>
          </a:p>
          <a:p>
            <a:pPr marL="800100" lvl="1" indent="-342900"/>
            <a:r>
              <a:rPr lang="en-US" sz="2000" dirty="0"/>
              <a:t>Strong correlation exists between assessed property values and sales prices, indicating reliable valuations.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689D-C852-4FB9-1766-CCDA93AE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4A73-3603-B991-A44A-E20CE516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6ED029-1CF8-957F-DF34-52C9E3CB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5867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99</TotalTime>
  <Words>681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  <vt:lpstr>Connecticut Real Estate Sales and Forecast (2001-2034)</vt:lpstr>
      <vt:lpstr>INDEX</vt:lpstr>
      <vt:lpstr>INTRODUCTION</vt:lpstr>
      <vt:lpstr>Dataset Overview</vt:lpstr>
      <vt:lpstr>Raw Data</vt:lpstr>
      <vt:lpstr>Cleaned Data</vt:lpstr>
      <vt:lpstr>Dashboard</vt:lpstr>
      <vt:lpstr>Dashboard Features</vt:lpstr>
      <vt:lpstr>Dashboard insights</vt:lpstr>
      <vt:lpstr>conclusion</vt:lpstr>
      <vt:lpstr>References</vt:lpstr>
      <vt:lpstr>Video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lakshya patel</dc:creator>
  <cp:lastModifiedBy>lakshya patel</cp:lastModifiedBy>
  <cp:revision>3</cp:revision>
  <dcterms:created xsi:type="dcterms:W3CDTF">2025-01-20T15:00:46Z</dcterms:created>
  <dcterms:modified xsi:type="dcterms:W3CDTF">2025-01-20T16:41:20Z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