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0" r:id="rId4"/>
    <p:sldId id="262" r:id="rId5"/>
    <p:sldId id="263" r:id="rId6"/>
    <p:sldId id="264" r:id="rId7"/>
    <p:sldId id="274" r:id="rId8"/>
    <p:sldId id="268" r:id="rId9"/>
    <p:sldId id="265" r:id="rId10"/>
    <p:sldId id="266" r:id="rId11"/>
    <p:sldId id="269" r:id="rId12"/>
    <p:sldId id="267" r:id="rId13"/>
    <p:sldId id="270" r:id="rId14"/>
    <p:sldId id="271" r:id="rId15"/>
    <p:sldId id="273" r:id="rId16"/>
    <p:sldId id="272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1A00"/>
    <a:srgbClr val="C79E37"/>
    <a:srgbClr val="202E54"/>
    <a:srgbClr val="FF2549"/>
    <a:srgbClr val="1D3A00"/>
    <a:srgbClr val="007033"/>
    <a:srgbClr val="5EEC3C"/>
    <a:srgbClr val="990099"/>
    <a:srgbClr val="CC0099"/>
    <a:srgbClr val="FE9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96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69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09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57175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314" y="2113635"/>
            <a:ext cx="8231372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p:transition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  <p:transition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  <p:transition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  <p:transition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p:transition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  <p:transition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  <p:transition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  <p:transition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  <p:transition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  <p:transition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  <p:transition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cove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Bus Schedule Optimizer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55" y="2113635"/>
            <a:ext cx="8231372" cy="610820"/>
          </a:xfrm>
        </p:spPr>
        <p:txBody>
          <a:bodyPr/>
          <a:lstStyle/>
          <a:p>
            <a:r>
              <a:rPr lang="en-US" dirty="0" smtClean="0">
                <a:latin typeface="Audiowide" panose="02000503000000020004" pitchFamily="2" charset="0"/>
              </a:rPr>
              <a:t>Team 5: TecRidge</a:t>
            </a:r>
            <a:endParaRPr lang="en-US" dirty="0">
              <a:latin typeface="Audiowid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Results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205956"/>
            <a:ext cx="6413609" cy="90768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900" dirty="0" smtClean="0"/>
              <a:t>An average increase</a:t>
            </a:r>
            <a:r>
              <a:rPr lang="en-US" sz="1900" dirty="0"/>
              <a:t> of </a:t>
            </a:r>
            <a:r>
              <a:rPr lang="en-US" sz="1900" dirty="0" smtClean="0"/>
              <a:t>4% in passengers was achieved for a bus ‘1’ through our model</a:t>
            </a:r>
            <a:r>
              <a:rPr lang="en-US" sz="1900" dirty="0"/>
              <a:t>,</a:t>
            </a:r>
            <a:r>
              <a:rPr lang="en-US" sz="1900" dirty="0" smtClean="0"/>
              <a:t> </a:t>
            </a:r>
            <a:r>
              <a:rPr lang="en-US" sz="1900" dirty="0"/>
              <a:t>w</a:t>
            </a:r>
            <a:r>
              <a:rPr lang="en-US" sz="1900" dirty="0" smtClean="0"/>
              <a:t>ith 65% profitable runs:</a:t>
            </a:r>
            <a:endParaRPr lang="en-US" sz="19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94" y="2266340"/>
            <a:ext cx="43243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51746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Future Work(s)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7080" y="1622886"/>
            <a:ext cx="5955494" cy="351106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Crowd distribution data can be obtained through </a:t>
            </a:r>
            <a:r>
              <a:rPr lang="en-US" sz="2400" u="sng" dirty="0" smtClean="0"/>
              <a:t>analysis of tickets</a:t>
            </a:r>
            <a:r>
              <a:rPr lang="en-US" sz="2400" dirty="0" smtClean="0"/>
              <a:t>, just like in Bangalore Metro.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The Model can also be made to accommodate traffic patterns and journey durations for optimal results.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4911562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The Impact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7080" y="1622886"/>
            <a:ext cx="5955494" cy="35110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This small change can lead to:</a:t>
            </a:r>
          </a:p>
          <a:p>
            <a:pPr lvl="1"/>
            <a:r>
              <a:rPr lang="en-US" sz="2400" dirty="0" smtClean="0"/>
              <a:t>Smaller waiting queues</a:t>
            </a:r>
          </a:p>
          <a:p>
            <a:pPr lvl="1"/>
            <a:r>
              <a:rPr lang="en-US" sz="2400" dirty="0" smtClean="0"/>
              <a:t>Profit for bus services</a:t>
            </a:r>
          </a:p>
          <a:p>
            <a:pPr lvl="1"/>
            <a:r>
              <a:rPr lang="en-US" sz="2400" dirty="0" smtClean="0"/>
              <a:t>Customer Satisfaction</a:t>
            </a:r>
          </a:p>
          <a:p>
            <a:pPr lvl="1"/>
            <a:r>
              <a:rPr lang="en-US" sz="2400" dirty="0" smtClean="0"/>
              <a:t>Service </a:t>
            </a:r>
            <a:r>
              <a:rPr lang="en-US" sz="2400" dirty="0" smtClean="0"/>
              <a:t>appreciation</a:t>
            </a:r>
            <a:endParaRPr lang="en-US" sz="2400" dirty="0" smtClean="0"/>
          </a:p>
          <a:p>
            <a:r>
              <a:rPr lang="en-US" sz="2400" dirty="0" smtClean="0"/>
              <a:t>Thus it benefits both Passenger and the Provider</a:t>
            </a:r>
          </a:p>
        </p:txBody>
      </p:sp>
    </p:spTree>
    <p:extLst>
      <p:ext uri="{BB962C8B-B14F-4D97-AF65-F5344CB8AC3E}">
        <p14:creationId xmlns:p14="http://schemas.microsoft.com/office/powerpoint/2010/main" val="1732804236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The Scope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7080" y="1622886"/>
            <a:ext cx="5955494" cy="35110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This model can be used by </a:t>
            </a:r>
            <a:r>
              <a:rPr lang="en-US" sz="2400" u="sng" dirty="0" smtClean="0"/>
              <a:t>BMTC</a:t>
            </a:r>
            <a:r>
              <a:rPr lang="en-US" sz="2400" dirty="0" smtClean="0"/>
              <a:t>, or other mass transportation services (something like </a:t>
            </a:r>
            <a:r>
              <a:rPr lang="en-US" sz="2400" u="sng" dirty="0" smtClean="0"/>
              <a:t>UberBus</a:t>
            </a:r>
            <a:r>
              <a:rPr lang="en-US" sz="2400" dirty="0" smtClean="0"/>
              <a:t>).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It is also versatile enough to be used for </a:t>
            </a:r>
            <a:r>
              <a:rPr lang="en-US" sz="2400" u="sng" dirty="0" smtClean="0"/>
              <a:t>Namma Metro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1766033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The Conclusion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7080" y="1622886"/>
            <a:ext cx="5955494" cy="351106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We obtained positive results from this model and represented it on a map, which makes it a good selling point for transportation start-ups or existing public transport companies.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9051826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918906"/>
            <a:ext cx="7473394" cy="72534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u="sng" dirty="0">
                <a:latin typeface="Audiowide" panose="02000503000000020004" pitchFamily="2" charset="0"/>
              </a:rPr>
              <a:t>THANK YOU!</a:t>
            </a:r>
            <a:r>
              <a:rPr lang="en-US" u="sng" dirty="0">
                <a:latin typeface="Audiowide" panose="02000503000000020004" pitchFamily="2" charset="0"/>
              </a:rPr>
              <a:t/>
            </a:r>
            <a:br>
              <a:rPr lang="en-US" u="sng" dirty="0">
                <a:latin typeface="Audiowide" panose="02000503000000020004" pitchFamily="2" charset="0"/>
              </a:rPr>
            </a:b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7080" y="1622886"/>
            <a:ext cx="5955494" cy="35110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Made By Team </a:t>
            </a:r>
            <a:r>
              <a:rPr lang="en-US" sz="2400" u="sng" dirty="0" smtClean="0">
                <a:latin typeface="Audiowide" panose="02000503000000020004" pitchFamily="2" charset="0"/>
              </a:rPr>
              <a:t>TecRidge</a:t>
            </a:r>
            <a:r>
              <a:rPr lang="en-US" sz="2400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K. Sidhartha Nambiar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Lakshya Sharma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1168186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113635"/>
            <a:ext cx="7473395" cy="725349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latin typeface="Audiowide" panose="02000503000000020004" pitchFamily="2" charset="0"/>
              </a:rPr>
              <a:t>THANK YOU!</a:t>
            </a:r>
            <a:br>
              <a:rPr lang="en-US" u="sng" dirty="0" smtClean="0">
                <a:latin typeface="Audiowide" panose="02000503000000020004" pitchFamily="2" charset="0"/>
              </a:rPr>
            </a:br>
            <a:endParaRPr lang="en-US" u="sng" dirty="0">
              <a:latin typeface="Audiowid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97672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The Problem</a:t>
            </a:r>
            <a:r>
              <a:rPr lang="en-US" dirty="0" smtClean="0"/>
              <a:t> - </a:t>
            </a:r>
            <a:r>
              <a:rPr lang="en-US" u="sng" dirty="0" smtClean="0"/>
              <a:t>Introduction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34442" y="1808225"/>
            <a:ext cx="6108199" cy="351106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Bus services in Bangalore is one of the most used public transportation services. These buses move up and about everyday through decided stops and harsh deadlines.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The Problem </a:t>
            </a:r>
            <a:r>
              <a:rPr lang="en-US" dirty="0" smtClean="0"/>
              <a:t>- </a:t>
            </a:r>
            <a:r>
              <a:rPr lang="en-US" u="sng" dirty="0" smtClean="0"/>
              <a:t>Overview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7080" y="1622886"/>
            <a:ext cx="5955494" cy="351106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As the crowd distribution is pretty dynamic, it is hard to predict what is the optimal timing for a bus to run through its route, so as to keep the bus filled (and at a profit) and facilitate crowd at the time of need.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6346585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The Problem </a:t>
            </a:r>
            <a:r>
              <a:rPr lang="en-US" dirty="0" smtClean="0"/>
              <a:t>- </a:t>
            </a:r>
            <a:r>
              <a:rPr lang="en-US" u="sng" dirty="0" smtClean="0"/>
              <a:t>Detailed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7080" y="1622886"/>
            <a:ext cx="5955494" cy="351106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How to optimize a dynamic system of schedules of bus services to maximize profit and minimize rate of customers missing the buses?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2387886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The Solution </a:t>
            </a:r>
            <a:r>
              <a:rPr lang="en-US" dirty="0" smtClean="0"/>
              <a:t>- </a:t>
            </a:r>
            <a:r>
              <a:rPr lang="en-US" u="sng" dirty="0" smtClean="0"/>
              <a:t>Introduction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7080" y="1622886"/>
            <a:ext cx="5955494" cy="35110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The solution comes from analysis of crowd distribution over different routes at different timestamps.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2000" dirty="0" smtClean="0"/>
              <a:t>We </a:t>
            </a:r>
            <a:r>
              <a:rPr lang="en-US" sz="2000" dirty="0"/>
              <a:t>can use it to </a:t>
            </a:r>
            <a:r>
              <a:rPr lang="en-US" sz="2000" dirty="0" smtClean="0"/>
              <a:t>perform a simulation for each bus following a specific route at different times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77280315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The Solution </a:t>
            </a:r>
            <a:r>
              <a:rPr lang="en-US" dirty="0" smtClean="0"/>
              <a:t>- </a:t>
            </a:r>
            <a:r>
              <a:rPr lang="en-US" u="sng" dirty="0" smtClean="0"/>
              <a:t>Technicalities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7080" y="1622886"/>
            <a:ext cx="5955494" cy="351106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We used a </a:t>
            </a:r>
            <a:r>
              <a:rPr lang="en-US" sz="2000" u="sng" dirty="0" smtClean="0"/>
              <a:t>Reinforcement Learning Model </a:t>
            </a:r>
            <a:r>
              <a:rPr lang="en-US" sz="2000" dirty="0" smtClean="0"/>
              <a:t>to treat buses as agents which are </a:t>
            </a:r>
            <a:r>
              <a:rPr lang="en-US" sz="2000" u="sng" dirty="0" smtClean="0"/>
              <a:t>rewarded or punished</a:t>
            </a:r>
            <a:r>
              <a:rPr lang="en-US" sz="2000" dirty="0" smtClean="0"/>
              <a:t> based on the number of passengers picked and rate of passengers missing the bus, when they start at a given timestamp.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0716513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The Solution </a:t>
            </a:r>
            <a:r>
              <a:rPr lang="en-US" dirty="0" smtClean="0"/>
              <a:t>– </a:t>
            </a:r>
            <a:r>
              <a:rPr lang="en-US" u="sng" dirty="0" smtClean="0"/>
              <a:t>Tech Stack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7080" y="1622886"/>
            <a:ext cx="5955494" cy="35110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React.JS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Mapbox Maps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Jupyter Notebook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Flask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CSS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Material UI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0662294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The Approach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7079" y="1622886"/>
            <a:ext cx="6566315" cy="35110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Crowd Distribution, Bus Route and Timestamps are obtained.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The Bus is kept as an agent running on the route, which is the Environment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The Bus goes through </a:t>
            </a:r>
            <a:r>
              <a:rPr lang="en-US" sz="1800" smtClean="0"/>
              <a:t>several episodes </a:t>
            </a:r>
            <a:r>
              <a:rPr lang="en-US" sz="1800" dirty="0" smtClean="0"/>
              <a:t>of the same route at different timestamps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The most profitable time is chosen as final run.</a:t>
            </a:r>
          </a:p>
          <a:p>
            <a:pPr>
              <a:lnSpc>
                <a:spcPct val="150000"/>
              </a:lnSpc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859529553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The Approach </a:t>
            </a:r>
            <a:r>
              <a:rPr lang="en-US" dirty="0" smtClean="0"/>
              <a:t>- </a:t>
            </a:r>
            <a:r>
              <a:rPr lang="en-US" u="sng" dirty="0" smtClean="0"/>
              <a:t>Drawbacks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7080" y="1622886"/>
            <a:ext cx="5955494" cy="351106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The crowd distribution data is not available or documented, thus it is a randomly simulated version through which we were able to obtain results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5308049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</Words>
  <Application>Microsoft Office PowerPoint</Application>
  <PresentationFormat>On-screen Show (16:9)</PresentationFormat>
  <Paragraphs>54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Audiowide</vt:lpstr>
      <vt:lpstr>Calibri</vt:lpstr>
      <vt:lpstr>Office Theme</vt:lpstr>
      <vt:lpstr>Bus Schedule Optimizer</vt:lpstr>
      <vt:lpstr>The Problem - Introduction</vt:lpstr>
      <vt:lpstr>The Problem - Overview</vt:lpstr>
      <vt:lpstr>The Problem - Detailed</vt:lpstr>
      <vt:lpstr>The Solution - Introduction</vt:lpstr>
      <vt:lpstr>The Solution - Technicalities</vt:lpstr>
      <vt:lpstr>The Solution – Tech Stack</vt:lpstr>
      <vt:lpstr>The Approach</vt:lpstr>
      <vt:lpstr>The Approach - Drawbacks</vt:lpstr>
      <vt:lpstr>Results</vt:lpstr>
      <vt:lpstr>Future Work(s)</vt:lpstr>
      <vt:lpstr>The Impact</vt:lpstr>
      <vt:lpstr>The Scope</vt:lpstr>
      <vt:lpstr>The Conclusion</vt:lpstr>
      <vt:lpstr>THANK YOU! </vt:lpstr>
      <vt:lpstr>THANK YOU!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2020-01-25T08:32:17Z</dcterms:modified>
</cp:coreProperties>
</file>