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0" r:id="rId4"/>
    <p:sldId id="262" r:id="rId5"/>
    <p:sldId id="263" r:id="rId6"/>
    <p:sldId id="264" r:id="rId7"/>
    <p:sldId id="274" r:id="rId8"/>
    <p:sldId id="268" r:id="rId9"/>
    <p:sldId id="265" r:id="rId10"/>
    <p:sldId id="266" r:id="rId11"/>
    <p:sldId id="269" r:id="rId12"/>
    <p:sldId id="267" r:id="rId13"/>
    <p:sldId id="270" r:id="rId14"/>
    <p:sldId id="271" r:id="rId15"/>
    <p:sldId id="273" r:id="rId16"/>
    <p:sldId id="272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C79E37"/>
    <a:srgbClr val="202E54"/>
    <a:srgbClr val="FF2549"/>
    <a:srgbClr val="1D3A00"/>
    <a:srgbClr val="007033"/>
    <a:srgbClr val="5EEC3C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0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57175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2113635"/>
            <a:ext cx="8231372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Bus Schedule Optimizer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udiowide" panose="02000503000000020004" pitchFamily="2" charset="0"/>
              </a:rPr>
              <a:t>TecRidge</a:t>
            </a:r>
            <a:endParaRPr lang="en-US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Results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205956"/>
            <a:ext cx="6413609" cy="9076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 smtClean="0"/>
              <a:t>An average increase</a:t>
            </a:r>
            <a:r>
              <a:rPr lang="en-US" sz="1900" dirty="0"/>
              <a:t> of </a:t>
            </a:r>
            <a:r>
              <a:rPr lang="en-US" sz="1900" dirty="0" smtClean="0"/>
              <a:t>4% in passengers was achieved for a bus ‘1’ through our model</a:t>
            </a:r>
            <a:r>
              <a:rPr lang="en-US" sz="1900" dirty="0"/>
              <a:t>,</a:t>
            </a:r>
            <a:r>
              <a:rPr lang="en-US" sz="1900" dirty="0" smtClean="0"/>
              <a:t> </a:t>
            </a:r>
            <a:r>
              <a:rPr lang="en-US" sz="1900" dirty="0"/>
              <a:t>w</a:t>
            </a:r>
            <a:r>
              <a:rPr lang="en-US" sz="1900" dirty="0" smtClean="0"/>
              <a:t>ith 65% profitable runs:</a:t>
            </a:r>
            <a:endParaRPr lang="en-US" sz="1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94" y="2266340"/>
            <a:ext cx="4324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174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Future Work(s)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Crowd distribution data can be obtained through </a:t>
            </a:r>
            <a:r>
              <a:rPr lang="en-US" sz="2400" u="sng" dirty="0" smtClean="0"/>
              <a:t>analysis of tickets</a:t>
            </a:r>
            <a:r>
              <a:rPr lang="en-US" sz="2400" dirty="0" smtClean="0"/>
              <a:t>, just like in Bangalore Metro.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Model can also be made to accommodate traffic patterns and journey durations for optimal results.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491156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Impact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This small change can lead to:</a:t>
            </a:r>
          </a:p>
          <a:p>
            <a:pPr lvl="1"/>
            <a:r>
              <a:rPr lang="en-US" sz="2400" dirty="0" smtClean="0"/>
              <a:t>Smaller waiting queues</a:t>
            </a:r>
          </a:p>
          <a:p>
            <a:pPr lvl="1"/>
            <a:r>
              <a:rPr lang="en-US" sz="2400" dirty="0" smtClean="0"/>
              <a:t>Profit for bus services</a:t>
            </a:r>
          </a:p>
          <a:p>
            <a:pPr lvl="1"/>
            <a:r>
              <a:rPr lang="en-US" sz="2400" dirty="0" smtClean="0"/>
              <a:t>Customer Satisfaction</a:t>
            </a:r>
          </a:p>
          <a:p>
            <a:pPr lvl="1"/>
            <a:r>
              <a:rPr lang="en-US" sz="2400" dirty="0" smtClean="0"/>
              <a:t>Service appreciation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280423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Scope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This model can be used by </a:t>
            </a:r>
            <a:r>
              <a:rPr lang="en-US" sz="2400" u="sng" dirty="0" smtClean="0"/>
              <a:t>BMTC</a:t>
            </a:r>
            <a:r>
              <a:rPr lang="en-US" sz="2400" dirty="0" smtClean="0"/>
              <a:t>, or other mass transportation services (something like </a:t>
            </a:r>
            <a:r>
              <a:rPr lang="en-US" sz="2400" u="sng" dirty="0" smtClean="0"/>
              <a:t>UberBus</a:t>
            </a:r>
            <a:r>
              <a:rPr lang="en-US" sz="24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is also versatile enough to be used for </a:t>
            </a:r>
            <a:r>
              <a:rPr lang="en-US" sz="2400" u="sng" dirty="0" smtClean="0"/>
              <a:t>Namma Metro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76603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Conclusion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We obtained positive results from this model and represented it on a map, which makes it a good selling point for transportation start-ups or existing public transport companies.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905182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918906"/>
            <a:ext cx="7473394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u="sng" dirty="0">
                <a:latin typeface="Audiowide" panose="02000503000000020004" pitchFamily="2" charset="0"/>
              </a:rPr>
              <a:t>THANK YOU!</a:t>
            </a:r>
            <a:r>
              <a:rPr lang="en-US" u="sng" dirty="0">
                <a:latin typeface="Audiowide" panose="02000503000000020004" pitchFamily="2" charset="0"/>
              </a:rPr>
              <a:t/>
            </a:r>
            <a:br>
              <a:rPr lang="en-US" u="sng" dirty="0">
                <a:latin typeface="Audiowide" panose="02000503000000020004" pitchFamily="2" charset="0"/>
              </a:rPr>
            </a:b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Made By Team </a:t>
            </a:r>
            <a:r>
              <a:rPr lang="en-US" sz="2400" u="sng" dirty="0" smtClean="0">
                <a:latin typeface="Audiowide" panose="02000503000000020004" pitchFamily="2" charset="0"/>
              </a:rPr>
              <a:t>TecRidge</a:t>
            </a:r>
            <a:r>
              <a:rPr lang="en-US" sz="24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K. Sidhartha Nambiar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Lakshya Sharma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116818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113635"/>
            <a:ext cx="7473395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latin typeface="Audiowide" panose="02000503000000020004" pitchFamily="2" charset="0"/>
              </a:rPr>
              <a:t>THANK YOU!</a:t>
            </a:r>
            <a:br>
              <a:rPr lang="en-US" u="sng" dirty="0" smtClean="0">
                <a:latin typeface="Audiowide" panose="02000503000000020004" pitchFamily="2" charset="0"/>
              </a:rPr>
            </a:br>
            <a:endParaRPr lang="en-US" u="sng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767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197405"/>
            <a:ext cx="5955494" cy="3511061"/>
          </a:xfrm>
        </p:spPr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The Solution</a:t>
            </a:r>
          </a:p>
          <a:p>
            <a:r>
              <a:rPr lang="en-US" dirty="0"/>
              <a:t>The Approach</a:t>
            </a:r>
          </a:p>
          <a:p>
            <a:r>
              <a:rPr lang="en-US" dirty="0"/>
              <a:t>The Impact</a:t>
            </a:r>
          </a:p>
          <a:p>
            <a:r>
              <a:rPr lang="en-US" dirty="0"/>
              <a:t>The Scope</a:t>
            </a:r>
          </a:p>
          <a:p>
            <a:r>
              <a:rPr lang="en-US" dirty="0"/>
              <a:t>The Conclusion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3808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Problem </a:t>
            </a:r>
            <a:r>
              <a:rPr lang="en-US" dirty="0" smtClean="0"/>
              <a:t>- </a:t>
            </a:r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As the crowd distribution is pretty dynamic, it is hard to predict what is the optimal timing for a bus to run through its route, so as to keep the bus filled (and at a profit) and facilitate crowd at the time of need.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34658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Problem </a:t>
            </a:r>
            <a:r>
              <a:rPr lang="en-US" dirty="0" smtClean="0"/>
              <a:t>- </a:t>
            </a:r>
            <a:r>
              <a:rPr lang="en-US" u="sng" dirty="0" smtClean="0"/>
              <a:t>Detailed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How to optimize a dynamic system of schedules of bus services to maximize profit and minimize rate of customers missing the buses?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238788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Solution </a:t>
            </a:r>
            <a:r>
              <a:rPr lang="en-US" dirty="0" smtClean="0"/>
              <a:t>- </a:t>
            </a:r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solution comes from analysis of crowd distribution over different routes at different timestamps.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We </a:t>
            </a:r>
            <a:r>
              <a:rPr lang="en-US" sz="2000" dirty="0"/>
              <a:t>can use it to </a:t>
            </a:r>
            <a:r>
              <a:rPr lang="en-US" sz="2000" dirty="0" smtClean="0"/>
              <a:t>perform a simulation for each bus following a specific route at different times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728031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Solution </a:t>
            </a:r>
            <a:r>
              <a:rPr lang="en-US" dirty="0" smtClean="0"/>
              <a:t>- </a:t>
            </a:r>
            <a:r>
              <a:rPr lang="en-US" u="sng" dirty="0" smtClean="0"/>
              <a:t>Technicalities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We used a </a:t>
            </a:r>
            <a:r>
              <a:rPr lang="en-US" sz="2000" u="sng" dirty="0" smtClean="0"/>
              <a:t>Reinforcement Learning Model </a:t>
            </a:r>
            <a:r>
              <a:rPr lang="en-US" sz="2000" dirty="0" smtClean="0"/>
              <a:t>to treat buses as agents which are </a:t>
            </a:r>
            <a:r>
              <a:rPr lang="en-US" sz="2000" u="sng" dirty="0" smtClean="0"/>
              <a:t>rewarded or punished</a:t>
            </a:r>
            <a:r>
              <a:rPr lang="en-US" sz="2000" dirty="0" smtClean="0"/>
              <a:t> based on the number of passengers picked and rate of passengers missing the bus, when they start at a given timestamp.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071651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Solution </a:t>
            </a:r>
            <a:r>
              <a:rPr lang="en-US" dirty="0" smtClean="0"/>
              <a:t>– </a:t>
            </a:r>
            <a:r>
              <a:rPr lang="en-US" u="sng" dirty="0" smtClean="0"/>
              <a:t>Tech Stack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React.JS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Mapbox Maps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Jupyter Notebook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Flask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CSS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Material UI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66229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Approach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79" y="1622886"/>
            <a:ext cx="6566315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Crowd Distribution, Bus Route and Timestamps are obtained.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The Bus is kept as an agent running on the route, which is the Environment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The Bus goes through several </a:t>
            </a:r>
            <a:r>
              <a:rPr lang="en-US" sz="1800" dirty="0" smtClean="0"/>
              <a:t>episodes </a:t>
            </a:r>
            <a:r>
              <a:rPr lang="en-US" sz="1800" dirty="0" smtClean="0"/>
              <a:t>of the same route at different timestamps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The most profitable time is chosen as final run.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5952955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Approach </a:t>
            </a:r>
            <a:r>
              <a:rPr lang="en-US" dirty="0" smtClean="0"/>
              <a:t>- </a:t>
            </a:r>
            <a:r>
              <a:rPr lang="en-US" u="sng" dirty="0" smtClean="0"/>
              <a:t>Drawbacks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The crowd distribution data is not available or documented, thus it is a randomly simulated version through which we were able to obtain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530804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On-screen Show (16:9)</PresentationFormat>
  <Paragraphs>58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Audiowide</vt:lpstr>
      <vt:lpstr>Calibri</vt:lpstr>
      <vt:lpstr>Office Theme</vt:lpstr>
      <vt:lpstr>Bus Schedule Optimizer</vt:lpstr>
      <vt:lpstr>Table of Contents:</vt:lpstr>
      <vt:lpstr>The Problem - Overview</vt:lpstr>
      <vt:lpstr>The Problem - Detailed</vt:lpstr>
      <vt:lpstr>The Solution - Introduction</vt:lpstr>
      <vt:lpstr>The Solution - Technicalities</vt:lpstr>
      <vt:lpstr>The Solution – Tech Stack</vt:lpstr>
      <vt:lpstr>The Approach</vt:lpstr>
      <vt:lpstr>The Approach - Drawbacks</vt:lpstr>
      <vt:lpstr>Results</vt:lpstr>
      <vt:lpstr>Future Work(s)</vt:lpstr>
      <vt:lpstr>The Impact</vt:lpstr>
      <vt:lpstr>The Scope</vt:lpstr>
      <vt:lpstr>The Conclusion</vt:lpstr>
      <vt:lpstr>THANK YOU! 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2020-01-26T10:30:58Z</dcterms:modified>
</cp:coreProperties>
</file>