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65" r:id="rId3"/>
    <p:sldId id="353" r:id="rId4"/>
    <p:sldId id="356" r:id="rId5"/>
    <p:sldId id="357" r:id="rId6"/>
    <p:sldId id="358" r:id="rId7"/>
    <p:sldId id="359" r:id="rId8"/>
    <p:sldId id="360" r:id="rId9"/>
    <p:sldId id="355" r:id="rId10"/>
    <p:sldId id="3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353"/>
            <p14:sldId id="356"/>
            <p14:sldId id="357"/>
            <p14:sldId id="358"/>
            <p14:sldId id="359"/>
            <p14:sldId id="360"/>
            <p14:sldId id="355"/>
            <p14:sldId id="354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706" autoAdjust="0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Gillespie: implemented inherently in code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Gillespie: implemented inherently in code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52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Gillespie: implemented inherently in code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2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Gillespie: implemented inherently in code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7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Gillespie: implemented inherently in code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1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Gillespie: implemented inherently in code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8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-&gt; Switch the co-evolution at a timepoint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2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Supervisor: </a:t>
            </a:r>
            <a:r>
              <a:rPr lang="en-US" sz="1800"/>
              <a:t>Margaux Brigitte</a:t>
            </a:r>
            <a:r>
              <a:rPr lang="en-US" sz="1800" dirty="0"/>
              <a:t>, Florian Menzel, Hanna </a:t>
            </a:r>
            <a:r>
              <a:rPr lang="en-US" sz="1800" dirty="0" err="1"/>
              <a:t>Kokko</a:t>
            </a:r>
            <a:endParaRPr lang="en-US" sz="1800" dirty="0"/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D18DE-4D37-0AC4-7F17-288A1C70D6B3}"/>
              </a:ext>
            </a:extLst>
          </p:cNvPr>
          <p:cNvSpPr txBox="1"/>
          <p:nvPr/>
        </p:nvSpPr>
        <p:spPr>
          <a:xfrm>
            <a:off x="3047999" y="78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Preliminary meeting: 09</a:t>
            </a:r>
            <a:r>
              <a:rPr lang="en-US" sz="1800" baseline="30000" dirty="0"/>
              <a:t>th</a:t>
            </a:r>
            <a:r>
              <a:rPr lang="en-US" sz="1800" dirty="0"/>
              <a:t> April 2024</a:t>
            </a:r>
          </a:p>
        </p:txBody>
      </p:sp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Proposed extensions to the project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Revision of ticks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Threshold co-evolution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For future</a:t>
                </a:r>
              </a:p>
            </p:txBody>
          </p: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92B72-C431-4F86-1F93-B3E9AE27DC06}"/>
              </a:ext>
            </a:extLst>
          </p:cNvPr>
          <p:cNvSpPr/>
          <p:nvPr/>
        </p:nvSpPr>
        <p:spPr>
          <a:xfrm>
            <a:off x="1160493" y="3723878"/>
            <a:ext cx="2099369" cy="663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Gillespie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E77D0F-8377-1743-D963-2630D17C7931}"/>
              </a:ext>
            </a:extLst>
          </p:cNvPr>
          <p:cNvSpPr/>
          <p:nvPr/>
        </p:nvSpPr>
        <p:spPr>
          <a:xfrm>
            <a:off x="5044791" y="2237905"/>
            <a:ext cx="2099369" cy="663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Co-evolution of threshold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406D2-641B-2902-1C4E-734CEBC052E0}"/>
              </a:ext>
            </a:extLst>
          </p:cNvPr>
          <p:cNvSpPr/>
          <p:nvPr/>
        </p:nvSpPr>
        <p:spPr>
          <a:xfrm>
            <a:off x="4873727" y="5474503"/>
            <a:ext cx="2441495" cy="36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ysClr val="windowText" lastClr="000000"/>
                </a:solidFill>
              </a:rPr>
              <a:t>Profile distance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75D24-0E24-82F2-4CEA-94391395E974}"/>
              </a:ext>
            </a:extLst>
          </p:cNvPr>
          <p:cNvSpPr/>
          <p:nvPr/>
        </p:nvSpPr>
        <p:spPr>
          <a:xfrm rot="16200000">
            <a:off x="3227193" y="4070035"/>
            <a:ext cx="2441495" cy="36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ysClr val="windowText" lastClr="000000"/>
                </a:solidFill>
              </a:rPr>
              <a:t>Rejection propensity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39828F-D416-ECF8-CEC1-CDAEDCB586A1}"/>
              </a:ext>
            </a:extLst>
          </p:cNvPr>
          <p:cNvSpPr/>
          <p:nvPr/>
        </p:nvSpPr>
        <p:spPr>
          <a:xfrm>
            <a:off x="8958367" y="2938153"/>
            <a:ext cx="2489082" cy="8938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Mating and sexuality (presence of a queen)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9368B7-1D41-0BA8-C105-551EB951F478}"/>
              </a:ext>
            </a:extLst>
          </p:cNvPr>
          <p:cNvGrpSpPr/>
          <p:nvPr/>
        </p:nvGrpSpPr>
        <p:grpSpPr>
          <a:xfrm>
            <a:off x="4353154" y="3231075"/>
            <a:ext cx="3482642" cy="2095682"/>
            <a:chOff x="4353154" y="3231075"/>
            <a:chExt cx="3482642" cy="20956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230F95-5E60-8A84-02D0-C586A1189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154" y="3231075"/>
              <a:ext cx="3482642" cy="209568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6FC261-C3C3-99CF-DC25-5D62EE4DB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697" y="3363905"/>
              <a:ext cx="1463167" cy="624894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3A1013-4CC7-6999-5B76-0C8F55746200}"/>
              </a:ext>
            </a:extLst>
          </p:cNvPr>
          <p:cNvSpPr/>
          <p:nvPr/>
        </p:nvSpPr>
        <p:spPr>
          <a:xfrm>
            <a:off x="8958367" y="4623395"/>
            <a:ext cx="2489082" cy="8938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Maybe non-constant worker population?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0D8FF-9236-55DE-0476-23C11349C9F3}"/>
              </a:ext>
            </a:extLst>
          </p:cNvPr>
          <p:cNvSpPr txBox="1"/>
          <p:nvPr/>
        </p:nvSpPr>
        <p:spPr>
          <a:xfrm>
            <a:off x="11081622" y="2470663"/>
            <a:ext cx="73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rgbClr val="FF0000"/>
                </a:solidFill>
              </a:rPr>
              <a:t>!!!!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8F833-0926-9424-D76F-44748F7FBA3B}"/>
              </a:ext>
            </a:extLst>
          </p:cNvPr>
          <p:cNvSpPr txBox="1"/>
          <p:nvPr/>
        </p:nvSpPr>
        <p:spPr>
          <a:xfrm>
            <a:off x="11077831" y="4173066"/>
            <a:ext cx="73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Revising ticks under Gillespie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3B7F4E-70A5-7D93-EB42-D1D2D2C124CA}"/>
              </a:ext>
            </a:extLst>
          </p:cNvPr>
          <p:cNvCxnSpPr/>
          <p:nvPr/>
        </p:nvCxnSpPr>
        <p:spPr>
          <a:xfrm>
            <a:off x="1268108" y="2770877"/>
            <a:ext cx="3472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1C213E-1AA4-3B38-7646-9D2F78ADC917}"/>
              </a:ext>
            </a:extLst>
          </p:cNvPr>
          <p:cNvCxnSpPr>
            <a:cxnSpLocks/>
          </p:cNvCxnSpPr>
          <p:nvPr/>
        </p:nvCxnSpPr>
        <p:spPr>
          <a:xfrm flipV="1">
            <a:off x="1257223" y="2471520"/>
            <a:ext cx="0" cy="59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698E32-AF6E-F106-0F25-DEEEA394D0D6}"/>
              </a:ext>
            </a:extLst>
          </p:cNvPr>
          <p:cNvCxnSpPr>
            <a:cxnSpLocks/>
          </p:cNvCxnSpPr>
          <p:nvPr/>
        </p:nvCxnSpPr>
        <p:spPr>
          <a:xfrm flipV="1">
            <a:off x="4740651" y="2471520"/>
            <a:ext cx="0" cy="59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5A83AF4-C6AC-306F-0F36-8B12ED661BCC}"/>
              </a:ext>
            </a:extLst>
          </p:cNvPr>
          <p:cNvSpPr/>
          <p:nvPr/>
        </p:nvSpPr>
        <p:spPr>
          <a:xfrm>
            <a:off x="1387850" y="2402698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31505E-142B-E811-D35A-E1B37F681CFC}"/>
              </a:ext>
            </a:extLst>
          </p:cNvPr>
          <p:cNvSpPr/>
          <p:nvPr/>
        </p:nvSpPr>
        <p:spPr>
          <a:xfrm>
            <a:off x="1757962" y="2402698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FE9242-F016-B642-4F7B-505B75ADD527}"/>
              </a:ext>
            </a:extLst>
          </p:cNvPr>
          <p:cNvSpPr/>
          <p:nvPr/>
        </p:nvSpPr>
        <p:spPr>
          <a:xfrm>
            <a:off x="2128072" y="2402698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67204-0CAF-414C-0EE4-B4E55BFEE9FE}"/>
              </a:ext>
            </a:extLst>
          </p:cNvPr>
          <p:cNvSpPr/>
          <p:nvPr/>
        </p:nvSpPr>
        <p:spPr>
          <a:xfrm>
            <a:off x="2492674" y="2402698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B8F904-9775-06EB-B9FD-D1FBF7E9F984}"/>
              </a:ext>
            </a:extLst>
          </p:cNvPr>
          <p:cNvSpPr/>
          <p:nvPr/>
        </p:nvSpPr>
        <p:spPr>
          <a:xfrm>
            <a:off x="2879194" y="2416903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DEDCF0-9999-E00B-1803-7F2F98ED2DD8}"/>
              </a:ext>
            </a:extLst>
          </p:cNvPr>
          <p:cNvSpPr/>
          <p:nvPr/>
        </p:nvSpPr>
        <p:spPr>
          <a:xfrm>
            <a:off x="3243795" y="2416903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829C9F-2F93-961A-33CD-C52449796359}"/>
              </a:ext>
            </a:extLst>
          </p:cNvPr>
          <p:cNvSpPr/>
          <p:nvPr/>
        </p:nvSpPr>
        <p:spPr>
          <a:xfrm>
            <a:off x="3619416" y="2416903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EE5168-20CF-D827-8399-0D2BD4550CEA}"/>
              </a:ext>
            </a:extLst>
          </p:cNvPr>
          <p:cNvSpPr/>
          <p:nvPr/>
        </p:nvSpPr>
        <p:spPr>
          <a:xfrm>
            <a:off x="3984011" y="2416903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9FA504-5FF5-74FD-7BC2-F415924A9F11}"/>
              </a:ext>
            </a:extLst>
          </p:cNvPr>
          <p:cNvSpPr/>
          <p:nvPr/>
        </p:nvSpPr>
        <p:spPr>
          <a:xfrm>
            <a:off x="4346000" y="2416903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AA20F9-732A-6BFF-13C0-EA0D2B035C74}"/>
              </a:ext>
            </a:extLst>
          </p:cNvPr>
          <p:cNvSpPr txBox="1"/>
          <p:nvPr/>
        </p:nvSpPr>
        <p:spPr>
          <a:xfrm>
            <a:off x="1175192" y="2024278"/>
            <a:ext cx="369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Randomised order of ants (1 chance each)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1D7F25-6D8C-8EE1-7E2C-2A93D0CA4BF3}"/>
              </a:ext>
            </a:extLst>
          </p:cNvPr>
          <p:cNvSpPr txBox="1"/>
          <p:nvPr/>
        </p:nvSpPr>
        <p:spPr>
          <a:xfrm>
            <a:off x="3918392" y="3143917"/>
            <a:ext cx="19466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Regeneration of food</a:t>
            </a:r>
          </a:p>
          <a:p>
            <a:pPr algn="l"/>
            <a:r>
              <a:rPr lang="en-IN" sz="1600" dirty="0"/>
              <a:t>Resetting stock</a:t>
            </a:r>
            <a:br>
              <a:rPr lang="en-IN" sz="1600" dirty="0"/>
            </a:br>
            <a:r>
              <a:rPr lang="en-IN" sz="1600" dirty="0"/>
              <a:t>Mortality</a:t>
            </a:r>
            <a:br>
              <a:rPr lang="en-IN" sz="1600" dirty="0"/>
            </a:br>
            <a:r>
              <a:rPr lang="en-IN" sz="1600" dirty="0"/>
              <a:t>Reproduction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64BA7E-B1A6-F3D2-4CF3-1C3A260A9092}"/>
              </a:ext>
            </a:extLst>
          </p:cNvPr>
          <p:cNvCxnSpPr/>
          <p:nvPr/>
        </p:nvCxnSpPr>
        <p:spPr>
          <a:xfrm flipH="1">
            <a:off x="1038877" y="3065957"/>
            <a:ext cx="505193" cy="696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E4EAC1-9ECA-E8F1-6973-749D50F1FAB2}"/>
              </a:ext>
            </a:extLst>
          </p:cNvPr>
          <p:cNvSpPr txBox="1"/>
          <p:nvPr/>
        </p:nvSpPr>
        <p:spPr>
          <a:xfrm>
            <a:off x="626922" y="380563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1 tick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4D1F9-192E-EB80-87AA-43F71CB96FF0}"/>
              </a:ext>
            </a:extLst>
          </p:cNvPr>
          <p:cNvSpPr txBox="1"/>
          <p:nvPr/>
        </p:nvSpPr>
        <p:spPr>
          <a:xfrm>
            <a:off x="626923" y="4397320"/>
            <a:ext cx="49461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With each ant taking their own time to forage/steal, not every single ant will have exactly one chance per tick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Rather ants from various colonies can now act simultaneously with slight heterochrony, so MANY actions can exist within a tick.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Regeneration of food is tricky now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So is mortality and reproduction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A99FDD-4134-5E0C-D01F-607B4F48D180}"/>
              </a:ext>
            </a:extLst>
          </p:cNvPr>
          <p:cNvCxnSpPr/>
          <p:nvPr/>
        </p:nvCxnSpPr>
        <p:spPr>
          <a:xfrm>
            <a:off x="6096000" y="2166257"/>
            <a:ext cx="0" cy="42931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D66F27-0790-4A65-FC42-56A2ED97E5BA}"/>
              </a:ext>
            </a:extLst>
          </p:cNvPr>
          <p:cNvCxnSpPr>
            <a:cxnSpLocks/>
          </p:cNvCxnSpPr>
          <p:nvPr/>
        </p:nvCxnSpPr>
        <p:spPr>
          <a:xfrm>
            <a:off x="6081753" y="4709741"/>
            <a:ext cx="559917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08447D-B11C-7E20-B52B-FC8C855D714E}"/>
              </a:ext>
            </a:extLst>
          </p:cNvPr>
          <p:cNvSpPr txBox="1"/>
          <p:nvPr/>
        </p:nvSpPr>
        <p:spPr>
          <a:xfrm>
            <a:off x="6326986" y="2125391"/>
            <a:ext cx="298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b="1" dirty="0"/>
              <a:t>Getting rid of ticks altogether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686EA6-D7F3-D18B-5962-3D6E08C155DF}"/>
              </a:ext>
            </a:extLst>
          </p:cNvPr>
          <p:cNvSpPr txBox="1"/>
          <p:nvPr/>
        </p:nvSpPr>
        <p:spPr>
          <a:xfrm>
            <a:off x="6338220" y="2516121"/>
            <a:ext cx="55983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dirty="0"/>
              <a:t>Reproduction</a:t>
            </a:r>
            <a:r>
              <a:rPr lang="en-IN" sz="1600" dirty="0"/>
              <a:t>: When a colony dies, a colony reproduces, with their relative stocks defining chance </a:t>
            </a:r>
            <a:r>
              <a:rPr lang="en-IN" sz="1600" b="1" dirty="0"/>
              <a:t>[Reset food here??]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dirty="0"/>
              <a:t>Mortality</a:t>
            </a:r>
            <a:r>
              <a:rPr lang="en-IN" sz="1600" dirty="0"/>
              <a:t>: Define a famine period where s fraction of colonies die, like ticks </a:t>
            </a:r>
            <a:r>
              <a:rPr lang="en-IN" sz="1600" b="1" dirty="0"/>
              <a:t>[Could reset food here too] </a:t>
            </a:r>
            <a:r>
              <a:rPr lang="en-IN" sz="1600" dirty="0"/>
              <a:t>OR</a:t>
            </a:r>
            <a:r>
              <a:rPr lang="en-IN" sz="1600" b="1" dirty="0"/>
              <a:t> </a:t>
            </a:r>
            <a:r>
              <a:rPr lang="en-IN" sz="1600" dirty="0"/>
              <a:t>let colonies dying by starvation be only form of mortality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dirty="0"/>
              <a:t>Regeneration of food</a:t>
            </a:r>
            <a:r>
              <a:rPr lang="en-IN" sz="1600" dirty="0"/>
              <a:t>: Super tricky. Either it is a self-generating stock, continuously updating OR a constant food source such that ants always have a chance to forage/steal</a:t>
            </a:r>
            <a:endParaRPr lang="en-IN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6C380-F96C-FAE9-EABB-76FE1E06AA01}"/>
              </a:ext>
            </a:extLst>
          </p:cNvPr>
          <p:cNvSpPr txBox="1"/>
          <p:nvPr/>
        </p:nvSpPr>
        <p:spPr>
          <a:xfrm>
            <a:off x="6323937" y="48515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/>
              <a:t>Redefining ticks to a lower value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7DDCF9-0389-B255-140A-673AA2FA4452}"/>
              </a:ext>
            </a:extLst>
          </p:cNvPr>
          <p:cNvSpPr txBox="1"/>
          <p:nvPr/>
        </p:nvSpPr>
        <p:spPr>
          <a:xfrm>
            <a:off x="6377663" y="5246196"/>
            <a:ext cx="52418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Retains a large fraction of properties from earlier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Would require fine tuning the period of action (or tick) such that most colonies don’t die of starvation versus most colonies choosing to forage</a:t>
            </a:r>
          </a:p>
        </p:txBody>
      </p: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846A0BED-0661-DAA7-EC94-1B474CF86B06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53ABA800-AF24-C351-4088-14629327C5C8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79952CE0-16D2-447F-DBD2-8F2DC798892F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56" name="Rectangle: Rounded Corners 2055">
                <a:extLst>
                  <a:ext uri="{FF2B5EF4-FFF2-40B4-BE49-F238E27FC236}">
                    <a16:creationId xmlns:a16="http://schemas.microsoft.com/office/drawing/2014/main" id="{E5A584AB-8993-C3A5-995F-446B40E13FF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2057" name="Rectangle: Rounded Corners 2056">
                <a:extLst>
                  <a:ext uri="{FF2B5EF4-FFF2-40B4-BE49-F238E27FC236}">
                    <a16:creationId xmlns:a16="http://schemas.microsoft.com/office/drawing/2014/main" id="{1F77C36B-CA8F-06B8-AF50-88541E74524B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Revision of ticks</a:t>
                </a:r>
              </a:p>
            </p:txBody>
          </p:sp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FCC9801A-FA34-A248-60B8-66293A6B152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Threshold co-evolution</a:t>
                </a:r>
              </a:p>
            </p:txBody>
          </p:sp>
          <p:sp>
            <p:nvSpPr>
              <p:cNvPr id="2061" name="Rectangle: Rounded Corners 2060">
                <a:extLst>
                  <a:ext uri="{FF2B5EF4-FFF2-40B4-BE49-F238E27FC236}">
                    <a16:creationId xmlns:a16="http://schemas.microsoft.com/office/drawing/2014/main" id="{8D4D150C-096D-8469-F5C3-84B47F535E51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For future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45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Time taken to forage/steal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B2869-2103-6704-26BE-878F0B87A605}"/>
              </a:ext>
            </a:extLst>
          </p:cNvPr>
          <p:cNvSpPr txBox="1"/>
          <p:nvPr/>
        </p:nvSpPr>
        <p:spPr>
          <a:xfrm>
            <a:off x="1186466" y="3654678"/>
            <a:ext cx="255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Need to define time taken for actions under Gillespie as well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FF065-9EE7-1902-AB66-29D50938B7B5}"/>
              </a:ext>
            </a:extLst>
          </p:cNvPr>
          <p:cNvCxnSpPr/>
          <p:nvPr/>
        </p:nvCxnSpPr>
        <p:spPr>
          <a:xfrm flipV="1">
            <a:off x="3570360" y="2608630"/>
            <a:ext cx="936171" cy="1019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51E52-A755-D4F3-9BA9-6D0F157D8B80}"/>
              </a:ext>
            </a:extLst>
          </p:cNvPr>
          <p:cNvCxnSpPr>
            <a:cxnSpLocks/>
          </p:cNvCxnSpPr>
          <p:nvPr/>
        </p:nvCxnSpPr>
        <p:spPr>
          <a:xfrm>
            <a:off x="3613922" y="3852248"/>
            <a:ext cx="936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5B0D41-5D8E-7F99-F984-2CC3BAD22DBD}"/>
              </a:ext>
            </a:extLst>
          </p:cNvPr>
          <p:cNvCxnSpPr>
            <a:cxnSpLocks/>
          </p:cNvCxnSpPr>
          <p:nvPr/>
        </p:nvCxnSpPr>
        <p:spPr>
          <a:xfrm>
            <a:off x="3613922" y="4459363"/>
            <a:ext cx="936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B8150-279F-6B55-1A9E-B74CAFD035FA}"/>
              </a:ext>
            </a:extLst>
          </p:cNvPr>
          <p:cNvCxnSpPr>
            <a:cxnSpLocks/>
          </p:cNvCxnSpPr>
          <p:nvPr/>
        </p:nvCxnSpPr>
        <p:spPr>
          <a:xfrm>
            <a:off x="3570359" y="4744512"/>
            <a:ext cx="936171" cy="881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1B354B-1033-8564-87A9-6F98763054D0}"/>
              </a:ext>
            </a:extLst>
          </p:cNvPr>
          <p:cNvSpPr txBox="1"/>
          <p:nvPr/>
        </p:nvSpPr>
        <p:spPr>
          <a:xfrm>
            <a:off x="4550093" y="2454733"/>
            <a:ext cx="2852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/>
              <a:t>Time taken to reach food 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529260-9992-E255-6093-F7FDAA8A166C}"/>
              </a:ext>
            </a:extLst>
          </p:cNvPr>
          <p:cNvSpPr txBox="1"/>
          <p:nvPr/>
        </p:nvSpPr>
        <p:spPr>
          <a:xfrm>
            <a:off x="4550093" y="3682971"/>
            <a:ext cx="2852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/>
              <a:t>Time taken to reach colony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A8709-E191-3FE4-C98E-A9C97DA96AD5}"/>
              </a:ext>
            </a:extLst>
          </p:cNvPr>
          <p:cNvSpPr txBox="1"/>
          <p:nvPr/>
        </p:nvSpPr>
        <p:spPr>
          <a:xfrm>
            <a:off x="4575773" y="4290086"/>
            <a:ext cx="2852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/>
              <a:t>Time taken to steal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EE9EAE-CBBB-E4A7-7D04-8F9C16885DC0}"/>
              </a:ext>
            </a:extLst>
          </p:cNvPr>
          <p:cNvSpPr txBox="1"/>
          <p:nvPr/>
        </p:nvSpPr>
        <p:spPr>
          <a:xfrm>
            <a:off x="4575772" y="5518324"/>
            <a:ext cx="2852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/>
              <a:t>Time taken to return (food or colony)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8E45621-1183-6B03-BF7D-E54F2FD134E0}"/>
              </a:ext>
            </a:extLst>
          </p:cNvPr>
          <p:cNvSpPr/>
          <p:nvPr/>
        </p:nvSpPr>
        <p:spPr>
          <a:xfrm>
            <a:off x="7903029" y="3160972"/>
            <a:ext cx="3450771" cy="19107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Largely inconsequential as probability of stealing/foraging is not genetically inherited but depends on food source instead.</a:t>
            </a:r>
            <a:br>
              <a:rPr lang="en-IN" b="1" dirty="0">
                <a:solidFill>
                  <a:sysClr val="windowText" lastClr="000000"/>
                </a:solidFill>
              </a:rPr>
            </a:br>
            <a:r>
              <a:rPr lang="en-IN" b="1" dirty="0">
                <a:solidFill>
                  <a:sysClr val="windowText" lastClr="000000"/>
                </a:solidFill>
              </a:rPr>
              <a:t>More about realism of model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43B532-CCB5-8506-25F9-3B4C921CC8FB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153FBF7-239D-FE5D-2894-633B496EC601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46CC3E-5EEB-671D-9AF0-76D55C6E2C77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21E1E76-2C4A-2431-A9C7-B6CE5CEC43D1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2048" name="Rectangle: Rounded Corners 2047">
                <a:extLst>
                  <a:ext uri="{FF2B5EF4-FFF2-40B4-BE49-F238E27FC236}">
                    <a16:creationId xmlns:a16="http://schemas.microsoft.com/office/drawing/2014/main" id="{F93E1C04-17D3-460A-A2CF-9F98BAB72F2F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Revision of ticks</a:t>
                </a:r>
              </a:p>
            </p:txBody>
          </p:sp>
          <p:sp>
            <p:nvSpPr>
              <p:cNvPr id="2049" name="Rectangle: Rounded Corners 2048">
                <a:extLst>
                  <a:ext uri="{FF2B5EF4-FFF2-40B4-BE49-F238E27FC236}">
                    <a16:creationId xmlns:a16="http://schemas.microsoft.com/office/drawing/2014/main" id="{827DAAD5-AA78-BF31-338F-619AEBDC02AF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Threshold co-evolution</a:t>
                </a:r>
              </a:p>
            </p:txBody>
          </p:sp>
          <p:sp>
            <p:nvSpPr>
              <p:cNvPr id="2050" name="Rectangle: Rounded Corners 2049">
                <a:extLst>
                  <a:ext uri="{FF2B5EF4-FFF2-40B4-BE49-F238E27FC236}">
                    <a16:creationId xmlns:a16="http://schemas.microsoft.com/office/drawing/2014/main" id="{74576590-F78C-F7FF-EEBB-8D7DAFF3F1BD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For future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01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Co-evolution of tolerance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0FB415-7EC9-00DD-5539-4BAE6C78C9C5}"/>
              </a:ext>
            </a:extLst>
          </p:cNvPr>
          <p:cNvCxnSpPr/>
          <p:nvPr/>
        </p:nvCxnSpPr>
        <p:spPr>
          <a:xfrm>
            <a:off x="4876799" y="2166257"/>
            <a:ext cx="0" cy="42931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96C822-F800-E16A-9A52-99A1A95E3856}"/>
                  </a:ext>
                </a:extLst>
              </p:cNvPr>
              <p:cNvSpPr txBox="1"/>
              <p:nvPr/>
            </p:nvSpPr>
            <p:spPr>
              <a:xfrm>
                <a:off x="864256" y="2585022"/>
                <a:ext cx="3218830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𝑐𝑜𝑙𝑜𝑛𝑦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0, 0.8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  <a:p>
                <a:pPr algn="l"/>
                <a:endParaRPr lang="en-US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96C822-F800-E16A-9A52-99A1A95E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56" y="2585022"/>
                <a:ext cx="3218830" cy="575927"/>
              </a:xfrm>
              <a:prstGeom prst="rect">
                <a:avLst/>
              </a:prstGeom>
              <a:blipFill>
                <a:blip r:embed="rId3"/>
                <a:stretch>
                  <a:fillRect l="-379" r="-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0AF31E-6B87-19DF-8E7F-10A16A8696EF}"/>
                  </a:ext>
                </a:extLst>
              </p:cNvPr>
              <p:cNvSpPr txBox="1"/>
              <p:nvPr/>
            </p:nvSpPr>
            <p:spPr>
              <a:xfrm>
                <a:off x="1669334" y="3037739"/>
                <a:ext cx="2431962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𝑟𝑒𝑠𝑖𝑑𝑒𝑛𝑡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𝑐𝑜𝑙𝑜𝑛𝑦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0AF31E-6B87-19DF-8E7F-10A16A869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34" y="3037739"/>
                <a:ext cx="2431962" cy="391261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28CEAF-E842-D5FF-D702-7EB178D6D9EC}"/>
                  </a:ext>
                </a:extLst>
              </p:cNvPr>
              <p:cNvSpPr txBox="1"/>
              <p:nvPr/>
            </p:nvSpPr>
            <p:spPr>
              <a:xfrm>
                <a:off x="-479919" y="402264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28CEAF-E842-D5FF-D702-7EB178D6D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9919" y="4022645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65E3EDF-0B1C-3164-F7BD-27625C191B6E}"/>
              </a:ext>
            </a:extLst>
          </p:cNvPr>
          <p:cNvSpPr txBox="1"/>
          <p:nvPr/>
        </p:nvSpPr>
        <p:spPr>
          <a:xfrm>
            <a:off x="1663814" y="2194683"/>
            <a:ext cx="12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u="sng" dirty="0"/>
              <a:t>Heterogeneity</a:t>
            </a:r>
            <a:endParaRPr lang="en-IN" sz="1400" b="1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0B3EF7-0970-064A-0962-F6D97F43D974}"/>
              </a:ext>
            </a:extLst>
          </p:cNvPr>
          <p:cNvSpPr txBox="1"/>
          <p:nvPr/>
        </p:nvSpPr>
        <p:spPr>
          <a:xfrm>
            <a:off x="1568351" y="3639515"/>
            <a:ext cx="11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u="sng" dirty="0"/>
              <a:t>Stochasticity</a:t>
            </a:r>
            <a:endParaRPr lang="en-IN" sz="1400" b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4C8949-2E07-1A22-1163-9C31D847A962}"/>
              </a:ext>
            </a:extLst>
          </p:cNvPr>
          <p:cNvSpPr txBox="1"/>
          <p:nvPr/>
        </p:nvSpPr>
        <p:spPr>
          <a:xfrm>
            <a:off x="600987" y="4850460"/>
            <a:ext cx="3934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No inheritance just yet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Ants have thresholds similar to their colonies, no heterogeneity on the individual level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1C923A-8E85-4542-216C-C8C76B913A78}"/>
              </a:ext>
            </a:extLst>
          </p:cNvPr>
          <p:cNvSpPr txBox="1"/>
          <p:nvPr/>
        </p:nvSpPr>
        <p:spPr>
          <a:xfrm>
            <a:off x="5379041" y="2132623"/>
            <a:ext cx="2158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dirty="0"/>
              <a:t>Tolerance is inherited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dirty="0"/>
              <a:t>Individuals have a mutated profile around the colony tolerance, providing heterogeneity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dirty="0"/>
              <a:t>All colonies start with an initial state (coin toss) close to each other but slightly mutated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dirty="0"/>
              <a:t>Bernoulli sampling of propensity at distance will provide stochasticity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297B6A-8ECB-E953-58C3-7CD3803BEBA8}"/>
              </a:ext>
            </a:extLst>
          </p:cNvPr>
          <p:cNvGrpSpPr/>
          <p:nvPr/>
        </p:nvGrpSpPr>
        <p:grpSpPr>
          <a:xfrm>
            <a:off x="8164268" y="2211090"/>
            <a:ext cx="2776976" cy="2856850"/>
            <a:chOff x="8898683" y="2161594"/>
            <a:chExt cx="3631892" cy="373299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722B9D9-03BC-D3ED-D6BF-B1655305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8683" y="2161594"/>
              <a:ext cx="3631892" cy="3732995"/>
            </a:xfrm>
            <a:prstGeom prst="rect">
              <a:avLst/>
            </a:prstGeom>
          </p:spPr>
        </p:pic>
        <p:pic>
          <p:nvPicPr>
            <p:cNvPr id="46" name="Graphic 45" descr="Line arrow: Counter-clockwise curve with solid fill">
              <a:extLst>
                <a:ext uri="{FF2B5EF4-FFF2-40B4-BE49-F238E27FC236}">
                  <a16:creationId xmlns:a16="http://schemas.microsoft.com/office/drawing/2014/main" id="{A3059FF5-7E66-002E-30B3-93DB6CF1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9385203" y="4023581"/>
              <a:ext cx="736792" cy="736792"/>
            </a:xfrm>
            <a:prstGeom prst="rect">
              <a:avLst/>
            </a:prstGeom>
          </p:spPr>
        </p:pic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0C104B-B1EB-2F67-FB09-47ECFFEA5ACD}"/>
              </a:ext>
            </a:extLst>
          </p:cNvPr>
          <p:cNvSpPr/>
          <p:nvPr/>
        </p:nvSpPr>
        <p:spPr>
          <a:xfrm>
            <a:off x="8403662" y="5601366"/>
            <a:ext cx="2158302" cy="5898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Can’t have tolerance that “kicks in”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E66FD2C-9A57-D68C-8F0E-7B611510CA9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D42F1E-CE9E-5A9F-7091-C6B758B4B5D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FBEABE6-14EF-2C5D-192B-F2C905D33B96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BC64EA7-8F10-E19F-C88C-050B8A85FC22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E708FD9-E18B-3E7C-68DD-0E13A6B476E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Revision of ticks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450F818-B67C-E058-1364-4CB090B0E57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Threshold co-evolution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F0FE7D84-985E-C21E-B935-F88093D644E4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For future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02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If linear tolerance is observed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BD591C-28E1-F1E0-15B3-456CB7BBC4EC}"/>
              </a:ext>
            </a:extLst>
          </p:cNvPr>
          <p:cNvGrpSpPr/>
          <p:nvPr/>
        </p:nvGrpSpPr>
        <p:grpSpPr>
          <a:xfrm>
            <a:off x="819382" y="2071531"/>
            <a:ext cx="4318157" cy="3942446"/>
            <a:chOff x="567562" y="3679218"/>
            <a:chExt cx="3375953" cy="34064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C01700-80CD-20A3-05DC-5EE7870B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562" y="3679218"/>
              <a:ext cx="3375953" cy="3406435"/>
            </a:xfrm>
            <a:prstGeom prst="rect">
              <a:avLst/>
            </a:prstGeom>
          </p:spPr>
        </p:pic>
        <p:pic>
          <p:nvPicPr>
            <p:cNvPr id="50" name="Graphic 49" descr="Line arrow: Clockwise curve with solid fill">
              <a:extLst>
                <a:ext uri="{FF2B5EF4-FFF2-40B4-BE49-F238E27FC236}">
                  <a16:creationId xmlns:a16="http://schemas.microsoft.com/office/drawing/2014/main" id="{14FFFA41-FD44-67C0-9435-05F5C827C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861952" flipH="1">
              <a:off x="1151510" y="5510025"/>
              <a:ext cx="806264" cy="66781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FAAF81-CCC3-169A-8195-1B9EF7D1CEFC}"/>
                  </a:ext>
                </a:extLst>
              </p:cNvPr>
              <p:cNvSpPr txBox="1"/>
              <p:nvPr/>
            </p:nvSpPr>
            <p:spPr>
              <a:xfrm>
                <a:off x="6894393" y="2103002"/>
                <a:ext cx="343241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𝑝𝑟𝑜𝑝𝑒𝑛𝑠𝑖𝑡𝑦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9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FAAF81-CCC3-169A-8195-1B9EF7D1C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3" y="2103002"/>
                <a:ext cx="3432414" cy="569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CCB4ABD-E299-7011-D73D-60CF69DAF8D6}"/>
              </a:ext>
            </a:extLst>
          </p:cNvPr>
          <p:cNvSpPr txBox="1"/>
          <p:nvPr/>
        </p:nvSpPr>
        <p:spPr>
          <a:xfrm>
            <a:off x="5494584" y="3075752"/>
            <a:ext cx="6232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dirty="0"/>
              <a:t>Mutation rate needs to be different or really small. Alternatively, maybe the results are so robust differential rates are </a:t>
            </a:r>
            <a:r>
              <a:rPr lang="en-IN" sz="1600" b="1" dirty="0"/>
              <a:t>not </a:t>
            </a:r>
            <a:r>
              <a:rPr lang="en-IN" sz="1600" dirty="0"/>
              <a:t>required.</a:t>
            </a:r>
            <a:br>
              <a:rPr lang="en-IN" sz="1600" dirty="0"/>
            </a:br>
            <a:endParaRPr lang="en-IN" sz="16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dirty="0"/>
              <a:t>Mutation rates need to be much smaller than 5 anyway. Given we can run this system for ages and we start with significant heterogeneity (lambda param 0.1), should be alright.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dirty="0"/>
              <a:t>Neet to figure out system of co-evolution “kicking in” at certain timepoint, as we need a defined system for tolerance before.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C752B-7C03-E09B-0B9D-5932A1CDE8A2}"/>
              </a:ext>
            </a:extLst>
          </p:cNvPr>
          <p:cNvSpPr/>
          <p:nvPr/>
        </p:nvSpPr>
        <p:spPr>
          <a:xfrm>
            <a:off x="6119983" y="5600210"/>
            <a:ext cx="1674188" cy="5400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Non-inherited current system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4989EC-597F-23E6-C465-A1F6C06F45C3}"/>
              </a:ext>
            </a:extLst>
          </p:cNvPr>
          <p:cNvSpPr/>
          <p:nvPr/>
        </p:nvSpPr>
        <p:spPr>
          <a:xfrm>
            <a:off x="8645718" y="5589998"/>
            <a:ext cx="2611803" cy="5400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Evolvable system (redefine existing colonies’ tolerance)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596A72-A12E-CE19-4FBC-AA53DC4DA76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794171" y="5860002"/>
            <a:ext cx="851547" cy="10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D84266-762A-F83C-5734-448641BAB028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8CDC8D-B867-155D-A976-4DEDAE6967A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23815C-817C-C6F9-345A-27F5AE547A0E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84C4264-0F30-5154-8916-D1BDE59145ED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623D4EB-DB3B-C6D9-B776-89AA3392DE4C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Revision of ticks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5AD71D8-74CB-E63A-C595-6C7C60044E48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Threshold co-evolution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F708E7FF-75DF-E795-EDC0-4E043A9D52A4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For future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229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Future directions to look in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85936E-3B43-3160-D8B5-7D8D3963F0C5}"/>
              </a:ext>
            </a:extLst>
          </p:cNvPr>
          <p:cNvSpPr/>
          <p:nvPr/>
        </p:nvSpPr>
        <p:spPr>
          <a:xfrm>
            <a:off x="5322234" y="3919027"/>
            <a:ext cx="1473313" cy="6216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Additions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81F575-55DB-816A-46FC-977A02653C77}"/>
              </a:ext>
            </a:extLst>
          </p:cNvPr>
          <p:cNvSpPr/>
          <p:nvPr/>
        </p:nvSpPr>
        <p:spPr>
          <a:xfrm>
            <a:off x="5206078" y="2384661"/>
            <a:ext cx="1705625" cy="8402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Mating and reproduction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FF8988-8F59-3B32-3B3E-518ABED0215A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58891" y="3224894"/>
            <a:ext cx="0" cy="694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23034C-9533-629C-218F-2828493DFDAF}"/>
              </a:ext>
            </a:extLst>
          </p:cNvPr>
          <p:cNvSpPr/>
          <p:nvPr/>
        </p:nvSpPr>
        <p:spPr>
          <a:xfrm>
            <a:off x="1662713" y="3151945"/>
            <a:ext cx="1705626" cy="6077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Queen??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A8AD6-537F-5441-4040-BFE77D754020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3368339" y="3455802"/>
            <a:ext cx="1953895" cy="774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544A73-B5AD-9435-C005-456DCF358DDB}"/>
              </a:ext>
            </a:extLst>
          </p:cNvPr>
          <p:cNvSpPr/>
          <p:nvPr/>
        </p:nvSpPr>
        <p:spPr>
          <a:xfrm>
            <a:off x="1614669" y="5000211"/>
            <a:ext cx="1801713" cy="737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Haplodiploid architecture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0512DF-30AD-6FDB-8CE3-06C4A1FB744A}"/>
              </a:ext>
            </a:extLst>
          </p:cNvPr>
          <p:cNvCxnSpPr>
            <a:cxnSpLocks/>
            <a:stCxn id="3" idx="1"/>
            <a:endCxn id="23" idx="3"/>
          </p:cNvCxnSpPr>
          <p:nvPr/>
        </p:nvCxnSpPr>
        <p:spPr>
          <a:xfrm flipH="1">
            <a:off x="3416382" y="4229834"/>
            <a:ext cx="1905852" cy="1138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E264189-95FB-3A2F-DEA5-BB5DD8BCF870}"/>
              </a:ext>
            </a:extLst>
          </p:cNvPr>
          <p:cNvSpPr/>
          <p:nvPr/>
        </p:nvSpPr>
        <p:spPr>
          <a:xfrm>
            <a:off x="8726594" y="3097082"/>
            <a:ext cx="1801718" cy="8219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 male population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B1975C-DCA5-0A20-310C-505FCEB1ACDB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 flipV="1">
            <a:off x="6795547" y="3508055"/>
            <a:ext cx="1931047" cy="7217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95EDFF-C620-7AD8-34E7-2A05050044AD}"/>
              </a:ext>
            </a:extLst>
          </p:cNvPr>
          <p:cNvSpPr/>
          <p:nvPr/>
        </p:nvSpPr>
        <p:spPr>
          <a:xfrm>
            <a:off x="8738616" y="5000211"/>
            <a:ext cx="2010139" cy="900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Non-constant worker population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23673C-3081-F041-88A9-D9583FEA489B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6795547" y="4229834"/>
            <a:ext cx="1943069" cy="1220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1296EB4D-080A-4122-09BB-F19233EBDAA1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B18594C6-B585-3B5E-E374-F34635F02C47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050" name="Group 2049">
              <a:extLst>
                <a:ext uri="{FF2B5EF4-FFF2-40B4-BE49-F238E27FC236}">
                  <a16:creationId xmlns:a16="http://schemas.microsoft.com/office/drawing/2014/main" id="{AA600730-68DD-E39D-7EA1-77020DEC9763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51" name="Rectangle: Rounded Corners 2050">
                <a:extLst>
                  <a:ext uri="{FF2B5EF4-FFF2-40B4-BE49-F238E27FC236}">
                    <a16:creationId xmlns:a16="http://schemas.microsoft.com/office/drawing/2014/main" id="{9623681B-2A9E-9B3C-63CF-392E4E618FA5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CCB055DF-04DC-5125-3B40-66EA7EC1B787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Revision of ticks</a:t>
                </a: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9E99B458-D4DE-66C5-3187-02232FEDA632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Threshold co-evolution</a:t>
                </a:r>
              </a:p>
            </p:txBody>
          </p:sp>
          <p:sp>
            <p:nvSpPr>
              <p:cNvPr id="2054" name="Rectangle: Rounded Corners 2053">
                <a:extLst>
                  <a:ext uri="{FF2B5EF4-FFF2-40B4-BE49-F238E27FC236}">
                    <a16:creationId xmlns:a16="http://schemas.microsoft.com/office/drawing/2014/main" id="{1C7DD312-F540-B6A0-A489-DAC2FBC240B7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For future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238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To discuss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3908"/>
            <a:ext cx="12192000" cy="544638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Crozier’s Paradox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Earlier work</a:t>
                </a:r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Status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Next steps</a:t>
                </a: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406D2-641B-2902-1C4E-734CEBC052E0}"/>
              </a:ext>
            </a:extLst>
          </p:cNvPr>
          <p:cNvSpPr/>
          <p:nvPr/>
        </p:nvSpPr>
        <p:spPr>
          <a:xfrm>
            <a:off x="8391731" y="5108780"/>
            <a:ext cx="2441495" cy="36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ysClr val="windowText" lastClr="000000"/>
                </a:solidFill>
              </a:rPr>
              <a:t>Profile distance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75D24-0E24-82F2-4CEA-94391395E974}"/>
              </a:ext>
            </a:extLst>
          </p:cNvPr>
          <p:cNvSpPr/>
          <p:nvPr/>
        </p:nvSpPr>
        <p:spPr>
          <a:xfrm rot="16200000">
            <a:off x="6745197" y="3704312"/>
            <a:ext cx="2441495" cy="36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ysClr val="windowText" lastClr="000000"/>
                </a:solidFill>
              </a:rPr>
              <a:t>Rejection propensity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9368B7-1D41-0BA8-C105-551EB951F478}"/>
              </a:ext>
            </a:extLst>
          </p:cNvPr>
          <p:cNvGrpSpPr/>
          <p:nvPr/>
        </p:nvGrpSpPr>
        <p:grpSpPr>
          <a:xfrm>
            <a:off x="7871158" y="2865352"/>
            <a:ext cx="3482642" cy="2095682"/>
            <a:chOff x="4353154" y="3231075"/>
            <a:chExt cx="3482642" cy="20956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230F95-5E60-8A84-02D0-C586A1189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154" y="3231075"/>
              <a:ext cx="3482642" cy="209568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6FC261-C3C3-99CF-DC25-5D62EE4DB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697" y="3363905"/>
              <a:ext cx="1463167" cy="62489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BCDBFC-7666-F56C-0093-C506A39DE09E}"/>
              </a:ext>
            </a:extLst>
          </p:cNvPr>
          <p:cNvSpPr txBox="1"/>
          <p:nvPr/>
        </p:nvSpPr>
        <p:spPr>
          <a:xfrm>
            <a:off x="468086" y="2253343"/>
            <a:ext cx="5230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Mating (haplodiploid structure?)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If haplodiploid, additive vs Non additive expression, recombination present vs absent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And reproduction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Queen initialization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Male population structure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Colony and net food resources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Nest removal (</a:t>
            </a:r>
            <a:r>
              <a:rPr lang="en-IN" dirty="0" err="1"/>
              <a:t>ie</a:t>
            </a:r>
            <a:r>
              <a:rPr lang="en-IN" dirty="0"/>
              <a:t> </a:t>
            </a:r>
            <a:r>
              <a:rPr lang="en-IN" dirty="0" err="1"/>
              <a:t>timestop</a:t>
            </a:r>
            <a:r>
              <a:rPr lang="en-IN" dirty="0"/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Should we have dispersal along with nest removal?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Providing raiding/foraging times / or travel times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Cost correction due to reproduction?</a:t>
            </a:r>
          </a:p>
        </p:txBody>
      </p:sp>
    </p:spTree>
    <p:extLst>
      <p:ext uri="{BB962C8B-B14F-4D97-AF65-F5344CB8AC3E}">
        <p14:creationId xmlns:p14="http://schemas.microsoft.com/office/powerpoint/2010/main" val="167323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1A7D-1793-BDB2-F90C-AE7C4EB0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33AD-A7AD-4199-2978-7D3D8D54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7855-518F-4C16-9358-9207CC98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751</Words>
  <Application>Microsoft Office PowerPoint</Application>
  <PresentationFormat>Widescreen</PresentationFormat>
  <Paragraphs>128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1_Office Theme</vt:lpstr>
      <vt:lpstr>2_Office Theme</vt:lpstr>
      <vt:lpstr>PowerPoint Presentation</vt:lpstr>
      <vt:lpstr>Proposed extensions to the project</vt:lpstr>
      <vt:lpstr>Revising ticks under Gillespie</vt:lpstr>
      <vt:lpstr>Time taken to forage/steal</vt:lpstr>
      <vt:lpstr>Co-evolution of tolerance</vt:lpstr>
      <vt:lpstr>If linear tolerance is observed</vt:lpstr>
      <vt:lpstr>Future directions to look in</vt:lpstr>
      <vt:lpstr>To discuss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Lakshya Chauhan</cp:lastModifiedBy>
  <cp:revision>842</cp:revision>
  <dcterms:created xsi:type="dcterms:W3CDTF">2022-04-27T02:57:17Z</dcterms:created>
  <dcterms:modified xsi:type="dcterms:W3CDTF">2024-04-09T11:36:19Z</dcterms:modified>
</cp:coreProperties>
</file>