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65" r:id="rId3"/>
    <p:sldId id="353" r:id="rId4"/>
    <p:sldId id="361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1"/>
            <p14:sldId id="362"/>
            <p14:sldId id="363"/>
            <p14:sldId id="364"/>
            <p14:sldId id="365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7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9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9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6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Coding and progress update: 05</a:t>
            </a:r>
            <a:r>
              <a:rPr lang="en-US" sz="1800" baseline="30000" dirty="0"/>
              <a:t>th</a:t>
            </a:r>
            <a:r>
              <a:rPr lang="en-US" sz="1800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Coding basics (header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pic>
        <p:nvPicPr>
          <p:cNvPr id="1026" name="Picture 2" descr="An introduction to C++ .NET classes and objects which shows how to organize  classes into the C++ header and source files and how to define a class in a header  file">
            <a:extLst>
              <a:ext uri="{FF2B5EF4-FFF2-40B4-BE49-F238E27FC236}">
                <a16:creationId xmlns:a16="http://schemas.microsoft.com/office/drawing/2014/main" id="{68C47317-47F2-B0AA-F8AE-B5BF2E11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62" y="2086983"/>
            <a:ext cx="5701343" cy="4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D1043-B739-1C3D-11C9-5DE72FADC23F}"/>
              </a:ext>
            </a:extLst>
          </p:cNvPr>
          <p:cNvCxnSpPr>
            <a:cxnSpLocks/>
          </p:cNvCxnSpPr>
          <p:nvPr/>
        </p:nvCxnSpPr>
        <p:spPr>
          <a:xfrm flipH="1">
            <a:off x="2394857" y="2578862"/>
            <a:ext cx="10014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35B85-6384-6E94-A326-1AFE3947C04D}"/>
              </a:ext>
            </a:extLst>
          </p:cNvPr>
          <p:cNvSpPr txBox="1"/>
          <p:nvPr/>
        </p:nvSpPr>
        <p:spPr>
          <a:xfrm>
            <a:off x="413657" y="2395243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Name of header:</a:t>
            </a:r>
            <a:br>
              <a:rPr lang="en-IN" sz="1600" dirty="0"/>
            </a:br>
            <a:r>
              <a:rPr lang="en-IN" sz="1600" dirty="0"/>
              <a:t>Parameters, Individual, Nest, Population etc for us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4DF009-D174-E29D-68AD-DD9301CFFEA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492828" y="3177798"/>
            <a:ext cx="903515" cy="127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2B5369-54AD-CFFA-DE4D-41F014928031}"/>
              </a:ext>
            </a:extLst>
          </p:cNvPr>
          <p:cNvSpPr txBox="1"/>
          <p:nvPr/>
        </p:nvSpPr>
        <p:spPr>
          <a:xfrm>
            <a:off x="413657" y="3791453"/>
            <a:ext cx="2079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Start of class definition:</a:t>
            </a:r>
            <a:br>
              <a:rPr lang="en-IN" sz="1600" dirty="0"/>
            </a:br>
            <a:r>
              <a:rPr lang="en-IN" sz="1600" dirty="0"/>
              <a:t>Basically a data structure defining a level of complexity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1C39D-35E8-50B2-6D01-005F17607FDA}"/>
              </a:ext>
            </a:extLst>
          </p:cNvPr>
          <p:cNvCxnSpPr>
            <a:cxnSpLocks/>
          </p:cNvCxnSpPr>
          <p:nvPr/>
        </p:nvCxnSpPr>
        <p:spPr>
          <a:xfrm flipV="1">
            <a:off x="8795659" y="3259250"/>
            <a:ext cx="1257095" cy="600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2E2517-71B0-1F7E-1393-80F1312FB70F}"/>
              </a:ext>
            </a:extLst>
          </p:cNvPr>
          <p:cNvSpPr txBox="1"/>
          <p:nvPr/>
        </p:nvSpPr>
        <p:spPr>
          <a:xfrm>
            <a:off x="9974496" y="2639189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Public functions/variables:</a:t>
            </a:r>
            <a:br>
              <a:rPr lang="en-IN" sz="1600" dirty="0"/>
            </a:br>
            <a:r>
              <a:rPr lang="en-IN" sz="1600" dirty="0"/>
              <a:t>To manipulate the data structure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DB04AB-385D-92A2-00F1-36C3984E81B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717971" y="5304173"/>
            <a:ext cx="1556658" cy="123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6C2547-C43A-CBD9-37F7-38DF1A05A58C}"/>
              </a:ext>
            </a:extLst>
          </p:cNvPr>
          <p:cNvSpPr txBox="1"/>
          <p:nvPr/>
        </p:nvSpPr>
        <p:spPr>
          <a:xfrm>
            <a:off x="9274629" y="4888674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private functions/variables:</a:t>
            </a:r>
            <a:br>
              <a:rPr lang="en-IN" sz="1600" dirty="0"/>
            </a:br>
            <a:r>
              <a:rPr lang="en-IN" sz="1600" dirty="0"/>
              <a:t>To manipulate the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Code architecture (C++)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85046-63C8-9D8E-EFF1-4540694FBDB6}"/>
              </a:ext>
            </a:extLst>
          </p:cNvPr>
          <p:cNvSpPr/>
          <p:nvPr/>
        </p:nvSpPr>
        <p:spPr>
          <a:xfrm>
            <a:off x="222170" y="2427308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Random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C2286-BB53-6893-CD2B-57380FD80F60}"/>
              </a:ext>
            </a:extLst>
          </p:cNvPr>
          <p:cNvSpPr txBox="1"/>
          <p:nvPr/>
        </p:nvSpPr>
        <p:spPr>
          <a:xfrm>
            <a:off x="222169" y="3374459"/>
            <a:ext cx="1577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stochastic and statistical functions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distribution samplings</a:t>
            </a:r>
          </a:p>
          <a:p>
            <a:r>
              <a:rPr lang="en-IN" sz="1400" dirty="0"/>
              <a:t>- &gt; troubleshooting functions</a:t>
            </a:r>
          </a:p>
          <a:p>
            <a:r>
              <a:rPr lang="en-IN" sz="1400" dirty="0"/>
              <a:t>-&gt; mean, SD and covariance functions</a:t>
            </a:r>
            <a:endParaRPr lang="en-IN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4EA19-2946-81B1-B389-D6FC106E567D}"/>
              </a:ext>
            </a:extLst>
          </p:cNvPr>
          <p:cNvSpPr/>
          <p:nvPr/>
        </p:nvSpPr>
        <p:spPr>
          <a:xfrm>
            <a:off x="2395945" y="2414660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Parameter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3E2AFA-2C50-0168-359B-A2A28DC154B2}"/>
              </a:ext>
            </a:extLst>
          </p:cNvPr>
          <p:cNvSpPr/>
          <p:nvPr/>
        </p:nvSpPr>
        <p:spPr>
          <a:xfrm>
            <a:off x="4572095" y="2427307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Individual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B25B59-7D02-1057-4E24-4F04AF897F75}"/>
              </a:ext>
            </a:extLst>
          </p:cNvPr>
          <p:cNvSpPr/>
          <p:nvPr/>
        </p:nvSpPr>
        <p:spPr>
          <a:xfrm>
            <a:off x="6743511" y="2408971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Nest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1FA5DE-F8BF-3561-F448-4309C896D45D}"/>
              </a:ext>
            </a:extLst>
          </p:cNvPr>
          <p:cNvSpPr/>
          <p:nvPr/>
        </p:nvSpPr>
        <p:spPr>
          <a:xfrm>
            <a:off x="8922020" y="2408971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Population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857AD6-C390-9A44-91AF-87B41114D270}"/>
              </a:ext>
            </a:extLst>
          </p:cNvPr>
          <p:cNvSpPr/>
          <p:nvPr/>
        </p:nvSpPr>
        <p:spPr>
          <a:xfrm>
            <a:off x="11006744" y="2408970"/>
            <a:ext cx="843342" cy="3937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8C57E-A1F5-7F37-094E-52F6692B02F6}"/>
              </a:ext>
            </a:extLst>
          </p:cNvPr>
          <p:cNvSpPr txBox="1"/>
          <p:nvPr/>
        </p:nvSpPr>
        <p:spPr>
          <a:xfrm>
            <a:off x="2395949" y="3374459"/>
            <a:ext cx="15771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parameter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time and parameter conditions</a:t>
            </a:r>
          </a:p>
          <a:p>
            <a:r>
              <a:rPr lang="en-IN" sz="1400" dirty="0"/>
              <a:t>- &gt; read parameters from file</a:t>
            </a:r>
          </a:p>
          <a:p>
            <a:r>
              <a:rPr lang="en-IN" sz="1400" dirty="0"/>
              <a:t>-&gt; mean, SD and covariance functions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A4FD04-7D10-9B66-515B-A7238B03268F}"/>
              </a:ext>
            </a:extLst>
          </p:cNvPr>
          <p:cNvSpPr txBox="1"/>
          <p:nvPr/>
        </p:nvSpPr>
        <p:spPr>
          <a:xfrm>
            <a:off x="4569729" y="3374459"/>
            <a:ext cx="1577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individual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chemical profile and other genes</a:t>
            </a:r>
          </a:p>
          <a:p>
            <a:r>
              <a:rPr lang="en-IN" sz="1400" dirty="0"/>
              <a:t>- &gt; distance calculation</a:t>
            </a:r>
          </a:p>
          <a:p>
            <a:r>
              <a:rPr lang="en-IN" sz="1400" dirty="0"/>
              <a:t>-&gt; creating new individuals</a:t>
            </a:r>
            <a:br>
              <a:rPr lang="en-IN" sz="1400" dirty="0"/>
            </a:br>
            <a:r>
              <a:rPr lang="en-IN" sz="1400" dirty="0"/>
              <a:t>-&gt; Individual identifiers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98521A-47DE-7716-05E9-58EE9B4CBB11}"/>
              </a:ext>
            </a:extLst>
          </p:cNvPr>
          <p:cNvSpPr txBox="1"/>
          <p:nvPr/>
        </p:nvSpPr>
        <p:spPr>
          <a:xfrm>
            <a:off x="6743515" y="3450772"/>
            <a:ext cx="15771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nest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list of individuals in nest</a:t>
            </a:r>
          </a:p>
          <a:p>
            <a:r>
              <a:rPr lang="en-IN" sz="1400" dirty="0"/>
              <a:t>- &gt; food stock</a:t>
            </a:r>
          </a:p>
          <a:p>
            <a:r>
              <a:rPr lang="en-IN" sz="1400" dirty="0"/>
              <a:t>-&gt; nest profile and other genes</a:t>
            </a:r>
          </a:p>
          <a:p>
            <a:r>
              <a:rPr lang="en-IN" sz="1400" dirty="0"/>
              <a:t>-&gt; foraging functions</a:t>
            </a:r>
          </a:p>
          <a:p>
            <a:r>
              <a:rPr lang="en-IN" sz="1400" dirty="0"/>
              <a:t>-&gt; creating new nests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6BE41-08A0-4FE6-EC5F-990B89752B83}"/>
              </a:ext>
            </a:extLst>
          </p:cNvPr>
          <p:cNvSpPr txBox="1"/>
          <p:nvPr/>
        </p:nvSpPr>
        <p:spPr>
          <a:xfrm>
            <a:off x="8917301" y="3450772"/>
            <a:ext cx="15771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population class AND time struct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tracking Gillespie time</a:t>
            </a:r>
          </a:p>
          <a:p>
            <a:r>
              <a:rPr lang="en-IN" sz="1400" dirty="0"/>
              <a:t>-&gt; global food stock</a:t>
            </a:r>
          </a:p>
          <a:p>
            <a:r>
              <a:rPr lang="en-IN" sz="1400" dirty="0"/>
              <a:t>-&gt; nest killing, reproduction and mortality</a:t>
            </a:r>
          </a:p>
          <a:p>
            <a:r>
              <a:rPr lang="en-IN" sz="1400" dirty="0"/>
              <a:t>-&gt; Initialising and simulating pop</a:t>
            </a:r>
          </a:p>
          <a:p>
            <a:r>
              <a:rPr lang="en-IN" sz="1400" dirty="0"/>
              <a:t>-&gt; Outputting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63B44-464F-1642-44EB-59A2B87B7DEB}"/>
              </a:ext>
            </a:extLst>
          </p:cNvPr>
          <p:cNvSpPr txBox="1"/>
          <p:nvPr/>
        </p:nvSpPr>
        <p:spPr>
          <a:xfrm>
            <a:off x="10933296" y="3451403"/>
            <a:ext cx="120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Creates executable to run everything</a:t>
            </a:r>
            <a:endParaRPr lang="en-IN" sz="1400" b="1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C1C0D84-870C-2C2B-0A25-A4132DA1A589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2091305" y="1334097"/>
            <a:ext cx="12648" cy="2173775"/>
          </a:xfrm>
          <a:prstGeom prst="curvedConnector3">
            <a:avLst>
              <a:gd name="adj1" fmla="val 259592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6DC0F49-842D-9039-9D00-E4DADBDF77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8295" y="1712971"/>
            <a:ext cx="12648" cy="2173775"/>
          </a:xfrm>
          <a:prstGeom prst="curvedConnector3">
            <a:avLst>
              <a:gd name="adj1" fmla="val -28263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9ECC819-0B5A-772D-BC1C-1C576DDB3D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84156" y="1334096"/>
            <a:ext cx="12648" cy="2173775"/>
          </a:xfrm>
          <a:prstGeom prst="curvedConnector3">
            <a:avLst>
              <a:gd name="adj1" fmla="val 259592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AFA11DD-8C47-39D0-A459-3CCE3EDCB5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1146" y="1712970"/>
            <a:ext cx="12648" cy="2173775"/>
          </a:xfrm>
          <a:prstGeom prst="curvedConnector3">
            <a:avLst>
              <a:gd name="adj1" fmla="val -28263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BD808BC-58B0-6B0A-6E62-66854B9D55D4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5400000" flipH="1" flipV="1">
            <a:off x="10569503" y="1550060"/>
            <a:ext cx="1" cy="1717823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  <p:bldP spid="26" grpId="0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Code architecture (R and SLURM)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85046-63C8-9D8E-EFF1-4540694FBDB6}"/>
              </a:ext>
            </a:extLst>
          </p:cNvPr>
          <p:cNvSpPr/>
          <p:nvPr/>
        </p:nvSpPr>
        <p:spPr>
          <a:xfrm>
            <a:off x="963220" y="2995917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create_ini.R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C2286-BB53-6893-CD2B-57380FD80F60}"/>
              </a:ext>
            </a:extLst>
          </p:cNvPr>
          <p:cNvSpPr txBox="1"/>
          <p:nvPr/>
        </p:nvSpPr>
        <p:spPr>
          <a:xfrm>
            <a:off x="963224" y="3514271"/>
            <a:ext cx="1577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function to output parameter text file</a:t>
            </a:r>
            <a:endParaRPr lang="en-IN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4EA19-2946-81B1-B389-D6FC106E567D}"/>
              </a:ext>
            </a:extLst>
          </p:cNvPr>
          <p:cNvSpPr/>
          <p:nvPr/>
        </p:nvSpPr>
        <p:spPr>
          <a:xfrm>
            <a:off x="3561592" y="3001708"/>
            <a:ext cx="2001008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explore_range.R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3E2AFA-2C50-0168-359B-A2A28DC154B2}"/>
              </a:ext>
            </a:extLst>
          </p:cNvPr>
          <p:cNvSpPr/>
          <p:nvPr/>
        </p:nvSpPr>
        <p:spPr>
          <a:xfrm>
            <a:off x="9482813" y="2995916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SLURM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8C57E-A1F5-7F37-094E-52F6692B02F6}"/>
              </a:ext>
            </a:extLst>
          </p:cNvPr>
          <p:cNvSpPr txBox="1"/>
          <p:nvPr/>
        </p:nvSpPr>
        <p:spPr>
          <a:xfrm>
            <a:off x="3561592" y="3514271"/>
            <a:ext cx="2001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Uses said function to create multiple text files based on desired parameter exploration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A4FD04-7D10-9B66-515B-A7238B03268F}"/>
              </a:ext>
            </a:extLst>
          </p:cNvPr>
          <p:cNvSpPr txBox="1"/>
          <p:nvPr/>
        </p:nvSpPr>
        <p:spPr>
          <a:xfrm>
            <a:off x="9482812" y="3516436"/>
            <a:ext cx="15771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Runs simulation on cluster</a:t>
            </a:r>
            <a:endParaRPr lang="en-IN" sz="1400" b="1" dirty="0"/>
          </a:p>
          <a:p>
            <a:r>
              <a:rPr lang="en-IN" sz="1400" dirty="0"/>
              <a:t>-&gt; Creates individual output folders for parallel runs</a:t>
            </a:r>
          </a:p>
          <a:p>
            <a:r>
              <a:rPr lang="en-IN" sz="1400" dirty="0"/>
              <a:t>-&gt; Stores summary files that tell success of run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C1C0D84-870C-2C2B-0A25-A4132DA1A589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16200000" flipH="1">
            <a:off x="3154048" y="1593660"/>
            <a:ext cx="5791" cy="2810304"/>
          </a:xfrm>
          <a:prstGeom prst="curvedConnector3">
            <a:avLst>
              <a:gd name="adj1" fmla="val -39475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367961-8812-725C-2A67-08B260D6EAAD}"/>
              </a:ext>
            </a:extLst>
          </p:cNvPr>
          <p:cNvSpPr/>
          <p:nvPr/>
        </p:nvSpPr>
        <p:spPr>
          <a:xfrm>
            <a:off x="6522202" y="2995916"/>
            <a:ext cx="2001008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analysis.R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6458C-B116-FC2F-9991-6044ADA0C9E8}"/>
              </a:ext>
            </a:extLst>
          </p:cNvPr>
          <p:cNvSpPr txBox="1"/>
          <p:nvPr/>
        </p:nvSpPr>
        <p:spPr>
          <a:xfrm>
            <a:off x="6522202" y="3508479"/>
            <a:ext cx="2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Plots and analyses output results</a:t>
            </a:r>
            <a:endParaRPr lang="en-IN" sz="16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77A19D-D6D9-B82A-98FB-B954E20D9B41}"/>
              </a:ext>
            </a:extLst>
          </p:cNvPr>
          <p:cNvCxnSpPr>
            <a:cxnSpLocks/>
            <a:stCxn id="18" idx="0"/>
            <a:endCxn id="22" idx="0"/>
          </p:cNvCxnSpPr>
          <p:nvPr/>
        </p:nvCxnSpPr>
        <p:spPr>
          <a:xfrm rot="16200000" flipV="1">
            <a:off x="8897046" y="1621576"/>
            <a:ext cx="12700" cy="27486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/>
      <p:bldP spid="25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Changes to previous model (time series)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3F58B715-7D0A-AC44-0F08-8BF19D074D9A}"/>
              </a:ext>
            </a:extLst>
          </p:cNvPr>
          <p:cNvSpPr/>
          <p:nvPr/>
        </p:nvSpPr>
        <p:spPr>
          <a:xfrm>
            <a:off x="557459" y="2811152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38341-FD28-4DFC-1304-57B8A66D9211}"/>
              </a:ext>
            </a:extLst>
          </p:cNvPr>
          <p:cNvSpPr/>
          <p:nvPr/>
        </p:nvSpPr>
        <p:spPr>
          <a:xfrm>
            <a:off x="927571" y="281115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E608C-A7E7-CB83-6470-A18136F95BCB}"/>
              </a:ext>
            </a:extLst>
          </p:cNvPr>
          <p:cNvSpPr/>
          <p:nvPr/>
        </p:nvSpPr>
        <p:spPr>
          <a:xfrm>
            <a:off x="1297681" y="281115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9D083B-CA95-2161-9C81-D80157D19F68}"/>
              </a:ext>
            </a:extLst>
          </p:cNvPr>
          <p:cNvSpPr/>
          <p:nvPr/>
        </p:nvSpPr>
        <p:spPr>
          <a:xfrm>
            <a:off x="1662283" y="2811152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5D5CFF-F27D-AA4F-3DD7-1D048D5BEAA2}"/>
              </a:ext>
            </a:extLst>
          </p:cNvPr>
          <p:cNvSpPr/>
          <p:nvPr/>
        </p:nvSpPr>
        <p:spPr>
          <a:xfrm>
            <a:off x="2048803" y="2825357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8DE88C-9CA2-B099-8CFC-FBC7F7C8B15A}"/>
              </a:ext>
            </a:extLst>
          </p:cNvPr>
          <p:cNvSpPr/>
          <p:nvPr/>
        </p:nvSpPr>
        <p:spPr>
          <a:xfrm>
            <a:off x="2413404" y="2825357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6E9EA0-6BA4-467F-77CD-0C40265EF69A}"/>
              </a:ext>
            </a:extLst>
          </p:cNvPr>
          <p:cNvCxnSpPr/>
          <p:nvPr/>
        </p:nvCxnSpPr>
        <p:spPr>
          <a:xfrm>
            <a:off x="6096000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ight Brace 2048">
            <a:extLst>
              <a:ext uri="{FF2B5EF4-FFF2-40B4-BE49-F238E27FC236}">
                <a16:creationId xmlns:a16="http://schemas.microsoft.com/office/drawing/2014/main" id="{F01387DB-C5BB-C636-EDB2-FFD5E9CB98C0}"/>
              </a:ext>
            </a:extLst>
          </p:cNvPr>
          <p:cNvSpPr/>
          <p:nvPr/>
        </p:nvSpPr>
        <p:spPr>
          <a:xfrm rot="5400000">
            <a:off x="1492271" y="2238384"/>
            <a:ext cx="226847" cy="2243983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72E3204D-8BDE-D1B0-125D-4159587285BB}"/>
              </a:ext>
            </a:extLst>
          </p:cNvPr>
          <p:cNvSpPr/>
          <p:nvPr/>
        </p:nvSpPr>
        <p:spPr>
          <a:xfrm>
            <a:off x="2843923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68BD4EC3-3243-61A7-CBF7-5C1203AEA844}"/>
              </a:ext>
            </a:extLst>
          </p:cNvPr>
          <p:cNvSpPr/>
          <p:nvPr/>
        </p:nvSpPr>
        <p:spPr>
          <a:xfrm>
            <a:off x="3214035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8CA301FE-3C17-019B-12E4-E2CC16A1F0D7}"/>
              </a:ext>
            </a:extLst>
          </p:cNvPr>
          <p:cNvSpPr/>
          <p:nvPr/>
        </p:nvSpPr>
        <p:spPr>
          <a:xfrm>
            <a:off x="3584145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F4B2F9DA-E5B3-BC76-D2A3-14623DCCDCB5}"/>
              </a:ext>
            </a:extLst>
          </p:cNvPr>
          <p:cNvSpPr/>
          <p:nvPr/>
        </p:nvSpPr>
        <p:spPr>
          <a:xfrm>
            <a:off x="3948747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24F3AE42-1290-3955-44A9-7850EC3FD393}"/>
              </a:ext>
            </a:extLst>
          </p:cNvPr>
          <p:cNvSpPr/>
          <p:nvPr/>
        </p:nvSpPr>
        <p:spPr>
          <a:xfrm>
            <a:off x="4335267" y="2847537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DF5C2D1A-EDD9-7908-F6D9-0CA3E124077E}"/>
              </a:ext>
            </a:extLst>
          </p:cNvPr>
          <p:cNvSpPr/>
          <p:nvPr/>
        </p:nvSpPr>
        <p:spPr>
          <a:xfrm>
            <a:off x="4699868" y="2847537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3AFCE9CE-3EF4-AB58-D267-F5330B66C4F9}"/>
              </a:ext>
            </a:extLst>
          </p:cNvPr>
          <p:cNvSpPr txBox="1"/>
          <p:nvPr/>
        </p:nvSpPr>
        <p:spPr>
          <a:xfrm>
            <a:off x="23308" y="3525473"/>
            <a:ext cx="329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1 tick / global and local stock renewal</a:t>
            </a:r>
            <a:br>
              <a:rPr lang="en-IN" sz="1600" dirty="0"/>
            </a:br>
            <a:r>
              <a:rPr lang="en-IN" sz="1600" dirty="0"/>
              <a:t> and metabolic cost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D4FD756D-AEF1-816F-751F-7CD7BDA7DB5E}"/>
              </a:ext>
            </a:extLst>
          </p:cNvPr>
          <p:cNvSpPr txBox="1"/>
          <p:nvPr/>
        </p:nvSpPr>
        <p:spPr>
          <a:xfrm>
            <a:off x="1100362" y="4650642"/>
            <a:ext cx="216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1 generation = 100 ticks</a:t>
            </a:r>
          </a:p>
        </p:txBody>
      </p:sp>
      <p:sp>
        <p:nvSpPr>
          <p:cNvPr id="2061" name="Right Brace 2060">
            <a:extLst>
              <a:ext uri="{FF2B5EF4-FFF2-40B4-BE49-F238E27FC236}">
                <a16:creationId xmlns:a16="http://schemas.microsoft.com/office/drawing/2014/main" id="{C9B39D84-D405-BBB2-7289-1ECA36F5A20D}"/>
              </a:ext>
            </a:extLst>
          </p:cNvPr>
          <p:cNvSpPr/>
          <p:nvPr/>
        </p:nvSpPr>
        <p:spPr>
          <a:xfrm rot="5400000">
            <a:off x="1988950" y="2719536"/>
            <a:ext cx="339763" cy="3358995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4731515-E669-E5EE-AF07-6002CC19076C}"/>
              </a:ext>
            </a:extLst>
          </p:cNvPr>
          <p:cNvSpPr txBox="1"/>
          <p:nvPr/>
        </p:nvSpPr>
        <p:spPr>
          <a:xfrm>
            <a:off x="1312390" y="5423864"/>
            <a:ext cx="313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Mortality and reproduction after 300 generations </a:t>
            </a:r>
          </a:p>
        </p:txBody>
      </p:sp>
      <p:sp>
        <p:nvSpPr>
          <p:cNvPr id="2063" name="Right Brace 2062">
            <a:extLst>
              <a:ext uri="{FF2B5EF4-FFF2-40B4-BE49-F238E27FC236}">
                <a16:creationId xmlns:a16="http://schemas.microsoft.com/office/drawing/2014/main" id="{36EEDADC-4150-5B0A-BE71-AC156EA6B8EE}"/>
              </a:ext>
            </a:extLst>
          </p:cNvPr>
          <p:cNvSpPr/>
          <p:nvPr/>
        </p:nvSpPr>
        <p:spPr>
          <a:xfrm rot="5400000">
            <a:off x="2744768" y="2768774"/>
            <a:ext cx="325173" cy="4856043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65" name="Graphic 2064" descr="Skull with solid fill">
            <a:extLst>
              <a:ext uri="{FF2B5EF4-FFF2-40B4-BE49-F238E27FC236}">
                <a16:creationId xmlns:a16="http://schemas.microsoft.com/office/drawing/2014/main" id="{6CA7DA82-715F-9052-565D-ABD908BDC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358" y="2352549"/>
            <a:ext cx="455131" cy="455131"/>
          </a:xfrm>
          <a:prstGeom prst="rect">
            <a:avLst/>
          </a:prstGeom>
        </p:spPr>
      </p:pic>
      <p:pic>
        <p:nvPicPr>
          <p:cNvPr id="2067" name="Graphic 2066" descr="Beehive with solid fill">
            <a:extLst>
              <a:ext uri="{FF2B5EF4-FFF2-40B4-BE49-F238E27FC236}">
                <a16:creationId xmlns:a16="http://schemas.microsoft.com/office/drawing/2014/main" id="{7F684619-46DC-CB21-8473-FB6FFA1FE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9354" y="1798463"/>
            <a:ext cx="546135" cy="546135"/>
          </a:xfrm>
          <a:prstGeom prst="rect">
            <a:avLst/>
          </a:prstGeom>
        </p:spPr>
      </p:pic>
      <p:pic>
        <p:nvPicPr>
          <p:cNvPr id="2069" name="Graphic 2068" descr="Ice cream with solid fill">
            <a:extLst>
              <a:ext uri="{FF2B5EF4-FFF2-40B4-BE49-F238E27FC236}">
                <a16:creationId xmlns:a16="http://schemas.microsoft.com/office/drawing/2014/main" id="{C067B54A-D0D8-A32D-403E-1D4FCA45F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2987" y="1864155"/>
            <a:ext cx="454151" cy="454151"/>
          </a:xfrm>
          <a:prstGeom prst="rect">
            <a:avLst/>
          </a:prstGeom>
        </p:spPr>
      </p:pic>
      <p:pic>
        <p:nvPicPr>
          <p:cNvPr id="2071" name="Graphic 2070" descr="Skull outline">
            <a:extLst>
              <a:ext uri="{FF2B5EF4-FFF2-40B4-BE49-F238E27FC236}">
                <a16:creationId xmlns:a16="http://schemas.microsoft.com/office/drawing/2014/main" id="{A8EBBD48-805C-FE13-A375-ECFAD9422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5386" y="2418681"/>
            <a:ext cx="360726" cy="360726"/>
          </a:xfrm>
          <a:prstGeom prst="rect">
            <a:avLst/>
          </a:prstGeom>
        </p:spPr>
      </p:pic>
      <p:pic>
        <p:nvPicPr>
          <p:cNvPr id="2075" name="Graphic 2074" descr="Run with solid fill">
            <a:extLst>
              <a:ext uri="{FF2B5EF4-FFF2-40B4-BE49-F238E27FC236}">
                <a16:creationId xmlns:a16="http://schemas.microsoft.com/office/drawing/2014/main" id="{DB90F696-F30E-87B0-C9BF-2CBC111716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5311" y="2400033"/>
            <a:ext cx="398021" cy="398021"/>
          </a:xfrm>
          <a:prstGeom prst="rect">
            <a:avLst/>
          </a:prstGeom>
        </p:spPr>
      </p:pic>
      <p:sp>
        <p:nvSpPr>
          <p:cNvPr id="2076" name="Oval 2075">
            <a:extLst>
              <a:ext uri="{FF2B5EF4-FFF2-40B4-BE49-F238E27FC236}">
                <a16:creationId xmlns:a16="http://schemas.microsoft.com/office/drawing/2014/main" id="{5F3EE148-5066-E322-4D09-5F2AECA2DBB3}"/>
              </a:ext>
            </a:extLst>
          </p:cNvPr>
          <p:cNvSpPr/>
          <p:nvPr/>
        </p:nvSpPr>
        <p:spPr>
          <a:xfrm>
            <a:off x="6465728" y="331186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C7A1FAC1-D6D6-E19E-C0E3-82941247C147}"/>
              </a:ext>
            </a:extLst>
          </p:cNvPr>
          <p:cNvSpPr/>
          <p:nvPr/>
        </p:nvSpPr>
        <p:spPr>
          <a:xfrm>
            <a:off x="6835840" y="3311863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7DB610FF-8E74-22D2-4A2A-0C2A215BBCD9}"/>
              </a:ext>
            </a:extLst>
          </p:cNvPr>
          <p:cNvSpPr/>
          <p:nvPr/>
        </p:nvSpPr>
        <p:spPr>
          <a:xfrm>
            <a:off x="7205950" y="3311863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A4F19D3A-FA9A-4A93-49BC-60D38272FDA0}"/>
              </a:ext>
            </a:extLst>
          </p:cNvPr>
          <p:cNvSpPr/>
          <p:nvPr/>
        </p:nvSpPr>
        <p:spPr>
          <a:xfrm>
            <a:off x="7570552" y="3311863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EA6F5A0F-8A67-F8EF-DF09-5FD197AFF539}"/>
              </a:ext>
            </a:extLst>
          </p:cNvPr>
          <p:cNvSpPr/>
          <p:nvPr/>
        </p:nvSpPr>
        <p:spPr>
          <a:xfrm>
            <a:off x="7957072" y="332606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7672D2E9-EC97-9F0B-6F3F-41489EAF35E4}"/>
              </a:ext>
            </a:extLst>
          </p:cNvPr>
          <p:cNvSpPr/>
          <p:nvPr/>
        </p:nvSpPr>
        <p:spPr>
          <a:xfrm>
            <a:off x="8321673" y="3326068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94AE87BD-DDC2-CFBA-3E57-D0EBD54C3F43}"/>
              </a:ext>
            </a:extLst>
          </p:cNvPr>
          <p:cNvSpPr/>
          <p:nvPr/>
        </p:nvSpPr>
        <p:spPr>
          <a:xfrm>
            <a:off x="9072129" y="3323524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2A7C9AA5-B6F8-F28E-D23E-1A1FE21F725A}"/>
              </a:ext>
            </a:extLst>
          </p:cNvPr>
          <p:cNvSpPr/>
          <p:nvPr/>
        </p:nvSpPr>
        <p:spPr>
          <a:xfrm>
            <a:off x="8741391" y="3326067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84D703CA-C169-9460-D108-A79C2E0B7FB8}"/>
              </a:ext>
            </a:extLst>
          </p:cNvPr>
          <p:cNvSpPr/>
          <p:nvPr/>
        </p:nvSpPr>
        <p:spPr>
          <a:xfrm>
            <a:off x="10206059" y="3323524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1832B0E2-2442-19C3-516B-5B127AD96372}"/>
              </a:ext>
            </a:extLst>
          </p:cNvPr>
          <p:cNvSpPr/>
          <p:nvPr/>
        </p:nvSpPr>
        <p:spPr>
          <a:xfrm>
            <a:off x="9838539" y="3323524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23D35A70-D65B-478E-223C-C64B65965BCC}"/>
              </a:ext>
            </a:extLst>
          </p:cNvPr>
          <p:cNvSpPr/>
          <p:nvPr/>
        </p:nvSpPr>
        <p:spPr>
          <a:xfrm>
            <a:off x="9450215" y="3337729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3C04B166-6729-B994-114F-BE474C595181}"/>
              </a:ext>
            </a:extLst>
          </p:cNvPr>
          <p:cNvSpPr/>
          <p:nvPr/>
        </p:nvSpPr>
        <p:spPr>
          <a:xfrm>
            <a:off x="10616954" y="3327307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A8DC11A1-82D1-E4C4-079F-60451E2DAA4E}"/>
              </a:ext>
            </a:extLst>
          </p:cNvPr>
          <p:cNvSpPr/>
          <p:nvPr/>
        </p:nvSpPr>
        <p:spPr>
          <a:xfrm>
            <a:off x="11000555" y="3313102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B00453BC-5E26-F812-0022-4BE15308A0B6}"/>
              </a:ext>
            </a:extLst>
          </p:cNvPr>
          <p:cNvSpPr/>
          <p:nvPr/>
        </p:nvSpPr>
        <p:spPr>
          <a:xfrm>
            <a:off x="11370667" y="331310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110825F2-91FB-6BC9-7085-F8AC75A1695A}"/>
              </a:ext>
            </a:extLst>
          </p:cNvPr>
          <p:cNvSpPr/>
          <p:nvPr/>
        </p:nvSpPr>
        <p:spPr>
          <a:xfrm>
            <a:off x="11756399" y="3327306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95" name="Graphic 2094" descr="Run with solid fill">
            <a:extLst>
              <a:ext uri="{FF2B5EF4-FFF2-40B4-BE49-F238E27FC236}">
                <a16:creationId xmlns:a16="http://schemas.microsoft.com/office/drawing/2014/main" id="{E6BA5145-7D00-238A-072B-8975E6D4C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0299" y="2953888"/>
            <a:ext cx="282444" cy="282444"/>
          </a:xfrm>
          <a:prstGeom prst="rect">
            <a:avLst/>
          </a:prstGeom>
        </p:spPr>
      </p:pic>
      <p:pic>
        <p:nvPicPr>
          <p:cNvPr id="2096" name="Graphic 2095" descr="Run with solid fill">
            <a:extLst>
              <a:ext uri="{FF2B5EF4-FFF2-40B4-BE49-F238E27FC236}">
                <a16:creationId xmlns:a16="http://schemas.microsoft.com/office/drawing/2014/main" id="{3E698B96-D345-3584-EB15-232B08D5E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7931" y="2969237"/>
            <a:ext cx="282444" cy="282444"/>
          </a:xfrm>
          <a:prstGeom prst="rect">
            <a:avLst/>
          </a:prstGeom>
        </p:spPr>
      </p:pic>
      <p:pic>
        <p:nvPicPr>
          <p:cNvPr id="2097" name="Graphic 2096" descr="Run with solid fill">
            <a:extLst>
              <a:ext uri="{FF2B5EF4-FFF2-40B4-BE49-F238E27FC236}">
                <a16:creationId xmlns:a16="http://schemas.microsoft.com/office/drawing/2014/main" id="{D70A95CA-71F7-5900-8582-F322664BC5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5650" y="2949286"/>
            <a:ext cx="282444" cy="282444"/>
          </a:xfrm>
          <a:prstGeom prst="rect">
            <a:avLst/>
          </a:prstGeom>
        </p:spPr>
      </p:pic>
      <p:pic>
        <p:nvPicPr>
          <p:cNvPr id="2098" name="Graphic 2097" descr="Run with solid fill">
            <a:extLst>
              <a:ext uri="{FF2B5EF4-FFF2-40B4-BE49-F238E27FC236}">
                <a16:creationId xmlns:a16="http://schemas.microsoft.com/office/drawing/2014/main" id="{46DE5B30-AF4B-483D-B15F-2C6A611D79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52171" y="2937487"/>
            <a:ext cx="282444" cy="282444"/>
          </a:xfrm>
          <a:prstGeom prst="rect">
            <a:avLst/>
          </a:prstGeom>
        </p:spPr>
      </p:pic>
      <p:pic>
        <p:nvPicPr>
          <p:cNvPr id="2099" name="Graphic 2098" descr="Run with solid fill">
            <a:extLst>
              <a:ext uri="{FF2B5EF4-FFF2-40B4-BE49-F238E27FC236}">
                <a16:creationId xmlns:a16="http://schemas.microsoft.com/office/drawing/2014/main" id="{5194BB13-DEE3-AD01-B140-610B7B0945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9803" y="2952836"/>
            <a:ext cx="282444" cy="282444"/>
          </a:xfrm>
          <a:prstGeom prst="rect">
            <a:avLst/>
          </a:prstGeom>
        </p:spPr>
      </p:pic>
      <p:pic>
        <p:nvPicPr>
          <p:cNvPr id="2100" name="Graphic 2099" descr="Run with solid fill">
            <a:extLst>
              <a:ext uri="{FF2B5EF4-FFF2-40B4-BE49-F238E27FC236}">
                <a16:creationId xmlns:a16="http://schemas.microsoft.com/office/drawing/2014/main" id="{D49F6612-3EDA-0CA1-9B79-469905718C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7522" y="2932885"/>
            <a:ext cx="282444" cy="282444"/>
          </a:xfrm>
          <a:prstGeom prst="rect">
            <a:avLst/>
          </a:prstGeom>
        </p:spPr>
      </p:pic>
      <p:pic>
        <p:nvPicPr>
          <p:cNvPr id="2101" name="Graphic 2100" descr="Run with solid fill">
            <a:extLst>
              <a:ext uri="{FF2B5EF4-FFF2-40B4-BE49-F238E27FC236}">
                <a16:creationId xmlns:a16="http://schemas.microsoft.com/office/drawing/2014/main" id="{845FF7AE-CE25-654F-0B79-1D8DB978C0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41391" y="2939765"/>
            <a:ext cx="282444" cy="282444"/>
          </a:xfrm>
          <a:prstGeom prst="rect">
            <a:avLst/>
          </a:prstGeom>
        </p:spPr>
      </p:pic>
      <p:pic>
        <p:nvPicPr>
          <p:cNvPr id="2102" name="Graphic 2101" descr="Run with solid fill">
            <a:extLst>
              <a:ext uri="{FF2B5EF4-FFF2-40B4-BE49-F238E27FC236}">
                <a16:creationId xmlns:a16="http://schemas.microsoft.com/office/drawing/2014/main" id="{16D1F479-02BE-6488-BF30-1420175E1C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09023" y="2955114"/>
            <a:ext cx="282444" cy="282444"/>
          </a:xfrm>
          <a:prstGeom prst="rect">
            <a:avLst/>
          </a:prstGeom>
        </p:spPr>
      </p:pic>
      <p:pic>
        <p:nvPicPr>
          <p:cNvPr id="2103" name="Graphic 2102" descr="Run with solid fill">
            <a:extLst>
              <a:ext uri="{FF2B5EF4-FFF2-40B4-BE49-F238E27FC236}">
                <a16:creationId xmlns:a16="http://schemas.microsoft.com/office/drawing/2014/main" id="{31AE51A9-DF8D-C340-E26E-4AAEC5A03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96742" y="2935163"/>
            <a:ext cx="282444" cy="282444"/>
          </a:xfrm>
          <a:prstGeom prst="rect">
            <a:avLst/>
          </a:prstGeom>
        </p:spPr>
      </p:pic>
      <p:pic>
        <p:nvPicPr>
          <p:cNvPr id="2104" name="Graphic 2103" descr="Run with solid fill">
            <a:extLst>
              <a:ext uri="{FF2B5EF4-FFF2-40B4-BE49-F238E27FC236}">
                <a16:creationId xmlns:a16="http://schemas.microsoft.com/office/drawing/2014/main" id="{F5901166-AE40-10D8-A2F3-B9F6F831E8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3263" y="2923364"/>
            <a:ext cx="282444" cy="282444"/>
          </a:xfrm>
          <a:prstGeom prst="rect">
            <a:avLst/>
          </a:prstGeom>
        </p:spPr>
      </p:pic>
      <p:pic>
        <p:nvPicPr>
          <p:cNvPr id="2105" name="Graphic 2104" descr="Run with solid fill">
            <a:extLst>
              <a:ext uri="{FF2B5EF4-FFF2-40B4-BE49-F238E27FC236}">
                <a16:creationId xmlns:a16="http://schemas.microsoft.com/office/drawing/2014/main" id="{F3406E5C-F212-8683-B20C-19EB59844D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30895" y="2938713"/>
            <a:ext cx="282444" cy="282444"/>
          </a:xfrm>
          <a:prstGeom prst="rect">
            <a:avLst/>
          </a:prstGeom>
        </p:spPr>
      </p:pic>
      <p:pic>
        <p:nvPicPr>
          <p:cNvPr id="2106" name="Graphic 2105" descr="Run with solid fill">
            <a:extLst>
              <a:ext uri="{FF2B5EF4-FFF2-40B4-BE49-F238E27FC236}">
                <a16:creationId xmlns:a16="http://schemas.microsoft.com/office/drawing/2014/main" id="{690C907C-F67A-C6C2-2ED6-126A2483B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18614" y="2918762"/>
            <a:ext cx="282444" cy="282444"/>
          </a:xfrm>
          <a:prstGeom prst="rect">
            <a:avLst/>
          </a:prstGeom>
        </p:spPr>
      </p:pic>
      <p:pic>
        <p:nvPicPr>
          <p:cNvPr id="2107" name="Graphic 2106" descr="Run with solid fill">
            <a:extLst>
              <a:ext uri="{FF2B5EF4-FFF2-40B4-BE49-F238E27FC236}">
                <a16:creationId xmlns:a16="http://schemas.microsoft.com/office/drawing/2014/main" id="{E2B249E3-56CD-069B-B441-07881EF66B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00555" y="2942124"/>
            <a:ext cx="282444" cy="282444"/>
          </a:xfrm>
          <a:prstGeom prst="rect">
            <a:avLst/>
          </a:prstGeom>
        </p:spPr>
      </p:pic>
      <p:pic>
        <p:nvPicPr>
          <p:cNvPr id="2108" name="Graphic 2107" descr="Run with solid fill">
            <a:extLst>
              <a:ext uri="{FF2B5EF4-FFF2-40B4-BE49-F238E27FC236}">
                <a16:creationId xmlns:a16="http://schemas.microsoft.com/office/drawing/2014/main" id="{6864AA9C-B9D0-F20C-9C7E-6B9C9E6D6E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68187" y="2957473"/>
            <a:ext cx="282444" cy="282444"/>
          </a:xfrm>
          <a:prstGeom prst="rect">
            <a:avLst/>
          </a:prstGeom>
        </p:spPr>
      </p:pic>
      <p:pic>
        <p:nvPicPr>
          <p:cNvPr id="2109" name="Graphic 2108" descr="Run with solid fill">
            <a:extLst>
              <a:ext uri="{FF2B5EF4-FFF2-40B4-BE49-F238E27FC236}">
                <a16:creationId xmlns:a16="http://schemas.microsoft.com/office/drawing/2014/main" id="{F7AEC08F-E516-D37C-9102-D8F7C4E6BA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5906" y="2937522"/>
            <a:ext cx="282444" cy="282444"/>
          </a:xfrm>
          <a:prstGeom prst="rect">
            <a:avLst/>
          </a:prstGeom>
        </p:spPr>
      </p:pic>
      <p:pic>
        <p:nvPicPr>
          <p:cNvPr id="2114" name="Graphic 2113" descr="Ice cream outline">
            <a:extLst>
              <a:ext uri="{FF2B5EF4-FFF2-40B4-BE49-F238E27FC236}">
                <a16:creationId xmlns:a16="http://schemas.microsoft.com/office/drawing/2014/main" id="{86879180-4B5A-70D5-A341-2726A2C42F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42396" y="2605161"/>
            <a:ext cx="294076" cy="294076"/>
          </a:xfrm>
          <a:prstGeom prst="rect">
            <a:avLst/>
          </a:prstGeom>
        </p:spPr>
      </p:pic>
      <p:pic>
        <p:nvPicPr>
          <p:cNvPr id="2115" name="Graphic 2114" descr="Ice cream outline">
            <a:extLst>
              <a:ext uri="{FF2B5EF4-FFF2-40B4-BE49-F238E27FC236}">
                <a16:creationId xmlns:a16="http://schemas.microsoft.com/office/drawing/2014/main" id="{ADF600FE-CB65-127B-0B33-9C1285DBB8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3806" y="2605161"/>
            <a:ext cx="294076" cy="294076"/>
          </a:xfrm>
          <a:prstGeom prst="rect">
            <a:avLst/>
          </a:prstGeom>
        </p:spPr>
      </p:pic>
      <p:pic>
        <p:nvPicPr>
          <p:cNvPr id="2116" name="Graphic 2115" descr="Ice cream outline">
            <a:extLst>
              <a:ext uri="{FF2B5EF4-FFF2-40B4-BE49-F238E27FC236}">
                <a16:creationId xmlns:a16="http://schemas.microsoft.com/office/drawing/2014/main" id="{B55D14B2-7512-C411-6BA2-E9D0DEB1B6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85650" y="2605161"/>
            <a:ext cx="294076" cy="294076"/>
          </a:xfrm>
          <a:prstGeom prst="rect">
            <a:avLst/>
          </a:prstGeom>
        </p:spPr>
      </p:pic>
      <p:pic>
        <p:nvPicPr>
          <p:cNvPr id="2117" name="Graphic 2116" descr="Ice cream outline">
            <a:extLst>
              <a:ext uri="{FF2B5EF4-FFF2-40B4-BE49-F238E27FC236}">
                <a16:creationId xmlns:a16="http://schemas.microsoft.com/office/drawing/2014/main" id="{A90A1D1C-55DC-6D35-9680-1D849AB2C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6517" y="2605161"/>
            <a:ext cx="294076" cy="294076"/>
          </a:xfrm>
          <a:prstGeom prst="rect">
            <a:avLst/>
          </a:prstGeom>
        </p:spPr>
      </p:pic>
      <p:pic>
        <p:nvPicPr>
          <p:cNvPr id="2118" name="Graphic 2117" descr="Ice cream outline">
            <a:extLst>
              <a:ext uri="{FF2B5EF4-FFF2-40B4-BE49-F238E27FC236}">
                <a16:creationId xmlns:a16="http://schemas.microsoft.com/office/drawing/2014/main" id="{E157224A-C3FC-1C9D-3BDF-90D5ADC5F1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5191" y="2593304"/>
            <a:ext cx="294076" cy="294076"/>
          </a:xfrm>
          <a:prstGeom prst="rect">
            <a:avLst/>
          </a:prstGeom>
        </p:spPr>
      </p:pic>
      <p:pic>
        <p:nvPicPr>
          <p:cNvPr id="2119" name="Graphic 2118" descr="Ice cream outline">
            <a:extLst>
              <a:ext uri="{FF2B5EF4-FFF2-40B4-BE49-F238E27FC236}">
                <a16:creationId xmlns:a16="http://schemas.microsoft.com/office/drawing/2014/main" id="{114D42CC-22A6-475C-273B-0323AFEA0E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6601" y="2593304"/>
            <a:ext cx="294076" cy="294076"/>
          </a:xfrm>
          <a:prstGeom prst="rect">
            <a:avLst/>
          </a:prstGeom>
        </p:spPr>
      </p:pic>
      <p:pic>
        <p:nvPicPr>
          <p:cNvPr id="2120" name="Graphic 2119" descr="Ice cream outline">
            <a:extLst>
              <a:ext uri="{FF2B5EF4-FFF2-40B4-BE49-F238E27FC236}">
                <a16:creationId xmlns:a16="http://schemas.microsoft.com/office/drawing/2014/main" id="{C82E832E-9B6B-0523-8E31-93173A6E7A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8445" y="2593304"/>
            <a:ext cx="294076" cy="294076"/>
          </a:xfrm>
          <a:prstGeom prst="rect">
            <a:avLst/>
          </a:prstGeom>
        </p:spPr>
      </p:pic>
      <p:pic>
        <p:nvPicPr>
          <p:cNvPr id="2121" name="Graphic 2120" descr="Ice cream outline">
            <a:extLst>
              <a:ext uri="{FF2B5EF4-FFF2-40B4-BE49-F238E27FC236}">
                <a16:creationId xmlns:a16="http://schemas.microsoft.com/office/drawing/2014/main" id="{127F5718-1BC8-C1D9-1875-4BBDA1B529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9312" y="2593304"/>
            <a:ext cx="294076" cy="294076"/>
          </a:xfrm>
          <a:prstGeom prst="rect">
            <a:avLst/>
          </a:prstGeom>
        </p:spPr>
      </p:pic>
      <p:pic>
        <p:nvPicPr>
          <p:cNvPr id="2126" name="Graphic 2125" descr="Ice cream outline">
            <a:extLst>
              <a:ext uri="{FF2B5EF4-FFF2-40B4-BE49-F238E27FC236}">
                <a16:creationId xmlns:a16="http://schemas.microsoft.com/office/drawing/2014/main" id="{1371B7C5-590C-1B3C-8F15-F45EC3702B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21136" y="2584576"/>
            <a:ext cx="294076" cy="294076"/>
          </a:xfrm>
          <a:prstGeom prst="rect">
            <a:avLst/>
          </a:prstGeom>
        </p:spPr>
      </p:pic>
      <p:pic>
        <p:nvPicPr>
          <p:cNvPr id="2127" name="Graphic 2126" descr="Ice cream outline">
            <a:extLst>
              <a:ext uri="{FF2B5EF4-FFF2-40B4-BE49-F238E27FC236}">
                <a16:creationId xmlns:a16="http://schemas.microsoft.com/office/drawing/2014/main" id="{A2877FA4-21ED-CAF6-2E88-9CF32392F8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2546" y="2584576"/>
            <a:ext cx="294076" cy="294076"/>
          </a:xfrm>
          <a:prstGeom prst="rect">
            <a:avLst/>
          </a:prstGeom>
        </p:spPr>
      </p:pic>
      <p:pic>
        <p:nvPicPr>
          <p:cNvPr id="2128" name="Graphic 2127" descr="Ice cream outline">
            <a:extLst>
              <a:ext uri="{FF2B5EF4-FFF2-40B4-BE49-F238E27FC236}">
                <a16:creationId xmlns:a16="http://schemas.microsoft.com/office/drawing/2014/main" id="{46F74D72-242B-20EF-E4B4-C5EE268072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4390" y="2584576"/>
            <a:ext cx="294076" cy="294076"/>
          </a:xfrm>
          <a:prstGeom prst="rect">
            <a:avLst/>
          </a:prstGeom>
        </p:spPr>
      </p:pic>
      <p:pic>
        <p:nvPicPr>
          <p:cNvPr id="2129" name="Graphic 2128" descr="Ice cream outline">
            <a:extLst>
              <a:ext uri="{FF2B5EF4-FFF2-40B4-BE49-F238E27FC236}">
                <a16:creationId xmlns:a16="http://schemas.microsoft.com/office/drawing/2014/main" id="{12F605CB-3F44-E040-FB79-CC5412FF0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5257" y="2584576"/>
            <a:ext cx="294076" cy="294076"/>
          </a:xfrm>
          <a:prstGeom prst="rect">
            <a:avLst/>
          </a:prstGeom>
        </p:spPr>
      </p:pic>
      <p:pic>
        <p:nvPicPr>
          <p:cNvPr id="2130" name="Graphic 2129" descr="Ice cream outline">
            <a:extLst>
              <a:ext uri="{FF2B5EF4-FFF2-40B4-BE49-F238E27FC236}">
                <a16:creationId xmlns:a16="http://schemas.microsoft.com/office/drawing/2014/main" id="{32D06832-4F1C-3CF9-9DC4-21F6F912A2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8280" y="2573664"/>
            <a:ext cx="294076" cy="294076"/>
          </a:xfrm>
          <a:prstGeom prst="rect">
            <a:avLst/>
          </a:prstGeom>
        </p:spPr>
      </p:pic>
      <p:pic>
        <p:nvPicPr>
          <p:cNvPr id="2131" name="Graphic 2130" descr="Ice cream outline">
            <a:extLst>
              <a:ext uri="{FF2B5EF4-FFF2-40B4-BE49-F238E27FC236}">
                <a16:creationId xmlns:a16="http://schemas.microsoft.com/office/drawing/2014/main" id="{6A0503A9-C908-A995-3B7C-B7337CCF5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69690" y="2573664"/>
            <a:ext cx="294076" cy="294076"/>
          </a:xfrm>
          <a:prstGeom prst="rect">
            <a:avLst/>
          </a:prstGeom>
        </p:spPr>
      </p:pic>
      <p:pic>
        <p:nvPicPr>
          <p:cNvPr id="2132" name="Graphic 2131" descr="Ice cream outline">
            <a:extLst>
              <a:ext uri="{FF2B5EF4-FFF2-40B4-BE49-F238E27FC236}">
                <a16:creationId xmlns:a16="http://schemas.microsoft.com/office/drawing/2014/main" id="{DD2D0229-3403-5439-B9D5-4EA5269CF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91534" y="2573664"/>
            <a:ext cx="294076" cy="294076"/>
          </a:xfrm>
          <a:prstGeom prst="rect">
            <a:avLst/>
          </a:prstGeom>
        </p:spPr>
      </p:pic>
      <p:pic>
        <p:nvPicPr>
          <p:cNvPr id="2135" name="Graphic 2134" descr="Box with solid fill">
            <a:extLst>
              <a:ext uri="{FF2B5EF4-FFF2-40B4-BE49-F238E27FC236}">
                <a16:creationId xmlns:a16="http://schemas.microsoft.com/office/drawing/2014/main" id="{0AA37A7F-4F2C-E94F-08D2-682B38654E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74499" y="1862073"/>
            <a:ext cx="457199" cy="457199"/>
          </a:xfrm>
          <a:prstGeom prst="rect">
            <a:avLst/>
          </a:prstGeom>
        </p:spPr>
      </p:pic>
      <p:pic>
        <p:nvPicPr>
          <p:cNvPr id="2136" name="Graphic 2135" descr="Skull outline">
            <a:extLst>
              <a:ext uri="{FF2B5EF4-FFF2-40B4-BE49-F238E27FC236}">
                <a16:creationId xmlns:a16="http://schemas.microsoft.com/office/drawing/2014/main" id="{E7ADE53A-F2BF-B9B5-7DCB-9B39D48C51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1171" y="4087147"/>
            <a:ext cx="360726" cy="360726"/>
          </a:xfrm>
          <a:prstGeom prst="rect">
            <a:avLst/>
          </a:prstGeom>
        </p:spPr>
      </p:pic>
      <p:pic>
        <p:nvPicPr>
          <p:cNvPr id="2137" name="Graphic 2136" descr="Skull outline">
            <a:extLst>
              <a:ext uri="{FF2B5EF4-FFF2-40B4-BE49-F238E27FC236}">
                <a16:creationId xmlns:a16="http://schemas.microsoft.com/office/drawing/2014/main" id="{3908C400-880C-B1B5-91CC-CBBA249469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3553" y="4118831"/>
            <a:ext cx="360726" cy="360726"/>
          </a:xfrm>
          <a:prstGeom prst="rect">
            <a:avLst/>
          </a:prstGeom>
        </p:spPr>
      </p:pic>
      <p:pic>
        <p:nvPicPr>
          <p:cNvPr id="2138" name="Graphic 2137" descr="Skull with solid fill">
            <a:extLst>
              <a:ext uri="{FF2B5EF4-FFF2-40B4-BE49-F238E27FC236}">
                <a16:creationId xmlns:a16="http://schemas.microsoft.com/office/drawing/2014/main" id="{1BAF89DB-019F-AEAA-2B82-78C99791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2803" y="1850587"/>
            <a:ext cx="304479" cy="304479"/>
          </a:xfrm>
          <a:prstGeom prst="rect">
            <a:avLst/>
          </a:prstGeom>
        </p:spPr>
      </p:pic>
      <p:pic>
        <p:nvPicPr>
          <p:cNvPr id="2139" name="Graphic 2138" descr="Beehive with solid fill">
            <a:extLst>
              <a:ext uri="{FF2B5EF4-FFF2-40B4-BE49-F238E27FC236}">
                <a16:creationId xmlns:a16="http://schemas.microsoft.com/office/drawing/2014/main" id="{0941E0AB-FF43-D841-9786-B2E237142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5596" y="2162705"/>
            <a:ext cx="365360" cy="365360"/>
          </a:xfrm>
          <a:prstGeom prst="rect">
            <a:avLst/>
          </a:prstGeom>
        </p:spPr>
      </p:pic>
      <p:sp>
        <p:nvSpPr>
          <p:cNvPr id="2140" name="TextBox 2139">
            <a:extLst>
              <a:ext uri="{FF2B5EF4-FFF2-40B4-BE49-F238E27FC236}">
                <a16:creationId xmlns:a16="http://schemas.microsoft.com/office/drawing/2014/main" id="{39E8273B-87D4-EC4F-F80B-33B10A192620}"/>
              </a:ext>
            </a:extLst>
          </p:cNvPr>
          <p:cNvSpPr txBox="1"/>
          <p:nvPr/>
        </p:nvSpPr>
        <p:spPr>
          <a:xfrm>
            <a:off x="9458377" y="172095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44" name="Graphic 2143" descr="Beehive outline">
            <a:extLst>
              <a:ext uri="{FF2B5EF4-FFF2-40B4-BE49-F238E27FC236}">
                <a16:creationId xmlns:a16="http://schemas.microsoft.com/office/drawing/2014/main" id="{7E74BB52-035D-ADF2-F81A-DC3C12C494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75952" y="4459456"/>
            <a:ext cx="365945" cy="365945"/>
          </a:xfrm>
          <a:prstGeom prst="rect">
            <a:avLst/>
          </a:prstGeom>
        </p:spPr>
      </p:pic>
      <p:pic>
        <p:nvPicPr>
          <p:cNvPr id="2145" name="Graphic 2144" descr="Beehive outline">
            <a:extLst>
              <a:ext uri="{FF2B5EF4-FFF2-40B4-BE49-F238E27FC236}">
                <a16:creationId xmlns:a16="http://schemas.microsoft.com/office/drawing/2014/main" id="{143BB7BB-9735-A1A0-B726-2561038155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53553" y="4491139"/>
            <a:ext cx="365945" cy="365945"/>
          </a:xfrm>
          <a:prstGeom prst="rect">
            <a:avLst/>
          </a:prstGeom>
        </p:spPr>
      </p:pic>
      <p:sp>
        <p:nvSpPr>
          <p:cNvPr id="2146" name="TextBox 2145">
            <a:extLst>
              <a:ext uri="{FF2B5EF4-FFF2-40B4-BE49-F238E27FC236}">
                <a16:creationId xmlns:a16="http://schemas.microsoft.com/office/drawing/2014/main" id="{D20D703E-7332-AD17-4351-37FA97201CB1}"/>
              </a:ext>
            </a:extLst>
          </p:cNvPr>
          <p:cNvSpPr txBox="1"/>
          <p:nvPr/>
        </p:nvSpPr>
        <p:spPr>
          <a:xfrm>
            <a:off x="8930985" y="43098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2A5F23B3-F6EF-7097-4052-129E0129ACEF}"/>
              </a:ext>
            </a:extLst>
          </p:cNvPr>
          <p:cNvSpPr txBox="1"/>
          <p:nvPr/>
        </p:nvSpPr>
        <p:spPr>
          <a:xfrm>
            <a:off x="11209043" y="43650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48" name="Graphic 2147" descr="Ice cream with solid fill">
            <a:extLst>
              <a:ext uri="{FF2B5EF4-FFF2-40B4-BE49-F238E27FC236}">
                <a16:creationId xmlns:a16="http://schemas.microsoft.com/office/drawing/2014/main" id="{678420A1-0BDE-F99E-FC5C-3DA4CD086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7346" y="2942359"/>
            <a:ext cx="454151" cy="454151"/>
          </a:xfrm>
          <a:prstGeom prst="rect">
            <a:avLst/>
          </a:prstGeom>
        </p:spPr>
      </p:pic>
      <p:pic>
        <p:nvPicPr>
          <p:cNvPr id="2149" name="Graphic 2148" descr="Run with solid fill">
            <a:extLst>
              <a:ext uri="{FF2B5EF4-FFF2-40B4-BE49-F238E27FC236}">
                <a16:creationId xmlns:a16="http://schemas.microsoft.com/office/drawing/2014/main" id="{8682C106-8CC0-290A-8518-7E6499816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9670" y="3478237"/>
            <a:ext cx="398021" cy="398021"/>
          </a:xfrm>
          <a:prstGeom prst="rect">
            <a:avLst/>
          </a:prstGeom>
        </p:spPr>
      </p:pic>
      <p:pic>
        <p:nvPicPr>
          <p:cNvPr id="2150" name="Graphic 2149" descr="Box with solid fill">
            <a:extLst>
              <a:ext uri="{FF2B5EF4-FFF2-40B4-BE49-F238E27FC236}">
                <a16:creationId xmlns:a16="http://schemas.microsoft.com/office/drawing/2014/main" id="{9FB29EB4-83ED-1C31-C527-94FABBECBB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71195" y="2939765"/>
            <a:ext cx="457199" cy="457199"/>
          </a:xfrm>
          <a:prstGeom prst="rect">
            <a:avLst/>
          </a:prstGeom>
        </p:spPr>
      </p:pic>
      <p:pic>
        <p:nvPicPr>
          <p:cNvPr id="2151" name="Graphic 2150" descr="Box with solid fill">
            <a:extLst>
              <a:ext uri="{FF2B5EF4-FFF2-40B4-BE49-F238E27FC236}">
                <a16:creationId xmlns:a16="http://schemas.microsoft.com/office/drawing/2014/main" id="{BE581E38-EC57-79EC-DB3C-8AE7CC1F12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62856" y="1849803"/>
            <a:ext cx="282445" cy="282445"/>
          </a:xfrm>
          <a:prstGeom prst="rect">
            <a:avLst/>
          </a:prstGeom>
        </p:spPr>
      </p:pic>
      <p:sp>
        <p:nvSpPr>
          <p:cNvPr id="2152" name="TextBox 2151">
            <a:extLst>
              <a:ext uri="{FF2B5EF4-FFF2-40B4-BE49-F238E27FC236}">
                <a16:creationId xmlns:a16="http://schemas.microsoft.com/office/drawing/2014/main" id="{1C172ECE-83EC-FE0F-71E4-C3E2526C59C4}"/>
              </a:ext>
            </a:extLst>
          </p:cNvPr>
          <p:cNvSpPr txBox="1"/>
          <p:nvPr/>
        </p:nvSpPr>
        <p:spPr>
          <a:xfrm>
            <a:off x="9903196" y="17209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54" name="Graphic 2153" descr="Box outline">
            <a:extLst>
              <a:ext uri="{FF2B5EF4-FFF2-40B4-BE49-F238E27FC236}">
                <a16:creationId xmlns:a16="http://schemas.microsoft.com/office/drawing/2014/main" id="{7E442F62-4135-2F8C-8CAD-744FD4D999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67522" y="3670452"/>
            <a:ext cx="268228" cy="268228"/>
          </a:xfrm>
          <a:prstGeom prst="rect">
            <a:avLst/>
          </a:prstGeom>
        </p:spPr>
      </p:pic>
      <p:pic>
        <p:nvPicPr>
          <p:cNvPr id="2155" name="Graphic 2154" descr="Box outline">
            <a:extLst>
              <a:ext uri="{FF2B5EF4-FFF2-40B4-BE49-F238E27FC236}">
                <a16:creationId xmlns:a16="http://schemas.microsoft.com/office/drawing/2014/main" id="{D605A787-DBFA-8942-AE4D-98F5A61D2D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8959" y="3687706"/>
            <a:ext cx="268228" cy="268228"/>
          </a:xfrm>
          <a:prstGeom prst="rect">
            <a:avLst/>
          </a:prstGeom>
        </p:spPr>
      </p:pic>
      <p:pic>
        <p:nvPicPr>
          <p:cNvPr id="2156" name="Graphic 2155" descr="Box outline">
            <a:extLst>
              <a:ext uri="{FF2B5EF4-FFF2-40B4-BE49-F238E27FC236}">
                <a16:creationId xmlns:a16="http://schemas.microsoft.com/office/drawing/2014/main" id="{0B963E69-CA87-5A8F-1E9E-C0AC1E4AE8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5950" y="3689386"/>
            <a:ext cx="268228" cy="268228"/>
          </a:xfrm>
          <a:prstGeom prst="rect">
            <a:avLst/>
          </a:prstGeom>
        </p:spPr>
      </p:pic>
      <p:pic>
        <p:nvPicPr>
          <p:cNvPr id="2157" name="Graphic 2156" descr="Box outline">
            <a:extLst>
              <a:ext uri="{FF2B5EF4-FFF2-40B4-BE49-F238E27FC236}">
                <a16:creationId xmlns:a16="http://schemas.microsoft.com/office/drawing/2014/main" id="{D4994BAD-98A0-9833-6868-386F969C2B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56181" y="3689386"/>
            <a:ext cx="268228" cy="268228"/>
          </a:xfrm>
          <a:prstGeom prst="rect">
            <a:avLst/>
          </a:prstGeom>
        </p:spPr>
      </p:pic>
      <p:sp>
        <p:nvSpPr>
          <p:cNvPr id="2158" name="TextBox 2157">
            <a:extLst>
              <a:ext uri="{FF2B5EF4-FFF2-40B4-BE49-F238E27FC236}">
                <a16:creationId xmlns:a16="http://schemas.microsoft.com/office/drawing/2014/main" id="{10F952C5-15B9-89F2-01A6-D9FDC908E1E8}"/>
              </a:ext>
            </a:extLst>
          </p:cNvPr>
          <p:cNvSpPr txBox="1"/>
          <p:nvPr/>
        </p:nvSpPr>
        <p:spPr>
          <a:xfrm>
            <a:off x="6596061" y="35546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59" name="TextBox 2158">
            <a:extLst>
              <a:ext uri="{FF2B5EF4-FFF2-40B4-BE49-F238E27FC236}">
                <a16:creationId xmlns:a16="http://schemas.microsoft.com/office/drawing/2014/main" id="{BD56970A-5273-9A02-067D-F37785E63C83}"/>
              </a:ext>
            </a:extLst>
          </p:cNvPr>
          <p:cNvSpPr txBox="1"/>
          <p:nvPr/>
        </p:nvSpPr>
        <p:spPr>
          <a:xfrm>
            <a:off x="6955289" y="35377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360C57BC-62FE-B3AD-F4C5-105D0E3B90C4}"/>
              </a:ext>
            </a:extLst>
          </p:cNvPr>
          <p:cNvSpPr txBox="1"/>
          <p:nvPr/>
        </p:nvSpPr>
        <p:spPr>
          <a:xfrm>
            <a:off x="7327529" y="35353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4577C7B2-6A5B-815C-C1A8-0F6CDF2FAB44}"/>
              </a:ext>
            </a:extLst>
          </p:cNvPr>
          <p:cNvSpPr txBox="1"/>
          <p:nvPr/>
        </p:nvSpPr>
        <p:spPr>
          <a:xfrm>
            <a:off x="7716510" y="3561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66" name="Graphic 2165" descr="Box outline">
            <a:extLst>
              <a:ext uri="{FF2B5EF4-FFF2-40B4-BE49-F238E27FC236}">
                <a16:creationId xmlns:a16="http://schemas.microsoft.com/office/drawing/2014/main" id="{77864ED8-29B6-FBD5-69D2-89DB45D9F8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59620" y="3693290"/>
            <a:ext cx="268228" cy="268228"/>
          </a:xfrm>
          <a:prstGeom prst="rect">
            <a:avLst/>
          </a:prstGeom>
        </p:spPr>
      </p:pic>
      <p:pic>
        <p:nvPicPr>
          <p:cNvPr id="2167" name="Graphic 2166" descr="Box outline">
            <a:extLst>
              <a:ext uri="{FF2B5EF4-FFF2-40B4-BE49-F238E27FC236}">
                <a16:creationId xmlns:a16="http://schemas.microsoft.com/office/drawing/2014/main" id="{2926F18D-68B3-8395-8A03-E390C57C7D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31057" y="3710544"/>
            <a:ext cx="268228" cy="268228"/>
          </a:xfrm>
          <a:prstGeom prst="rect">
            <a:avLst/>
          </a:prstGeom>
        </p:spPr>
      </p:pic>
      <p:pic>
        <p:nvPicPr>
          <p:cNvPr id="2168" name="Graphic 2167" descr="Box outline">
            <a:extLst>
              <a:ext uri="{FF2B5EF4-FFF2-40B4-BE49-F238E27FC236}">
                <a16:creationId xmlns:a16="http://schemas.microsoft.com/office/drawing/2014/main" id="{3B4D9BD8-9065-1A0C-007E-D41AEC4FDF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98048" y="3712224"/>
            <a:ext cx="268228" cy="268228"/>
          </a:xfrm>
          <a:prstGeom prst="rect">
            <a:avLst/>
          </a:prstGeom>
        </p:spPr>
      </p:pic>
      <p:pic>
        <p:nvPicPr>
          <p:cNvPr id="2169" name="Graphic 2168" descr="Box outline">
            <a:extLst>
              <a:ext uri="{FF2B5EF4-FFF2-40B4-BE49-F238E27FC236}">
                <a16:creationId xmlns:a16="http://schemas.microsoft.com/office/drawing/2014/main" id="{04641998-F272-B0D3-1CF3-B1F0888ED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48279" y="3712224"/>
            <a:ext cx="268228" cy="268228"/>
          </a:xfrm>
          <a:prstGeom prst="rect">
            <a:avLst/>
          </a:prstGeom>
        </p:spPr>
      </p:pic>
      <p:sp>
        <p:nvSpPr>
          <p:cNvPr id="2170" name="TextBox 2169">
            <a:extLst>
              <a:ext uri="{FF2B5EF4-FFF2-40B4-BE49-F238E27FC236}">
                <a16:creationId xmlns:a16="http://schemas.microsoft.com/office/drawing/2014/main" id="{F0E95456-78E1-3527-80FC-EC97FB54A4F1}"/>
              </a:ext>
            </a:extLst>
          </p:cNvPr>
          <p:cNvSpPr txBox="1"/>
          <p:nvPr/>
        </p:nvSpPr>
        <p:spPr>
          <a:xfrm>
            <a:off x="8088159" y="35775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829A1211-EBD7-9830-070F-D94B60E11ABB}"/>
              </a:ext>
            </a:extLst>
          </p:cNvPr>
          <p:cNvSpPr txBox="1"/>
          <p:nvPr/>
        </p:nvSpPr>
        <p:spPr>
          <a:xfrm>
            <a:off x="8447387" y="35605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2" name="TextBox 2171">
            <a:extLst>
              <a:ext uri="{FF2B5EF4-FFF2-40B4-BE49-F238E27FC236}">
                <a16:creationId xmlns:a16="http://schemas.microsoft.com/office/drawing/2014/main" id="{19734D07-AB4C-F276-AA67-9A340A5AE371}"/>
              </a:ext>
            </a:extLst>
          </p:cNvPr>
          <p:cNvSpPr txBox="1"/>
          <p:nvPr/>
        </p:nvSpPr>
        <p:spPr>
          <a:xfrm>
            <a:off x="8819627" y="35581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724F59B-25D0-8B44-2FF1-0DC9A2DED2C2}"/>
              </a:ext>
            </a:extLst>
          </p:cNvPr>
          <p:cNvSpPr txBox="1"/>
          <p:nvPr/>
        </p:nvSpPr>
        <p:spPr>
          <a:xfrm>
            <a:off x="9208608" y="358479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74" name="Graphic 2173" descr="Box outline">
            <a:extLst>
              <a:ext uri="{FF2B5EF4-FFF2-40B4-BE49-F238E27FC236}">
                <a16:creationId xmlns:a16="http://schemas.microsoft.com/office/drawing/2014/main" id="{E72259B0-A128-BF79-7D56-2FAF0C9A0D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47376" y="3713506"/>
            <a:ext cx="268228" cy="268228"/>
          </a:xfrm>
          <a:prstGeom prst="rect">
            <a:avLst/>
          </a:prstGeom>
        </p:spPr>
      </p:pic>
      <p:pic>
        <p:nvPicPr>
          <p:cNvPr id="2175" name="Graphic 2174" descr="Box outline">
            <a:extLst>
              <a:ext uri="{FF2B5EF4-FFF2-40B4-BE49-F238E27FC236}">
                <a16:creationId xmlns:a16="http://schemas.microsoft.com/office/drawing/2014/main" id="{0CB131B6-1EF3-2F72-EC9C-8C231995CD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18813" y="3730760"/>
            <a:ext cx="268228" cy="268228"/>
          </a:xfrm>
          <a:prstGeom prst="rect">
            <a:avLst/>
          </a:prstGeom>
        </p:spPr>
      </p:pic>
      <p:pic>
        <p:nvPicPr>
          <p:cNvPr id="2176" name="Graphic 2175" descr="Box outline">
            <a:extLst>
              <a:ext uri="{FF2B5EF4-FFF2-40B4-BE49-F238E27FC236}">
                <a16:creationId xmlns:a16="http://schemas.microsoft.com/office/drawing/2014/main" id="{6DF31C1E-5A52-78D8-B316-4F3E57582E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85804" y="3732440"/>
            <a:ext cx="268228" cy="268228"/>
          </a:xfrm>
          <a:prstGeom prst="rect">
            <a:avLst/>
          </a:prstGeom>
        </p:spPr>
      </p:pic>
      <p:pic>
        <p:nvPicPr>
          <p:cNvPr id="2177" name="Graphic 2176" descr="Box outline">
            <a:extLst>
              <a:ext uri="{FF2B5EF4-FFF2-40B4-BE49-F238E27FC236}">
                <a16:creationId xmlns:a16="http://schemas.microsoft.com/office/drawing/2014/main" id="{28C0A26A-803C-531D-EB7E-41434E8FC0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36035" y="3732440"/>
            <a:ext cx="268228" cy="268228"/>
          </a:xfrm>
          <a:prstGeom prst="rect">
            <a:avLst/>
          </a:prstGeom>
        </p:spPr>
      </p:pic>
      <p:sp>
        <p:nvSpPr>
          <p:cNvPr id="2178" name="TextBox 2177">
            <a:extLst>
              <a:ext uri="{FF2B5EF4-FFF2-40B4-BE49-F238E27FC236}">
                <a16:creationId xmlns:a16="http://schemas.microsoft.com/office/drawing/2014/main" id="{BC4BD79E-0E36-1492-C603-6DC693BBE765}"/>
              </a:ext>
            </a:extLst>
          </p:cNvPr>
          <p:cNvSpPr txBox="1"/>
          <p:nvPr/>
        </p:nvSpPr>
        <p:spPr>
          <a:xfrm>
            <a:off x="9575915" y="3597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9" name="TextBox 2178">
            <a:extLst>
              <a:ext uri="{FF2B5EF4-FFF2-40B4-BE49-F238E27FC236}">
                <a16:creationId xmlns:a16="http://schemas.microsoft.com/office/drawing/2014/main" id="{A178C7FF-199C-9B7D-E2F0-80898F928F04}"/>
              </a:ext>
            </a:extLst>
          </p:cNvPr>
          <p:cNvSpPr txBox="1"/>
          <p:nvPr/>
        </p:nvSpPr>
        <p:spPr>
          <a:xfrm>
            <a:off x="9935143" y="35807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922EB0F3-5D43-666F-2A9F-C4B062B4B644}"/>
              </a:ext>
            </a:extLst>
          </p:cNvPr>
          <p:cNvSpPr txBox="1"/>
          <p:nvPr/>
        </p:nvSpPr>
        <p:spPr>
          <a:xfrm>
            <a:off x="10307383" y="35784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6D8329D-6FE5-FF1A-EB23-770E7F7360CC}"/>
              </a:ext>
            </a:extLst>
          </p:cNvPr>
          <p:cNvSpPr txBox="1"/>
          <p:nvPr/>
        </p:nvSpPr>
        <p:spPr>
          <a:xfrm>
            <a:off x="10696364" y="360500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82" name="Graphic 2181" descr="Box outline">
            <a:extLst>
              <a:ext uri="{FF2B5EF4-FFF2-40B4-BE49-F238E27FC236}">
                <a16:creationId xmlns:a16="http://schemas.microsoft.com/office/drawing/2014/main" id="{A42BF7E7-DB08-D7D1-91A6-0C41ED6451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96605" y="3736103"/>
            <a:ext cx="268228" cy="268228"/>
          </a:xfrm>
          <a:prstGeom prst="rect">
            <a:avLst/>
          </a:prstGeom>
        </p:spPr>
      </p:pic>
      <p:pic>
        <p:nvPicPr>
          <p:cNvPr id="2183" name="Graphic 2182" descr="Box outline">
            <a:extLst>
              <a:ext uri="{FF2B5EF4-FFF2-40B4-BE49-F238E27FC236}">
                <a16:creationId xmlns:a16="http://schemas.microsoft.com/office/drawing/2014/main" id="{1C4CA397-3970-72BD-1641-70B389BF28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68042" y="3753357"/>
            <a:ext cx="268228" cy="268228"/>
          </a:xfrm>
          <a:prstGeom prst="rect">
            <a:avLst/>
          </a:prstGeom>
        </p:spPr>
      </p:pic>
      <p:pic>
        <p:nvPicPr>
          <p:cNvPr id="2184" name="Graphic 2183" descr="Box outline">
            <a:extLst>
              <a:ext uri="{FF2B5EF4-FFF2-40B4-BE49-F238E27FC236}">
                <a16:creationId xmlns:a16="http://schemas.microsoft.com/office/drawing/2014/main" id="{ED64C18A-2653-683D-CF28-F2815EE215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735033" y="3755037"/>
            <a:ext cx="268228" cy="268228"/>
          </a:xfrm>
          <a:prstGeom prst="rect">
            <a:avLst/>
          </a:prstGeom>
        </p:spPr>
      </p:pic>
      <p:sp>
        <p:nvSpPr>
          <p:cNvPr id="2186" name="TextBox 2185">
            <a:extLst>
              <a:ext uri="{FF2B5EF4-FFF2-40B4-BE49-F238E27FC236}">
                <a16:creationId xmlns:a16="http://schemas.microsoft.com/office/drawing/2014/main" id="{D657506E-3622-DE87-44C7-237F6D67C820}"/>
              </a:ext>
            </a:extLst>
          </p:cNvPr>
          <p:cNvSpPr txBox="1"/>
          <p:nvPr/>
        </p:nvSpPr>
        <p:spPr>
          <a:xfrm>
            <a:off x="11125144" y="36203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DE2BCF53-DB30-127E-1C02-FF69899857A9}"/>
              </a:ext>
            </a:extLst>
          </p:cNvPr>
          <p:cNvSpPr txBox="1"/>
          <p:nvPr/>
        </p:nvSpPr>
        <p:spPr>
          <a:xfrm>
            <a:off x="11484372" y="36033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944A298A-B07F-A585-9837-36BF76BE9953}"/>
              </a:ext>
            </a:extLst>
          </p:cNvPr>
          <p:cNvSpPr txBox="1"/>
          <p:nvPr/>
        </p:nvSpPr>
        <p:spPr>
          <a:xfrm>
            <a:off x="11856612" y="36010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2ED8C0FE-17AE-9D13-94DA-6CFBB5ACF907}"/>
              </a:ext>
            </a:extLst>
          </p:cNvPr>
          <p:cNvSpPr txBox="1"/>
          <p:nvPr/>
        </p:nvSpPr>
        <p:spPr>
          <a:xfrm>
            <a:off x="6222644" y="2047390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 : possible simulation parameter</a:t>
            </a:r>
          </a:p>
        </p:txBody>
      </p:sp>
      <p:pic>
        <p:nvPicPr>
          <p:cNvPr id="2191" name="Graphic 2190" descr="Ice cream outline">
            <a:extLst>
              <a:ext uri="{FF2B5EF4-FFF2-40B4-BE49-F238E27FC236}">
                <a16:creationId xmlns:a16="http://schemas.microsoft.com/office/drawing/2014/main" id="{75A32DBF-7E08-48AC-31B1-822BEBBEFA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0166" y="5456642"/>
            <a:ext cx="294076" cy="294076"/>
          </a:xfrm>
          <a:prstGeom prst="rect">
            <a:avLst/>
          </a:prstGeom>
        </p:spPr>
      </p:pic>
      <p:pic>
        <p:nvPicPr>
          <p:cNvPr id="2192" name="Graphic 2191" descr="Beehive with solid fill">
            <a:extLst>
              <a:ext uri="{FF2B5EF4-FFF2-40B4-BE49-F238E27FC236}">
                <a16:creationId xmlns:a16="http://schemas.microsoft.com/office/drawing/2014/main" id="{FBBCCB29-D141-3FA5-A2FF-0F627123B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854" y="6233028"/>
            <a:ext cx="365360" cy="365360"/>
          </a:xfrm>
          <a:prstGeom prst="rect">
            <a:avLst/>
          </a:prstGeom>
        </p:spPr>
      </p:pic>
      <p:pic>
        <p:nvPicPr>
          <p:cNvPr id="2193" name="Graphic 2192" descr="Run with solid fill">
            <a:extLst>
              <a:ext uri="{FF2B5EF4-FFF2-40B4-BE49-F238E27FC236}">
                <a16:creationId xmlns:a16="http://schemas.microsoft.com/office/drawing/2014/main" id="{7111976E-E035-267B-5915-40F64B09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7312" y="5780784"/>
            <a:ext cx="282444" cy="282444"/>
          </a:xfrm>
          <a:prstGeom prst="rect">
            <a:avLst/>
          </a:prstGeom>
        </p:spPr>
      </p:pic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47BD84B6-55D4-9EDD-092A-DB5344E1F897}"/>
              </a:ext>
            </a:extLst>
          </p:cNvPr>
          <p:cNvGrpSpPr/>
          <p:nvPr/>
        </p:nvGrpSpPr>
        <p:grpSpPr>
          <a:xfrm>
            <a:off x="6765174" y="5366718"/>
            <a:ext cx="415797" cy="384000"/>
            <a:chOff x="7148195" y="5765909"/>
            <a:chExt cx="415797" cy="384000"/>
          </a:xfrm>
        </p:grpSpPr>
        <p:pic>
          <p:nvPicPr>
            <p:cNvPr id="2194" name="Graphic 2193" descr="Box outline">
              <a:extLst>
                <a:ext uri="{FF2B5EF4-FFF2-40B4-BE49-F238E27FC236}">
                  <a16:creationId xmlns:a16="http://schemas.microsoft.com/office/drawing/2014/main" id="{43D2A621-E8CB-EFB1-260E-E4D1F8B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48195" y="5881681"/>
              <a:ext cx="268228" cy="268228"/>
            </a:xfrm>
            <a:prstGeom prst="rect">
              <a:avLst/>
            </a:prstGeom>
          </p:spPr>
        </p:pic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E5579440-5FFC-75E3-3260-63CDE612CD06}"/>
                </a:ext>
              </a:extLst>
            </p:cNvPr>
            <p:cNvSpPr txBox="1"/>
            <p:nvPr/>
          </p:nvSpPr>
          <p:spPr>
            <a:xfrm>
              <a:off x="7276734" y="576590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1600" b="1" dirty="0"/>
                <a:t>*</a:t>
              </a:r>
            </a:p>
          </p:txBody>
        </p:sp>
      </p:grpSp>
      <p:pic>
        <p:nvPicPr>
          <p:cNvPr id="2196" name="Graphic 2195" descr="Skull with solid fill">
            <a:extLst>
              <a:ext uri="{FF2B5EF4-FFF2-40B4-BE49-F238E27FC236}">
                <a16:creationId xmlns:a16="http://schemas.microsoft.com/office/drawing/2014/main" id="{1BE122EA-3EFD-6185-5B3A-A4C30C9BA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375" y="6260714"/>
            <a:ext cx="304479" cy="304479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F83EB1C7-A6D5-3EE5-7AB0-468DAFEFA4AC}"/>
              </a:ext>
            </a:extLst>
          </p:cNvPr>
          <p:cNvSpPr txBox="1"/>
          <p:nvPr/>
        </p:nvSpPr>
        <p:spPr>
          <a:xfrm>
            <a:off x="7332256" y="5500479"/>
            <a:ext cx="43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Metabolism and global (maybe even local) food renewal done at every step</a:t>
            </a:r>
          </a:p>
        </p:txBody>
      </p:sp>
      <p:sp>
        <p:nvSpPr>
          <p:cNvPr id="2202" name="Right Brace 2201">
            <a:extLst>
              <a:ext uri="{FF2B5EF4-FFF2-40B4-BE49-F238E27FC236}">
                <a16:creationId xmlns:a16="http://schemas.microsoft.com/office/drawing/2014/main" id="{9C5F61DF-D2B7-8D83-75D4-19A8FCC2410A}"/>
              </a:ext>
            </a:extLst>
          </p:cNvPr>
          <p:cNvSpPr/>
          <p:nvPr/>
        </p:nvSpPr>
        <p:spPr>
          <a:xfrm rot="5400000">
            <a:off x="8125225" y="3110930"/>
            <a:ext cx="345998" cy="3669235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4" name="TextBox 2203">
            <a:extLst>
              <a:ext uri="{FF2B5EF4-FFF2-40B4-BE49-F238E27FC236}">
                <a16:creationId xmlns:a16="http://schemas.microsoft.com/office/drawing/2014/main" id="{C47DFDEF-A0D8-CF2A-2FB1-842A5F1AC950}"/>
              </a:ext>
            </a:extLst>
          </p:cNvPr>
          <p:cNvSpPr txBox="1"/>
          <p:nvPr/>
        </p:nvSpPr>
        <p:spPr>
          <a:xfrm>
            <a:off x="7242592" y="5135517"/>
            <a:ext cx="2182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Removal time</a:t>
            </a:r>
          </a:p>
        </p:txBody>
      </p:sp>
      <p:pic>
        <p:nvPicPr>
          <p:cNvPr id="2206" name="Graphic 2205" descr="Box with solid fill">
            <a:extLst>
              <a:ext uri="{FF2B5EF4-FFF2-40B4-BE49-F238E27FC236}">
                <a16:creationId xmlns:a16="http://schemas.microsoft.com/office/drawing/2014/main" id="{D0D82401-312A-F648-94FA-53493A5B57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3388" y="6282748"/>
            <a:ext cx="282445" cy="282445"/>
          </a:xfrm>
          <a:prstGeom prst="rect">
            <a:avLst/>
          </a:prstGeom>
        </p:spPr>
      </p:pic>
      <p:sp>
        <p:nvSpPr>
          <p:cNvPr id="2208" name="TextBox 2207">
            <a:extLst>
              <a:ext uri="{FF2B5EF4-FFF2-40B4-BE49-F238E27FC236}">
                <a16:creationId xmlns:a16="http://schemas.microsoft.com/office/drawing/2014/main" id="{DA843500-D525-74CF-1E63-2902B1F1B6B0}"/>
              </a:ext>
            </a:extLst>
          </p:cNvPr>
          <p:cNvSpPr txBox="1"/>
          <p:nvPr/>
        </p:nvSpPr>
        <p:spPr>
          <a:xfrm>
            <a:off x="9739686" y="20678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209" name="TextBox 2208">
            <a:extLst>
              <a:ext uri="{FF2B5EF4-FFF2-40B4-BE49-F238E27FC236}">
                <a16:creationId xmlns:a16="http://schemas.microsoft.com/office/drawing/2014/main" id="{E046A7B7-C37F-E7C4-4FEB-97392CCE8C0D}"/>
              </a:ext>
            </a:extLst>
          </p:cNvPr>
          <p:cNvSpPr txBox="1"/>
          <p:nvPr/>
        </p:nvSpPr>
        <p:spPr>
          <a:xfrm>
            <a:off x="7763255" y="6195063"/>
            <a:ext cx="43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Mass killing, mass reproduction, individual reproduction and local stock renewal optional</a:t>
            </a:r>
          </a:p>
        </p:txBody>
      </p:sp>
      <p:pic>
        <p:nvPicPr>
          <p:cNvPr id="2210" name="Graphic 2209" descr="Beehive outline">
            <a:extLst>
              <a:ext uri="{FF2B5EF4-FFF2-40B4-BE49-F238E27FC236}">
                <a16:creationId xmlns:a16="http://schemas.microsoft.com/office/drawing/2014/main" id="{CB4B5F90-8012-5E17-F277-52BAF14362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27871" y="6229982"/>
            <a:ext cx="365945" cy="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2051" grpId="0" animBg="1"/>
      <p:bldP spid="2052" grpId="0" animBg="1"/>
      <p:bldP spid="2053" grpId="0" animBg="1"/>
      <p:bldP spid="2054" grpId="0" animBg="1"/>
      <p:bldP spid="2055" grpId="0" animBg="1"/>
      <p:bldP spid="2056" grpId="0" animBg="1"/>
      <p:bldP spid="2057" grpId="0"/>
      <p:bldP spid="2058" grpId="0"/>
      <p:bldP spid="2061" grpId="0" animBg="1"/>
      <p:bldP spid="2062" grpId="0"/>
      <p:bldP spid="2063" grpId="0" animBg="1"/>
      <p:bldP spid="2076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2" grpId="0" animBg="1"/>
      <p:bldP spid="2083" grpId="0" animBg="1"/>
      <p:bldP spid="2084" grpId="0" animBg="1"/>
      <p:bldP spid="2085" grpId="0" animBg="1"/>
      <p:bldP spid="2086" grpId="0" animBg="1"/>
      <p:bldP spid="2087" grpId="0" animBg="1"/>
      <p:bldP spid="2088" grpId="0" animBg="1"/>
      <p:bldP spid="2089" grpId="0" animBg="1"/>
      <p:bldP spid="2094" grpId="0" animBg="1"/>
      <p:bldP spid="2140" grpId="0"/>
      <p:bldP spid="2146" grpId="0"/>
      <p:bldP spid="2147" grpId="0"/>
      <p:bldP spid="2152" grpId="0"/>
      <p:bldP spid="2158" grpId="0"/>
      <p:bldP spid="2159" grpId="0"/>
      <p:bldP spid="2160" grpId="0"/>
      <p:bldP spid="2161" grpId="0"/>
      <p:bldP spid="2170" grpId="0"/>
      <p:bldP spid="2171" grpId="0"/>
      <p:bldP spid="2172" grpId="0"/>
      <p:bldP spid="2173" grpId="0"/>
      <p:bldP spid="2178" grpId="0"/>
      <p:bldP spid="2179" grpId="0"/>
      <p:bldP spid="2180" grpId="0"/>
      <p:bldP spid="2181" grpId="0"/>
      <p:bldP spid="2186" grpId="0"/>
      <p:bldP spid="2187" grpId="0"/>
      <p:bldP spid="2188" grpId="0"/>
      <p:bldP spid="2190" grpId="0"/>
      <p:bldP spid="2198" grpId="0"/>
      <p:bldP spid="2202" grpId="0" animBg="1"/>
      <p:bldP spid="2204" grpId="0"/>
      <p:bldP spid="2208" grpId="0"/>
      <p:bldP spid="2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Changes to previous model (coevolution threshold)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6E9EA0-6BA4-467F-77CD-0C40265EF69A}"/>
              </a:ext>
            </a:extLst>
          </p:cNvPr>
          <p:cNvCxnSpPr/>
          <p:nvPr/>
        </p:nvCxnSpPr>
        <p:spPr>
          <a:xfrm>
            <a:off x="6096000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5CCEC-9981-FC33-E37D-8759B042AA46}"/>
                  </a:ext>
                </a:extLst>
              </p:cNvPr>
              <p:cNvSpPr txBox="1"/>
              <p:nvPr/>
            </p:nvSpPr>
            <p:spPr>
              <a:xfrm>
                <a:off x="1209855" y="3081310"/>
                <a:ext cx="3218830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0, 0.8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5CCEC-9981-FC33-E37D-8759B042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55" y="3081310"/>
                <a:ext cx="3218830" cy="575927"/>
              </a:xfrm>
              <a:prstGeom prst="rect">
                <a:avLst/>
              </a:prstGeom>
              <a:blipFill>
                <a:blip r:embed="rId3"/>
                <a:stretch>
                  <a:fillRect l="-189" r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50E1B-E221-4209-43CB-B6DDD2FAE537}"/>
                  </a:ext>
                </a:extLst>
              </p:cNvPr>
              <p:cNvSpPr txBox="1"/>
              <p:nvPr/>
            </p:nvSpPr>
            <p:spPr>
              <a:xfrm>
                <a:off x="2014933" y="3534027"/>
                <a:ext cx="2431962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𝑟𝑒𝑠𝑖𝑑𝑒𝑛𝑡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50E1B-E221-4209-43CB-B6DDD2FA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33" y="3534027"/>
                <a:ext cx="2431962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45ACF-A09B-B1A2-DCEE-55A8F94C8F27}"/>
                  </a:ext>
                </a:extLst>
              </p:cNvPr>
              <p:cNvSpPr txBox="1"/>
              <p:nvPr/>
            </p:nvSpPr>
            <p:spPr>
              <a:xfrm>
                <a:off x="-134320" y="451893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45ACF-A09B-B1A2-DCEE-55A8F94C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320" y="451893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B6194F-D470-EB7C-4E30-283192951378}"/>
              </a:ext>
            </a:extLst>
          </p:cNvPr>
          <p:cNvSpPr txBox="1"/>
          <p:nvPr/>
        </p:nvSpPr>
        <p:spPr>
          <a:xfrm>
            <a:off x="2009413" y="2690971"/>
            <a:ext cx="12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Heterogeneity</a:t>
            </a:r>
            <a:endParaRPr lang="en-IN" sz="1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1DEFC-2B40-4606-81E2-35EB79501011}"/>
              </a:ext>
            </a:extLst>
          </p:cNvPr>
          <p:cNvSpPr txBox="1"/>
          <p:nvPr/>
        </p:nvSpPr>
        <p:spPr>
          <a:xfrm>
            <a:off x="1913950" y="4135803"/>
            <a:ext cx="11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Stochasticity</a:t>
            </a:r>
            <a:endParaRPr lang="en-IN" sz="1400" b="1" u="sn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3D2100-26F3-8F4F-5EF7-B814A77CA8DE}"/>
              </a:ext>
            </a:extLst>
          </p:cNvPr>
          <p:cNvGrpSpPr/>
          <p:nvPr/>
        </p:nvGrpSpPr>
        <p:grpSpPr>
          <a:xfrm>
            <a:off x="7165295" y="2134449"/>
            <a:ext cx="2921528" cy="2693950"/>
            <a:chOff x="567562" y="3679218"/>
            <a:chExt cx="3375953" cy="34064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15B63C-DA40-20E5-F885-90FB854C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62" y="3679218"/>
              <a:ext cx="3375953" cy="3406435"/>
            </a:xfrm>
            <a:prstGeom prst="rect">
              <a:avLst/>
            </a:prstGeom>
          </p:spPr>
        </p:pic>
        <p:pic>
          <p:nvPicPr>
            <p:cNvPr id="23" name="Graphic 22" descr="Line arrow: Clockwise curve with solid fill">
              <a:extLst>
                <a:ext uri="{FF2B5EF4-FFF2-40B4-BE49-F238E27FC236}">
                  <a16:creationId xmlns:a16="http://schemas.microsoft.com/office/drawing/2014/main" id="{EDCEE298-E35A-58FB-1646-DC74F7E9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861952" flipH="1">
              <a:off x="1151510" y="5510025"/>
              <a:ext cx="806264" cy="66781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29F029D-3517-6DFB-97EB-F5767FB6E44F}"/>
              </a:ext>
            </a:extLst>
          </p:cNvPr>
          <p:cNvSpPr txBox="1"/>
          <p:nvPr/>
        </p:nvSpPr>
        <p:spPr>
          <a:xfrm>
            <a:off x="7078007" y="5046188"/>
            <a:ext cx="316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Control (distance and tolerance both sampled from [0,1]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Linear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Logistic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Non co-evolving</a:t>
            </a:r>
          </a:p>
        </p:txBody>
      </p:sp>
    </p:spTree>
    <p:extLst>
      <p:ext uri="{BB962C8B-B14F-4D97-AF65-F5344CB8AC3E}">
        <p14:creationId xmlns:p14="http://schemas.microsoft.com/office/powerpoint/2010/main" val="134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Timeline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DAF39-4F6C-6A3E-E16D-9967AA65B5EC}"/>
              </a:ext>
            </a:extLst>
          </p:cNvPr>
          <p:cNvSpPr/>
          <p:nvPr/>
        </p:nvSpPr>
        <p:spPr>
          <a:xfrm>
            <a:off x="572493" y="3299466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Mid/end of June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8D443-1FAF-BCAB-59A6-F3B44EF248F3}"/>
              </a:ext>
            </a:extLst>
          </p:cNvPr>
          <p:cNvSpPr txBox="1"/>
          <p:nvPr/>
        </p:nvSpPr>
        <p:spPr>
          <a:xfrm>
            <a:off x="703499" y="2559332"/>
            <a:ext cx="15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Debugged working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6DC4AC-5F51-A424-EBDE-0AEC4B68FF87}"/>
              </a:ext>
            </a:extLst>
          </p:cNvPr>
          <p:cNvSpPr/>
          <p:nvPr/>
        </p:nvSpPr>
        <p:spPr>
          <a:xfrm>
            <a:off x="1883033" y="4001524"/>
            <a:ext cx="2219777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June/early July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42E837-75FE-2768-F600-B1A30D9F8B87}"/>
              </a:ext>
            </a:extLst>
          </p:cNvPr>
          <p:cNvSpPr/>
          <p:nvPr/>
        </p:nvSpPr>
        <p:spPr>
          <a:xfrm>
            <a:off x="3533102" y="3273605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Early/mid July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CE355D-AE5F-8B6C-F62F-FAAFA22FDFED}"/>
              </a:ext>
            </a:extLst>
          </p:cNvPr>
          <p:cNvSpPr/>
          <p:nvPr/>
        </p:nvSpPr>
        <p:spPr>
          <a:xfrm>
            <a:off x="5203364" y="3975397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mid/end July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94CCFD-1247-0BB9-4A42-9171A92E1723}"/>
              </a:ext>
            </a:extLst>
          </p:cNvPr>
          <p:cNvSpPr/>
          <p:nvPr/>
        </p:nvSpPr>
        <p:spPr>
          <a:xfrm>
            <a:off x="6805233" y="3273604"/>
            <a:ext cx="208530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Early August latest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1F2B5-A6B7-47E3-71DC-2EFD2EC2FA2B}"/>
              </a:ext>
            </a:extLst>
          </p:cNvPr>
          <p:cNvSpPr/>
          <p:nvPr/>
        </p:nvSpPr>
        <p:spPr>
          <a:xfrm>
            <a:off x="8528941" y="3975397"/>
            <a:ext cx="1839152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14</a:t>
            </a:r>
            <a:r>
              <a:rPr lang="en-IN" b="1" baseline="30000" dirty="0">
                <a:solidFill>
                  <a:sysClr val="windowText" lastClr="000000"/>
                </a:solidFill>
              </a:rPr>
              <a:t>th</a:t>
            </a:r>
            <a:r>
              <a:rPr lang="en-IN" b="1" dirty="0">
                <a:solidFill>
                  <a:sysClr val="windowText" lastClr="000000"/>
                </a:solidFill>
              </a:rPr>
              <a:t> August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E1AC93-0701-775E-0A0A-DEE236C4DDFD}"/>
              </a:ext>
            </a:extLst>
          </p:cNvPr>
          <p:cNvSpPr/>
          <p:nvPr/>
        </p:nvSpPr>
        <p:spPr>
          <a:xfrm>
            <a:off x="9969449" y="3280837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of August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06DF58-83ED-827B-E2F3-C9092C7CC615}"/>
              </a:ext>
            </a:extLst>
          </p:cNvPr>
          <p:cNvSpPr txBox="1"/>
          <p:nvPr/>
        </p:nvSpPr>
        <p:spPr>
          <a:xfrm>
            <a:off x="2073346" y="4591681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Graphing of initial base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9599D-BAD8-0F9F-733D-BA2E5C7EC500}"/>
              </a:ext>
            </a:extLst>
          </p:cNvPr>
          <p:cNvSpPr txBox="1"/>
          <p:nvPr/>
        </p:nvSpPr>
        <p:spPr>
          <a:xfrm>
            <a:off x="3533102" y="2148587"/>
            <a:ext cx="183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 major simulations, start intro and other sections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9023E-BEA9-EE13-ACA8-2E8D1ED393BB}"/>
              </a:ext>
            </a:extLst>
          </p:cNvPr>
          <p:cNvSpPr txBox="1"/>
          <p:nvPr/>
        </p:nvSpPr>
        <p:spPr>
          <a:xfrm>
            <a:off x="5203364" y="4571862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Analyse simulations and discussion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A9539-EB20-8110-8789-0028FBCC212C}"/>
              </a:ext>
            </a:extLst>
          </p:cNvPr>
          <p:cNvSpPr txBox="1"/>
          <p:nvPr/>
        </p:nvSpPr>
        <p:spPr>
          <a:xfrm>
            <a:off x="6928308" y="2394808"/>
            <a:ext cx="18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Writing manuscript and prepping for defense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42CA6-E3F1-97EA-B660-4FE3D9CD6986}"/>
              </a:ext>
            </a:extLst>
          </p:cNvPr>
          <p:cNvSpPr txBox="1"/>
          <p:nvPr/>
        </p:nvSpPr>
        <p:spPr>
          <a:xfrm>
            <a:off x="8528941" y="4571862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Thesis defense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659F5B-C11F-7327-3F2B-9701487A263E}"/>
              </a:ext>
            </a:extLst>
          </p:cNvPr>
          <p:cNvSpPr txBox="1"/>
          <p:nvPr/>
        </p:nvSpPr>
        <p:spPr>
          <a:xfrm>
            <a:off x="9969449" y="2805553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Report submission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7AEEFF-AFF5-C82B-E59C-63190F7982AE}"/>
              </a:ext>
            </a:extLst>
          </p:cNvPr>
          <p:cNvSpPr/>
          <p:nvPr/>
        </p:nvSpPr>
        <p:spPr>
          <a:xfrm>
            <a:off x="4293123" y="5848689"/>
            <a:ext cx="1405167" cy="460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September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7957FA-B173-17CA-C96E-A2C9A4E2E347}"/>
              </a:ext>
            </a:extLst>
          </p:cNvPr>
          <p:cNvSpPr txBox="1"/>
          <p:nvPr/>
        </p:nvSpPr>
        <p:spPr>
          <a:xfrm>
            <a:off x="6010393" y="5786765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Extra simulations / manuscript editing</a:t>
            </a:r>
          </a:p>
        </p:txBody>
      </p:sp>
    </p:spTree>
    <p:extLst>
      <p:ext uri="{BB962C8B-B14F-4D97-AF65-F5344CB8AC3E}">
        <p14:creationId xmlns:p14="http://schemas.microsoft.com/office/powerpoint/2010/main" val="1091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562</Words>
  <Application>Microsoft Office PowerPoint</Application>
  <PresentationFormat>Widescreen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1_Office Theme</vt:lpstr>
      <vt:lpstr>2_Office Theme</vt:lpstr>
      <vt:lpstr>PowerPoint Presentation</vt:lpstr>
      <vt:lpstr>Coding basics (header files)</vt:lpstr>
      <vt:lpstr>Code architecture (C++)</vt:lpstr>
      <vt:lpstr>Code architecture (R and SLURM)</vt:lpstr>
      <vt:lpstr>Changes to previous model (time series)</vt:lpstr>
      <vt:lpstr>Changes to previous model (coevolution threshold)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996</cp:revision>
  <dcterms:created xsi:type="dcterms:W3CDTF">2022-04-27T02:57:17Z</dcterms:created>
  <dcterms:modified xsi:type="dcterms:W3CDTF">2024-06-18T12:19:52Z</dcterms:modified>
</cp:coreProperties>
</file>