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65" r:id="rId3"/>
    <p:sldId id="410" r:id="rId4"/>
    <p:sldId id="416" r:id="rId5"/>
    <p:sldId id="417" r:id="rId6"/>
    <p:sldId id="413" r:id="rId7"/>
    <p:sldId id="418" r:id="rId8"/>
    <p:sldId id="419" r:id="rId9"/>
    <p:sldId id="414" r:id="rId10"/>
    <p:sldId id="415" r:id="rId11"/>
    <p:sldId id="420" r:id="rId12"/>
    <p:sldId id="404" r:id="rId13"/>
    <p:sldId id="405" r:id="rId14"/>
    <p:sldId id="406" r:id="rId15"/>
    <p:sldId id="407" r:id="rId16"/>
    <p:sldId id="408" r:id="rId17"/>
    <p:sldId id="353" r:id="rId18"/>
    <p:sldId id="409" r:id="rId19"/>
    <p:sldId id="386" r:id="rId20"/>
    <p:sldId id="389" r:id="rId21"/>
    <p:sldId id="387" r:id="rId22"/>
    <p:sldId id="391" r:id="rId23"/>
    <p:sldId id="392" r:id="rId24"/>
    <p:sldId id="394" r:id="rId25"/>
    <p:sldId id="395" r:id="rId26"/>
    <p:sldId id="397" r:id="rId27"/>
    <p:sldId id="396" r:id="rId28"/>
    <p:sldId id="393" r:id="rId29"/>
    <p:sldId id="399" r:id="rId30"/>
    <p:sldId id="400" r:id="rId31"/>
    <p:sldId id="376" r:id="rId32"/>
    <p:sldId id="401" r:id="rId33"/>
    <p:sldId id="402" r:id="rId34"/>
    <p:sldId id="4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410"/>
            <p14:sldId id="416"/>
            <p14:sldId id="417"/>
            <p14:sldId id="413"/>
            <p14:sldId id="418"/>
            <p14:sldId id="419"/>
            <p14:sldId id="414"/>
            <p14:sldId id="415"/>
            <p14:sldId id="420"/>
            <p14:sldId id="404"/>
            <p14:sldId id="405"/>
            <p14:sldId id="406"/>
            <p14:sldId id="407"/>
            <p14:sldId id="408"/>
            <p14:sldId id="353"/>
            <p14:sldId id="409"/>
            <p14:sldId id="386"/>
            <p14:sldId id="389"/>
            <p14:sldId id="387"/>
            <p14:sldId id="391"/>
            <p14:sldId id="392"/>
            <p14:sldId id="394"/>
            <p14:sldId id="395"/>
            <p14:sldId id="397"/>
            <p14:sldId id="396"/>
            <p14:sldId id="393"/>
            <p14:sldId id="399"/>
            <p14:sldId id="400"/>
            <p14:sldId id="376"/>
            <p14:sldId id="401"/>
            <p14:sldId id="402"/>
            <p14:sldId id="403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4706" autoAdjust="0"/>
  </p:normalViewPr>
  <p:slideViewPr>
    <p:cSldViewPr>
      <p:cViewPr>
        <p:scale>
          <a:sx n="75" d="100"/>
          <a:sy n="75" d="100"/>
        </p:scale>
        <p:origin x="1128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3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7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dirty="0"/>
              <a:t>NUMBER OF CUES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dirty="0"/>
              <a:t>Generalist vs Specialist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0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Cue diversity increases as availability of food decreases.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Cue abundance decreases with decreasing resources, except in D-present recognition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Metabolic constraints to D-present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3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2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9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1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Stealing success of Gestalt??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6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7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29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68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Cue diversity increases as availability of food decreases.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Cue abundance decreases with decreasing resources, except in D-present recognition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Metabolic constraints to D-present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77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200" dirty="0"/>
              <a:t>&lt; Mention  low stealing value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1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58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8E4E6-6F83-4EDF-8253-E07A4CCEE67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63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200" dirty="0"/>
              <a:t>&lt; Mention  low stealing value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39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200" dirty="0"/>
              <a:t>&lt; Mention  low stealing value &gt;</a:t>
            </a:r>
            <a:br>
              <a:rPr lang="en-IN" sz="1200" dirty="0"/>
            </a:br>
            <a:r>
              <a:rPr lang="en-IN" sz="1200" dirty="0"/>
              <a:t>&lt; Non significant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6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200" dirty="0"/>
              <a:t>&lt; Mention  low stealing value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1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6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1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FigS2*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FigS3*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4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S4*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1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96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png"/><Relationship Id="rId5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5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280.png"/><Relationship Id="rId4" Type="http://schemas.openxmlformats.org/officeDocument/2006/relationships/image" Target="../media/image26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Supervisors: Dr. Bieuville, Dr. Menzel, </a:t>
            </a:r>
            <a:br>
              <a:rPr lang="en-US" sz="1800" dirty="0"/>
            </a:br>
            <a:r>
              <a:rPr lang="en-US" sz="1800" dirty="0"/>
              <a:t>Prof. Kokko</a:t>
            </a:r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Thesis defense: 14</a:t>
            </a:r>
            <a:r>
              <a:rPr lang="en-US" sz="1800" baseline="30000" dirty="0"/>
              <a:t>th</a:t>
            </a:r>
            <a:r>
              <a:rPr lang="en-US" sz="1800" dirty="0"/>
              <a:t> August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B1FEAE-8863-BE50-97A5-676DF2CEB030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44E7D-3738-8F5D-DD25-EFE0DA6ED5D8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CC94E-C1C6-1774-9F39-DD47868F55A5}"/>
              </a:ext>
            </a:extLst>
          </p:cNvPr>
          <p:cNvSpPr txBox="1"/>
          <p:nvPr/>
        </p:nvSpPr>
        <p:spPr>
          <a:xfrm>
            <a:off x="798119" y="306699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5E3FD-7DB0-D0FC-94AB-D327087C3133}"/>
              </a:ext>
            </a:extLst>
          </p:cNvPr>
          <p:cNvSpPr txBox="1"/>
          <p:nvPr/>
        </p:nvSpPr>
        <p:spPr>
          <a:xfrm>
            <a:off x="4530126" y="30669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1299F0C5-DBF6-EA09-539F-D8A7B22BB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r="8136" b="17977"/>
          <a:stretch/>
        </p:blipFill>
        <p:spPr>
          <a:xfrm>
            <a:off x="1056444" y="3390900"/>
            <a:ext cx="3134557" cy="2840621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3B2AB0AB-F220-0B06-F4C8-A2FD36F106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r="7807" b="18349"/>
          <a:stretch/>
        </p:blipFill>
        <p:spPr>
          <a:xfrm>
            <a:off x="4855205" y="426424"/>
            <a:ext cx="3145797" cy="2840621"/>
          </a:xfrm>
          <a:prstGeom prst="rect">
            <a:avLst/>
          </a:prstGeom>
        </p:spPr>
      </p:pic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A1B39186-5127-732D-3783-618B323098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 r="8136" b="17940"/>
          <a:stretch/>
        </p:blipFill>
        <p:spPr>
          <a:xfrm>
            <a:off x="1056444" y="426424"/>
            <a:ext cx="3134556" cy="2840621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5D4283E4-1CB0-4FC0-B0F4-974F08F676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3650898" y="6286500"/>
            <a:ext cx="2150434" cy="704038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F660950A-3D39-7588-0A69-A92CC5A7E3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r="8191" b="20001"/>
          <a:stretch/>
        </p:blipFill>
        <p:spPr>
          <a:xfrm>
            <a:off x="4762500" y="3390900"/>
            <a:ext cx="3200669" cy="28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7AE1D-B7B5-4F5D-2F9F-09A67769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4E60B71-58AA-7381-A60E-3EE3CA15A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6" y="312416"/>
            <a:ext cx="2407163" cy="2674626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0147563-5B04-D573-B992-575D839F4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417826"/>
            <a:ext cx="2194562" cy="2438402"/>
          </a:xfrm>
          <a:prstGeom prst="rect">
            <a:avLst/>
          </a:prstGeom>
        </p:spPr>
      </p:pic>
      <p:pic>
        <p:nvPicPr>
          <p:cNvPr id="10" name="Picture 9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FB82AB1-E830-077C-C67E-96ED08173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99" y="417826"/>
            <a:ext cx="2194562" cy="2438402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D3911B05-966B-522E-589C-985561879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" y="417826"/>
            <a:ext cx="2194562" cy="2438402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2589B9B4-E688-2EB6-8691-BA5AFA9B1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20" y="3530266"/>
            <a:ext cx="2194560" cy="2438400"/>
          </a:xfrm>
          <a:prstGeom prst="rect">
            <a:avLst/>
          </a:prstGeom>
        </p:spPr>
      </p:pic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FD8746AE-22AF-6C7E-BB85-18ADBD8C0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22" y="3480210"/>
            <a:ext cx="2273555" cy="2526172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ECCCC9DA-CCDE-8B54-D1D0-2484C2446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3480210"/>
            <a:ext cx="2194560" cy="2438400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2CBDEC3D-EDAA-5801-3A06-FB1F0D387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38" y="3480210"/>
            <a:ext cx="2273555" cy="2526172"/>
          </a:xfrm>
          <a:prstGeom prst="rect">
            <a:avLst/>
          </a:prstGeom>
        </p:spPr>
      </p:pic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6911610C-306F-CB85-A93A-B0847BEB1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" y="3428999"/>
            <a:ext cx="2285701" cy="2539667"/>
          </a:xfrm>
          <a:prstGeom prst="rect">
            <a:avLst/>
          </a:prstGeom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51C62E67-5B9E-4BCB-F2EA-5649C34D36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01" y="312416"/>
            <a:ext cx="219456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037132-7EF2-0CA5-2666-54BC5EE42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94" y="3203571"/>
            <a:ext cx="2654528" cy="2949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187DD-BE6F-3C0B-AA4E-A43058F0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12</a:t>
            </a:fld>
            <a:endParaRPr lang="en-IN"/>
          </a:p>
        </p:txBody>
      </p:sp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609C67F3-AD0F-E250-54D9-8D667FBBF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09" y="3112752"/>
            <a:ext cx="3022129" cy="3357921"/>
          </a:xfrm>
          <a:prstGeom prst="rect">
            <a:avLst/>
          </a:prstGeom>
        </p:spPr>
      </p:pic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0E373879-2833-2840-FEC5-80489456A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7" y="3203571"/>
            <a:ext cx="2654528" cy="2949476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D0A4DC94-E491-BBD1-97D4-2F0F0674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24" y="3253525"/>
            <a:ext cx="2676997" cy="2974442"/>
          </a:xfrm>
          <a:prstGeom prst="rect">
            <a:avLst/>
          </a:prstGeom>
        </p:spPr>
      </p:pic>
      <p:pic>
        <p:nvPicPr>
          <p:cNvPr id="16" name="Picture 15" descr="A screen shot of a graph&#10;&#10;Description automatically generated">
            <a:extLst>
              <a:ext uri="{FF2B5EF4-FFF2-40B4-BE49-F238E27FC236}">
                <a16:creationId xmlns:a16="http://schemas.microsoft.com/office/drawing/2014/main" id="{526F44E1-5D53-D6A8-E0F9-FC315947A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45" y="131322"/>
            <a:ext cx="2564608" cy="2849565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7050E24D-8F18-4B19-450C-6D1BBF87E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94" y="103504"/>
            <a:ext cx="2564608" cy="2849565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DD8B35D7-36EC-D9AA-972E-EAF7740E3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7" y="103504"/>
            <a:ext cx="2564608" cy="2849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972BAE-BDA1-02F2-80D9-1E6F332BB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1323"/>
            <a:ext cx="2564607" cy="28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DA6B-90A5-D072-0587-2E78C393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9B6D6A7-FCCC-CC38-60DA-833ED5F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501650"/>
            <a:ext cx="2318009" cy="2575565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28A14C7-A99E-3960-B8DE-E1C4F6C8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6" y="351165"/>
            <a:ext cx="2606044" cy="2895604"/>
          </a:xfrm>
          <a:prstGeom prst="rect">
            <a:avLst/>
          </a:prstGeom>
        </p:spPr>
      </p:pic>
      <p:pic>
        <p:nvPicPr>
          <p:cNvPr id="10" name="Picture 9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8939A37-CF6C-5416-F03A-121BCC29E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86" y="351165"/>
            <a:ext cx="2318008" cy="2575564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048AA2A8-1D84-9139-45CA-EAA0935D0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68" y="3460743"/>
            <a:ext cx="2606044" cy="2895605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6B5AEC1E-606E-E242-7AC8-5CCE364AA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645" y="377209"/>
            <a:ext cx="2318009" cy="2575566"/>
          </a:xfrm>
          <a:prstGeom prst="rect">
            <a:avLst/>
          </a:prstGeom>
        </p:spPr>
      </p:pic>
      <p:pic>
        <p:nvPicPr>
          <p:cNvPr id="18" name="Picture 1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211D8F0-5CD4-84B5-0761-6372D5277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4" y="3460743"/>
            <a:ext cx="2606044" cy="2895605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7482234D-31B5-38F0-AE22-D3473EE40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2" y="3460745"/>
            <a:ext cx="2606044" cy="2895605"/>
          </a:xfrm>
          <a:prstGeom prst="rect">
            <a:avLst/>
          </a:prstGeom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2EC23649-6919-70A0-A19C-C7B5E8CDB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6" y="3460744"/>
            <a:ext cx="2606044" cy="28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F08C-73F1-9A1D-9848-B5E61BDF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77B7-F870-669E-C859-34481982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14</a:t>
            </a:fld>
            <a:endParaRPr lang="en-IN"/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A13149FE-599B-9C76-7852-88CD25BDF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03" y="182875"/>
            <a:ext cx="2921512" cy="3246125"/>
          </a:xfrm>
          <a:prstGeom prst="rect">
            <a:avLst/>
          </a:prstGeom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57EB8770-DDE5-6A5C-C6E0-C49E6B22B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40" y="246059"/>
            <a:ext cx="2921512" cy="3246125"/>
          </a:xfrm>
          <a:prstGeom prst="rect">
            <a:avLst/>
          </a:prstGeom>
        </p:spPr>
      </p:pic>
      <p:pic>
        <p:nvPicPr>
          <p:cNvPr id="26" name="Picture 25" descr="A graph on a black background&#10;&#10;Description automatically generated">
            <a:extLst>
              <a:ext uri="{FF2B5EF4-FFF2-40B4-BE49-F238E27FC236}">
                <a16:creationId xmlns:a16="http://schemas.microsoft.com/office/drawing/2014/main" id="{9020C357-945A-8E7B-6A0A-C8377070A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03" y="3470689"/>
            <a:ext cx="2921512" cy="3246125"/>
          </a:xfrm>
          <a:prstGeom prst="rect">
            <a:avLst/>
          </a:prstGeom>
        </p:spPr>
      </p:pic>
      <p:pic>
        <p:nvPicPr>
          <p:cNvPr id="28" name="Picture 27" descr="A screenshot of a graph&#10;&#10;Description automatically generated">
            <a:extLst>
              <a:ext uri="{FF2B5EF4-FFF2-40B4-BE49-F238E27FC236}">
                <a16:creationId xmlns:a16="http://schemas.microsoft.com/office/drawing/2014/main" id="{C0BA6D36-AB2D-BA31-EC0C-3B1A08087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5" y="95108"/>
            <a:ext cx="2921512" cy="3246125"/>
          </a:xfrm>
          <a:prstGeom prst="rect">
            <a:avLst/>
          </a:prstGeom>
        </p:spPr>
      </p:pic>
      <p:pic>
        <p:nvPicPr>
          <p:cNvPr id="30" name="Picture 29" descr="A screenshot of a graph&#10;&#10;Description automatically generated">
            <a:extLst>
              <a:ext uri="{FF2B5EF4-FFF2-40B4-BE49-F238E27FC236}">
                <a16:creationId xmlns:a16="http://schemas.microsoft.com/office/drawing/2014/main" id="{F8D13D65-D0BC-DB29-C9E0-7BC0BF1C3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9" y="3341233"/>
            <a:ext cx="2921512" cy="3246125"/>
          </a:xfrm>
          <a:prstGeom prst="rect">
            <a:avLst/>
          </a:prstGeom>
        </p:spPr>
      </p:pic>
      <p:pic>
        <p:nvPicPr>
          <p:cNvPr id="32" name="Picture 31" descr="A screenshot of a graph&#10;&#10;Description automatically generated">
            <a:extLst>
              <a:ext uri="{FF2B5EF4-FFF2-40B4-BE49-F238E27FC236}">
                <a16:creationId xmlns:a16="http://schemas.microsoft.com/office/drawing/2014/main" id="{38260AD1-97E7-8749-9C12-7AA243D92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88" y="246059"/>
            <a:ext cx="2921512" cy="3246125"/>
          </a:xfrm>
          <a:prstGeom prst="rect">
            <a:avLst/>
          </a:prstGeom>
        </p:spPr>
      </p:pic>
      <p:pic>
        <p:nvPicPr>
          <p:cNvPr id="34" name="Picture 33" descr="A screenshot of a graph&#10;&#10;Description automatically generated">
            <a:extLst>
              <a:ext uri="{FF2B5EF4-FFF2-40B4-BE49-F238E27FC236}">
                <a16:creationId xmlns:a16="http://schemas.microsoft.com/office/drawing/2014/main" id="{37FC4436-1858-9AFC-82C8-1ADCAD743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97" y="3611250"/>
            <a:ext cx="2743200" cy="304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65C02B-D7CA-022E-A1ED-E1259CEDD8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60" y="3674434"/>
            <a:ext cx="2621631" cy="29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5E19-390A-6015-C6FB-9CBE6BB5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15</a:t>
            </a:fld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9821FB3-0D2B-C0D5-7D97-51E21D221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2" y="3469641"/>
            <a:ext cx="2687324" cy="29859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9C63C88-D489-99F4-FF52-EA37AF6EB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3" y="402445"/>
            <a:ext cx="2687324" cy="29859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55FD37-8EA9-4D53-D2AC-3CC7B2090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2" y="428410"/>
            <a:ext cx="2687324" cy="29859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00342ED-013D-F734-698C-6FE05233F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3" y="3469640"/>
            <a:ext cx="2687324" cy="29859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B5D5B01-D4C3-7152-7B93-26AAFF305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16" y="292444"/>
            <a:ext cx="2687324" cy="29859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20B973-8D8C-7091-CE31-194F903DE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436" y="292445"/>
            <a:ext cx="2687324" cy="29859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6C3002-1130-9AB9-CCEF-3E8619A43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56" y="3506960"/>
            <a:ext cx="2687324" cy="29859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62E4B0-4140-7C7E-1125-38E0EE10F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58" y="3445610"/>
            <a:ext cx="2687324" cy="29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1474"/>
            <a:ext cx="11018520" cy="795051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1" dirty="0"/>
              <a:t>Co-evo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DACA3-D94E-7109-C4B4-0C3CEB4A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1D4E8CAD-74AB-7651-865F-E9A4E290D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37" y="733413"/>
            <a:ext cx="2321927" cy="2579919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6935994-EF66-71DE-AC83-A48D7FED0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6" y="625689"/>
            <a:ext cx="2321927" cy="2579919"/>
          </a:xfrm>
          <a:prstGeom prst="rect">
            <a:avLst/>
          </a:prstGeom>
        </p:spPr>
      </p:pic>
      <p:pic>
        <p:nvPicPr>
          <p:cNvPr id="10" name="Picture 9" descr="A graph on a black background&#10;&#10;Description automatically generated">
            <a:extLst>
              <a:ext uri="{FF2B5EF4-FFF2-40B4-BE49-F238E27FC236}">
                <a16:creationId xmlns:a16="http://schemas.microsoft.com/office/drawing/2014/main" id="{F673EF94-A47D-4E39-A5E5-342AD0FCA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4" y="3716562"/>
            <a:ext cx="2321927" cy="2579919"/>
          </a:xfrm>
          <a:prstGeom prst="rect">
            <a:avLst/>
          </a:prstGeom>
        </p:spPr>
      </p:pic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CB3E6D95-FCC4-4F79-3424-C9A269595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03" y="733413"/>
            <a:ext cx="2321927" cy="2579919"/>
          </a:xfrm>
          <a:prstGeom prst="rect">
            <a:avLst/>
          </a:prstGeom>
        </p:spPr>
      </p:pic>
      <p:pic>
        <p:nvPicPr>
          <p:cNvPr id="14" name="Picture 13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E9D127C5-95CE-36B2-8638-221EFF284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11" y="599615"/>
            <a:ext cx="2321927" cy="2579919"/>
          </a:xfrm>
          <a:prstGeom prst="rect">
            <a:avLst/>
          </a:prstGeom>
        </p:spPr>
      </p:pic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ABCAD6ED-102C-FE2E-BFB6-13964873D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36" y="3958993"/>
            <a:ext cx="2321927" cy="2579919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209F9932-A082-B5C2-E98D-168E6C2EB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10" y="849081"/>
            <a:ext cx="2321927" cy="2579919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65C59CE0-54EF-8509-11A8-E5D508199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12" y="3716563"/>
            <a:ext cx="2321927" cy="2579919"/>
          </a:xfrm>
          <a:prstGeom prst="rect">
            <a:avLst/>
          </a:prstGeom>
        </p:spPr>
      </p:pic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0709C353-1DE7-32E1-47C5-265B728F0C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72" y="3776433"/>
            <a:ext cx="2321927" cy="2579919"/>
          </a:xfrm>
          <a:prstGeom prst="rect">
            <a:avLst/>
          </a:prstGeom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BB541F52-8516-1F23-8E39-7D8A96BC1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76" y="3776432"/>
            <a:ext cx="2321927" cy="25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R1.1.1 Cue diversity is maintained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A screenshot of a graph&#10;&#10;Description automatically generated">
            <a:extLst>
              <a:ext uri="{FF2B5EF4-FFF2-40B4-BE49-F238E27FC236}">
                <a16:creationId xmlns:a16="http://schemas.microsoft.com/office/drawing/2014/main" id="{6A7A2C09-DAA5-6B5F-C6BC-535A2CFFC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1" r="7334" b="13109"/>
          <a:stretch/>
        </p:blipFill>
        <p:spPr>
          <a:xfrm>
            <a:off x="4492290" y="2396195"/>
            <a:ext cx="3234773" cy="3110689"/>
          </a:xfrm>
          <a:prstGeom prst="rect">
            <a:avLst/>
          </a:prstGeom>
        </p:spPr>
      </p:pic>
      <p:pic>
        <p:nvPicPr>
          <p:cNvPr id="28" name="Picture 27" descr="A screenshot of a graph&#10;&#10;Description automatically generated">
            <a:extLst>
              <a:ext uri="{FF2B5EF4-FFF2-40B4-BE49-F238E27FC236}">
                <a16:creationId xmlns:a16="http://schemas.microsoft.com/office/drawing/2014/main" id="{B9D61E4D-3D04-905F-8F7E-44C8B343E5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1" r="7334" b="12357"/>
          <a:stretch/>
        </p:blipFill>
        <p:spPr>
          <a:xfrm>
            <a:off x="865553" y="2381612"/>
            <a:ext cx="3234772" cy="3139857"/>
          </a:xfrm>
          <a:prstGeom prst="rect">
            <a:avLst/>
          </a:prstGeom>
        </p:spPr>
      </p:pic>
      <p:pic>
        <p:nvPicPr>
          <p:cNvPr id="31" name="Picture 30" descr="A screenshot of a graph&#10;&#10;Description automatically generated">
            <a:extLst>
              <a:ext uri="{FF2B5EF4-FFF2-40B4-BE49-F238E27FC236}">
                <a16:creationId xmlns:a16="http://schemas.microsoft.com/office/drawing/2014/main" id="{484A8C6B-8684-B9BC-45A0-05C2B5B0B6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7" t="86582" b="3600"/>
          <a:stretch/>
        </p:blipFill>
        <p:spPr>
          <a:xfrm>
            <a:off x="5165196" y="1920452"/>
            <a:ext cx="2816319" cy="4488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D2DC61-DD9D-480A-884A-471EE0D6CB74}"/>
              </a:ext>
            </a:extLst>
          </p:cNvPr>
          <p:cNvSpPr txBox="1"/>
          <p:nvPr/>
        </p:nvSpPr>
        <p:spPr>
          <a:xfrm>
            <a:off x="3581401" y="5764303"/>
            <a:ext cx="5544905" cy="830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Higher Cue-diversity and lower Cue-abundance evolved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Cue-diversity can persist even if a single lineage survives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Selection still acting on Control (P)</a:t>
            </a:r>
          </a:p>
        </p:txBody>
      </p:sp>
      <p:pic>
        <p:nvPicPr>
          <p:cNvPr id="34" name="Picture 33" descr="A screenshot of a graph&#10;&#10;Description automatically generated">
            <a:extLst>
              <a:ext uri="{FF2B5EF4-FFF2-40B4-BE49-F238E27FC236}">
                <a16:creationId xmlns:a16="http://schemas.microsoft.com/office/drawing/2014/main" id="{8CFB2B98-ACB8-BFB9-3C02-CAD33B090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1" r="7085" b="13605"/>
          <a:stretch/>
        </p:blipFill>
        <p:spPr>
          <a:xfrm>
            <a:off x="8119028" y="2381612"/>
            <a:ext cx="3234772" cy="309402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82F9FF-6E79-6AE2-E0E6-BAAEA155E548}"/>
              </a:ext>
            </a:extLst>
          </p:cNvPr>
          <p:cNvCxnSpPr/>
          <p:nvPr/>
        </p:nvCxnSpPr>
        <p:spPr>
          <a:xfrm flipH="1">
            <a:off x="1840375" y="3429000"/>
            <a:ext cx="266217" cy="21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R1.1.2 Drift control 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DE48F045-4B46-5E08-2A07-F4A6BD51A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9" r="8526" b="10104"/>
          <a:stretch/>
        </p:blipFill>
        <p:spPr>
          <a:xfrm>
            <a:off x="5710012" y="4117242"/>
            <a:ext cx="2522167" cy="2239110"/>
          </a:xfrm>
          <a:prstGeom prst="rect">
            <a:avLst/>
          </a:prstGeom>
        </p:spPr>
      </p:pic>
      <p:pic>
        <p:nvPicPr>
          <p:cNvPr id="10" name="Picture 9" descr="A graph on a screen&#10;&#10;Description automatically generated">
            <a:extLst>
              <a:ext uri="{FF2B5EF4-FFF2-40B4-BE49-F238E27FC236}">
                <a16:creationId xmlns:a16="http://schemas.microsoft.com/office/drawing/2014/main" id="{6BAED0CF-1835-6B77-7339-88C113FEB6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4" r="9400" b="17307"/>
          <a:stretch/>
        </p:blipFill>
        <p:spPr>
          <a:xfrm>
            <a:off x="5788723" y="2017219"/>
            <a:ext cx="2443456" cy="1964853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1AE5D50-7907-E43C-9150-42E5CABF9E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0" r="8210" b="10142"/>
          <a:stretch/>
        </p:blipFill>
        <p:spPr>
          <a:xfrm>
            <a:off x="2990860" y="4144120"/>
            <a:ext cx="2517009" cy="2212232"/>
          </a:xfrm>
          <a:prstGeom prst="rect">
            <a:avLst/>
          </a:prstGeom>
        </p:spPr>
      </p:pic>
      <p:pic>
        <p:nvPicPr>
          <p:cNvPr id="14" name="Picture 13" descr="A graph with colorful lines&#10;&#10;Description automatically generated">
            <a:extLst>
              <a:ext uri="{FF2B5EF4-FFF2-40B4-BE49-F238E27FC236}">
                <a16:creationId xmlns:a16="http://schemas.microsoft.com/office/drawing/2014/main" id="{9F5F394C-3B55-0BFE-9A39-DF523C9403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r="7700" b="18470"/>
          <a:stretch/>
        </p:blipFill>
        <p:spPr>
          <a:xfrm>
            <a:off x="2990860" y="2017219"/>
            <a:ext cx="2517009" cy="1937975"/>
          </a:xfrm>
          <a:prstGeom prst="rect">
            <a:avLst/>
          </a:prstGeom>
        </p:spPr>
      </p:pic>
      <p:pic>
        <p:nvPicPr>
          <p:cNvPr id="15" name="Picture 14" descr="A graph on a screen&#10;&#10;Description automatically generated">
            <a:extLst>
              <a:ext uri="{FF2B5EF4-FFF2-40B4-BE49-F238E27FC236}">
                <a16:creationId xmlns:a16="http://schemas.microsoft.com/office/drawing/2014/main" id="{BEFE98A4-878E-52C0-0751-6DF785A9D2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5" t="90193"/>
          <a:stretch/>
        </p:blipFill>
        <p:spPr>
          <a:xfrm>
            <a:off x="768155" y="3976962"/>
            <a:ext cx="2990860" cy="448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8AE1FB-26B2-886C-FE61-6B0C8C9308CF}"/>
              </a:ext>
            </a:extLst>
          </p:cNvPr>
          <p:cNvSpPr txBox="1"/>
          <p:nvPr/>
        </p:nvSpPr>
        <p:spPr>
          <a:xfrm>
            <a:off x="8585494" y="3539436"/>
            <a:ext cx="3115518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Compared to Drift control, our system evolves much higher cue diversity and cue abundance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FE3CA-B182-16F9-286F-9B4962D7D273}"/>
              </a:ext>
            </a:extLst>
          </p:cNvPr>
          <p:cNvCxnSpPr>
            <a:cxnSpLocks/>
          </p:cNvCxnSpPr>
          <p:nvPr/>
        </p:nvCxnSpPr>
        <p:spPr>
          <a:xfrm>
            <a:off x="5710012" y="2014600"/>
            <a:ext cx="0" cy="42220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n a screen&#10;&#10;Description automatically generated">
            <a:extLst>
              <a:ext uri="{FF2B5EF4-FFF2-40B4-BE49-F238E27FC236}">
                <a16:creationId xmlns:a16="http://schemas.microsoft.com/office/drawing/2014/main" id="{99047F37-D881-8641-A3AF-E9677C004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 b="10220"/>
          <a:stretch/>
        </p:blipFill>
        <p:spPr>
          <a:xfrm>
            <a:off x="4629150" y="3432376"/>
            <a:ext cx="3603634" cy="2923974"/>
          </a:xfrm>
          <a:prstGeom prst="rect">
            <a:avLst/>
          </a:prstGeom>
        </p:spPr>
      </p:pic>
      <p:pic>
        <p:nvPicPr>
          <p:cNvPr id="8" name="Picture 7" descr="A graph with colorful lines&#10;&#10;Description automatically generated">
            <a:extLst>
              <a:ext uri="{FF2B5EF4-FFF2-40B4-BE49-F238E27FC236}">
                <a16:creationId xmlns:a16="http://schemas.microsoft.com/office/drawing/2014/main" id="{59CA8E17-FAC8-5A79-0A8E-47324BAF7C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015" r="-2996" b="15968"/>
          <a:stretch/>
        </p:blipFill>
        <p:spPr>
          <a:xfrm>
            <a:off x="1008273" y="445052"/>
            <a:ext cx="3620877" cy="2617749"/>
          </a:xfrm>
          <a:prstGeom prst="rect">
            <a:avLst/>
          </a:prstGeom>
        </p:spPr>
      </p:pic>
      <p:pic>
        <p:nvPicPr>
          <p:cNvPr id="10" name="Picture 9" descr="A graph on a screen&#10;&#10;Description automatically generated">
            <a:extLst>
              <a:ext uri="{FF2B5EF4-FFF2-40B4-BE49-F238E27FC236}">
                <a16:creationId xmlns:a16="http://schemas.microsoft.com/office/drawing/2014/main" id="{9564A034-79E1-C6CA-8295-FBAAC6A538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b="16492"/>
          <a:stretch/>
        </p:blipFill>
        <p:spPr>
          <a:xfrm>
            <a:off x="4730043" y="445051"/>
            <a:ext cx="3515560" cy="2617749"/>
          </a:xfrm>
          <a:prstGeom prst="rect">
            <a:avLst/>
          </a:prstGeom>
        </p:spPr>
      </p:pic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32BA20D0-F3E5-A33D-DC1B-36549D44A2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9" b="10346"/>
          <a:stretch/>
        </p:blipFill>
        <p:spPr>
          <a:xfrm>
            <a:off x="1011735" y="3415167"/>
            <a:ext cx="3515560" cy="2852511"/>
          </a:xfrm>
          <a:prstGeom prst="rect">
            <a:avLst/>
          </a:prstGeom>
        </p:spPr>
      </p:pic>
      <p:pic>
        <p:nvPicPr>
          <p:cNvPr id="13" name="Picture 12" descr="A graph on a screen&#10;&#10;Description automatically generated">
            <a:extLst>
              <a:ext uri="{FF2B5EF4-FFF2-40B4-BE49-F238E27FC236}">
                <a16:creationId xmlns:a16="http://schemas.microsoft.com/office/drawing/2014/main" id="{9AC65FC8-D8D4-473F-D61A-FA5B5A5B5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0" t="89389" r="17452" b="-383"/>
          <a:stretch/>
        </p:blipFill>
        <p:spPr>
          <a:xfrm>
            <a:off x="3329026" y="6412948"/>
            <a:ext cx="2802033" cy="6129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E27A60-3614-3DD5-B05F-061044F2F2B3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51B07-2AFE-6B5D-B43D-5004DCB05A82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94FF2-0618-D7AD-9D48-4DC94F3A83BC}"/>
              </a:ext>
            </a:extLst>
          </p:cNvPr>
          <p:cNvSpPr txBox="1"/>
          <p:nvPr/>
        </p:nvSpPr>
        <p:spPr>
          <a:xfrm>
            <a:off x="798119" y="306699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41FFF-FA31-A7FF-FA9D-9F4286630FD4}"/>
              </a:ext>
            </a:extLst>
          </p:cNvPr>
          <p:cNvSpPr txBox="1"/>
          <p:nvPr/>
        </p:nvSpPr>
        <p:spPr>
          <a:xfrm>
            <a:off x="4530126" y="30669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7179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R1.2 Reducing food availability to the population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440B9477-2BC9-A37C-772B-7C4AE434A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" r="8177" b="22302"/>
          <a:stretch/>
        </p:blipFill>
        <p:spPr>
          <a:xfrm>
            <a:off x="4289075" y="2348745"/>
            <a:ext cx="3778337" cy="3233929"/>
          </a:xfrm>
          <a:prstGeom prst="rect">
            <a:avLst/>
          </a:prstGeom>
        </p:spPr>
      </p:pic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23453B1A-F891-968E-1C42-7F8023C6A6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" r="8177" b="21304"/>
          <a:stretch/>
        </p:blipFill>
        <p:spPr>
          <a:xfrm>
            <a:off x="276393" y="2348745"/>
            <a:ext cx="3778337" cy="3288793"/>
          </a:xfrm>
          <a:prstGeom prst="rect">
            <a:avLst/>
          </a:prstGeom>
        </p:spPr>
      </p:pic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3239312" y="5799201"/>
            <a:ext cx="2191641" cy="61918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4634F8-BC18-77C3-9693-3A66484FE538}"/>
              </a:ext>
            </a:extLst>
          </p:cNvPr>
          <p:cNvGrpSpPr/>
          <p:nvPr/>
        </p:nvGrpSpPr>
        <p:grpSpPr>
          <a:xfrm>
            <a:off x="979715" y="1862404"/>
            <a:ext cx="2950028" cy="314738"/>
            <a:chOff x="979715" y="1862404"/>
            <a:chExt cx="2950028" cy="314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613856-2487-A327-22DD-7810D0438CC7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169F88-F35D-161B-52BA-E22A4021334D}"/>
                </a:ext>
              </a:extLst>
            </p:cNvPr>
            <p:cNvSpPr txBox="1"/>
            <p:nvPr/>
          </p:nvSpPr>
          <p:spPr>
            <a:xfrm>
              <a:off x="1362378" y="1862404"/>
              <a:ext cx="21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Decreasing food availability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88A00D-D36F-3840-9BB6-797F242FEB23}"/>
              </a:ext>
            </a:extLst>
          </p:cNvPr>
          <p:cNvGrpSpPr/>
          <p:nvPr/>
        </p:nvGrpSpPr>
        <p:grpSpPr>
          <a:xfrm>
            <a:off x="4917987" y="1862404"/>
            <a:ext cx="2950028" cy="314738"/>
            <a:chOff x="979715" y="1862404"/>
            <a:chExt cx="2950028" cy="31473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B6B2F8-0E11-EDB9-379C-0C72521874C6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CD879-4298-DEF5-628C-B94005ED7617}"/>
                </a:ext>
              </a:extLst>
            </p:cNvPr>
            <p:cNvSpPr txBox="1"/>
            <p:nvPr/>
          </p:nvSpPr>
          <p:spPr>
            <a:xfrm>
              <a:off x="1362378" y="1862404"/>
              <a:ext cx="21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Decreasing food availability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8610600" y="2977478"/>
            <a:ext cx="2876043" cy="20313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Increased raiding due to low population food stock necessitates more stringent checks, observed via increased diversity, reduced success of raids and more lineages surviving</a:t>
            </a:r>
          </a:p>
        </p:txBody>
      </p:sp>
    </p:spTree>
    <p:extLst>
      <p:ext uri="{BB962C8B-B14F-4D97-AF65-F5344CB8AC3E}">
        <p14:creationId xmlns:p14="http://schemas.microsoft.com/office/powerpoint/2010/main" val="15354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R1.2 Reducing food availability to the population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37CF3D94-620D-383A-3B8B-9C79DC49F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6074" r="8405" b="20466"/>
          <a:stretch/>
        </p:blipFill>
        <p:spPr>
          <a:xfrm>
            <a:off x="132215" y="2529188"/>
            <a:ext cx="3657245" cy="3256019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94D0C067-5931-943C-5CAD-49D7AFC8A8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" r="7407" b="22564"/>
          <a:stretch/>
        </p:blipFill>
        <p:spPr>
          <a:xfrm>
            <a:off x="8077196" y="2547474"/>
            <a:ext cx="3810008" cy="3261360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7E24F56C-E170-EAB0-A44B-29BB5A9FF3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2" t="6466" r="7408" b="23117"/>
          <a:stretch/>
        </p:blipFill>
        <p:spPr>
          <a:xfrm>
            <a:off x="4026797" y="2547474"/>
            <a:ext cx="3877148" cy="3219445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92A316F-440F-D282-3F9F-C8F6A77D97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4998655" y="1901415"/>
            <a:ext cx="2191641" cy="6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R1.3 Varying Selection Strength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3239312" y="5799201"/>
            <a:ext cx="2191641" cy="61918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4634F8-BC18-77C3-9693-3A66484FE538}"/>
              </a:ext>
            </a:extLst>
          </p:cNvPr>
          <p:cNvGrpSpPr/>
          <p:nvPr/>
        </p:nvGrpSpPr>
        <p:grpSpPr>
          <a:xfrm>
            <a:off x="979715" y="1862404"/>
            <a:ext cx="2950028" cy="314738"/>
            <a:chOff x="979715" y="1862404"/>
            <a:chExt cx="2950028" cy="314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613856-2487-A327-22DD-7810D0438CC7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169F88-F35D-161B-52BA-E22A4021334D}"/>
                </a:ext>
              </a:extLst>
            </p:cNvPr>
            <p:cNvSpPr txBox="1"/>
            <p:nvPr/>
          </p:nvSpPr>
          <p:spPr>
            <a:xfrm>
              <a:off x="1362378" y="1862404"/>
              <a:ext cx="2278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Increasing selection strength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88A00D-D36F-3840-9BB6-797F242FEB23}"/>
              </a:ext>
            </a:extLst>
          </p:cNvPr>
          <p:cNvGrpSpPr/>
          <p:nvPr/>
        </p:nvGrpSpPr>
        <p:grpSpPr>
          <a:xfrm>
            <a:off x="4917987" y="1862404"/>
            <a:ext cx="2950028" cy="314738"/>
            <a:chOff x="979715" y="1862404"/>
            <a:chExt cx="2950028" cy="31473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B6B2F8-0E11-EDB9-379C-0C72521874C6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CD879-4298-DEF5-628C-B94005ED7617}"/>
                </a:ext>
              </a:extLst>
            </p:cNvPr>
            <p:cNvSpPr txBox="1"/>
            <p:nvPr/>
          </p:nvSpPr>
          <p:spPr>
            <a:xfrm>
              <a:off x="1362378" y="1862404"/>
              <a:ext cx="2278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Increasing selection strength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8700155" y="2985551"/>
            <a:ext cx="2876043" cy="20313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Increasing selection reduces diversity, presumably through a “bottleneck” effect. Increasing stealing success and reducing surviving lineages further suggest reduced diversity.</a:t>
            </a:r>
          </a:p>
        </p:txBody>
      </p:sp>
      <p:pic>
        <p:nvPicPr>
          <p:cNvPr id="4" name="Picture 3" descr="A graph on a black background&#10;&#10;Description automatically generated">
            <a:extLst>
              <a:ext uri="{FF2B5EF4-FFF2-40B4-BE49-F238E27FC236}">
                <a16:creationId xmlns:a16="http://schemas.microsoft.com/office/drawing/2014/main" id="{4D0856F9-4946-DAE1-0FAF-0EA446F4E8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4" r="8000" b="20225"/>
          <a:stretch/>
        </p:blipFill>
        <p:spPr>
          <a:xfrm>
            <a:off x="4301782" y="2404990"/>
            <a:ext cx="3785619" cy="3349045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38063BC4-87DB-DDC5-5E39-2AF66AF2F3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4" r="8000" b="21613"/>
          <a:stretch/>
        </p:blipFill>
        <p:spPr>
          <a:xfrm>
            <a:off x="220324" y="2431868"/>
            <a:ext cx="3785619" cy="32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R1.3 Varying Selection Strength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5394684" y="5713422"/>
            <a:ext cx="2191641" cy="619181"/>
          </a:xfrm>
          <a:prstGeom prst="rect">
            <a:avLst/>
          </a:prstGeom>
        </p:spPr>
      </p:pic>
      <p:pic>
        <p:nvPicPr>
          <p:cNvPr id="9" name="Picture 8" descr="A graph on a black background&#10;&#10;Description automatically generated">
            <a:extLst>
              <a:ext uri="{FF2B5EF4-FFF2-40B4-BE49-F238E27FC236}">
                <a16:creationId xmlns:a16="http://schemas.microsoft.com/office/drawing/2014/main" id="{B5FFE759-6BAF-D384-4D71-ACB1CA6BB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" r="8163" b="20392"/>
          <a:stretch/>
        </p:blipFill>
        <p:spPr>
          <a:xfrm>
            <a:off x="8262042" y="2364812"/>
            <a:ext cx="3778930" cy="334861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9679A28C-42C7-D85C-6BE1-9F0B97C3B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1" r="8163" b="20940"/>
          <a:stretch/>
        </p:blipFill>
        <p:spPr>
          <a:xfrm>
            <a:off x="4206535" y="2364812"/>
            <a:ext cx="3778930" cy="3273508"/>
          </a:xfrm>
          <a:prstGeom prst="rect">
            <a:avLst/>
          </a:prstGeom>
        </p:spPr>
      </p:pic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0ABFC0D3-9A86-4413-E21E-F468107E7C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1" r="8163" b="21340"/>
          <a:stretch/>
        </p:blipFill>
        <p:spPr>
          <a:xfrm>
            <a:off x="151029" y="2364812"/>
            <a:ext cx="3778930" cy="32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R1.4 Varying Metabolic Costs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3348169" y="5764413"/>
            <a:ext cx="2191641" cy="61918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4634F8-BC18-77C3-9693-3A66484FE538}"/>
              </a:ext>
            </a:extLst>
          </p:cNvPr>
          <p:cNvGrpSpPr/>
          <p:nvPr/>
        </p:nvGrpSpPr>
        <p:grpSpPr>
          <a:xfrm>
            <a:off x="979715" y="1862404"/>
            <a:ext cx="2950028" cy="523220"/>
            <a:chOff x="979715" y="1862404"/>
            <a:chExt cx="2950028" cy="52322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613856-2487-A327-22DD-7810D0438CC7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169F88-F35D-161B-52BA-E22A4021334D}"/>
                </a:ext>
              </a:extLst>
            </p:cNvPr>
            <p:cNvSpPr txBox="1"/>
            <p:nvPr/>
          </p:nvSpPr>
          <p:spPr>
            <a:xfrm>
              <a:off x="1362378" y="1862404"/>
              <a:ext cx="2100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Increasing metabolic costs</a:t>
              </a:r>
            </a:p>
            <a:p>
              <a:pPr algn="l"/>
              <a:endParaRPr lang="en-US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88A00D-D36F-3840-9BB6-797F242FEB23}"/>
              </a:ext>
            </a:extLst>
          </p:cNvPr>
          <p:cNvGrpSpPr/>
          <p:nvPr/>
        </p:nvGrpSpPr>
        <p:grpSpPr>
          <a:xfrm>
            <a:off x="4917987" y="1862404"/>
            <a:ext cx="2950028" cy="314738"/>
            <a:chOff x="979715" y="1862404"/>
            <a:chExt cx="2950028" cy="31473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B6B2F8-0E11-EDB9-379C-0C72521874C6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CD879-4298-DEF5-628C-B94005ED7617}"/>
                </a:ext>
              </a:extLst>
            </p:cNvPr>
            <p:cNvSpPr txBox="1"/>
            <p:nvPr/>
          </p:nvSpPr>
          <p:spPr>
            <a:xfrm>
              <a:off x="1362378" y="1862404"/>
              <a:ext cx="2100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Increasing metabolic costs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8610600" y="3262550"/>
            <a:ext cx="3078188" cy="147732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Increasing metabolic costs affect D-present model the most and U-absent the least.</a:t>
            </a:r>
          </a:p>
          <a:p>
            <a:pPr algn="ctr"/>
            <a:r>
              <a:rPr lang="en-IN" b="1" dirty="0"/>
              <a:t>It does not affect the stealing success for any model system.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CEACC1E-12E1-3565-4093-C48B9E694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r="8609" b="19802"/>
          <a:stretch/>
        </p:blipFill>
        <p:spPr>
          <a:xfrm>
            <a:off x="4214196" y="2418154"/>
            <a:ext cx="3760560" cy="3330348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EC4C8D4-2993-67B1-DB42-2171E986F9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 r="8609" b="20555"/>
          <a:stretch/>
        </p:blipFill>
        <p:spPr>
          <a:xfrm>
            <a:off x="267155" y="2385624"/>
            <a:ext cx="3760560" cy="33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R1.4 Varying Metabolic Costs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5296712" y="5585111"/>
            <a:ext cx="2191641" cy="619181"/>
          </a:xfrm>
          <a:prstGeom prst="rect">
            <a:avLst/>
          </a:prstGeom>
        </p:spPr>
      </p:pic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BE4661A-38BA-EC9E-7987-66C439D486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" r="8012" b="21049"/>
          <a:stretch/>
        </p:blipFill>
        <p:spPr>
          <a:xfrm>
            <a:off x="8195436" y="2148299"/>
            <a:ext cx="3785109" cy="3297936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16C061D-6681-129B-0703-21AD2C6312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r="8012" b="21139"/>
          <a:stretch/>
        </p:blipFill>
        <p:spPr>
          <a:xfrm>
            <a:off x="4201921" y="2148299"/>
            <a:ext cx="3785109" cy="3297936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D98B440-1471-09F1-1E22-7C69C90A6F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9" r="8012" b="20299"/>
          <a:stretch/>
        </p:blipFill>
        <p:spPr>
          <a:xfrm>
            <a:off x="193281" y="2148299"/>
            <a:ext cx="3785109" cy="32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R1.5 Varying mutation strength of cues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3239312" y="5799201"/>
            <a:ext cx="2191641" cy="6191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8714970" y="3445247"/>
            <a:ext cx="2876043" cy="12003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Varying mutation strength does not affect diversity or stealing success majorly except for D-present model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92D0E04-068C-E1F5-073D-8676FF49E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" r="7618" b="19953"/>
          <a:stretch/>
        </p:blipFill>
        <p:spPr>
          <a:xfrm>
            <a:off x="4496914" y="2329697"/>
            <a:ext cx="3801345" cy="3343031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CE310AF-CABA-5AFC-3F96-7958B5F654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7618" b="19147"/>
          <a:stretch/>
        </p:blipFill>
        <p:spPr>
          <a:xfrm>
            <a:off x="163044" y="2354861"/>
            <a:ext cx="3801345" cy="338110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01573E-B56C-1778-DD28-45C650BE3E60}"/>
              </a:ext>
            </a:extLst>
          </p:cNvPr>
          <p:cNvGrpSpPr/>
          <p:nvPr/>
        </p:nvGrpSpPr>
        <p:grpSpPr>
          <a:xfrm>
            <a:off x="979715" y="1862404"/>
            <a:ext cx="2950028" cy="523220"/>
            <a:chOff x="979715" y="1862404"/>
            <a:chExt cx="2950028" cy="5232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72B5FBC-FFC2-4676-E099-8511DBCBB2E9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D20297-5C11-D73C-AF08-8B14BC05AF9B}"/>
                </a:ext>
              </a:extLst>
            </p:cNvPr>
            <p:cNvSpPr txBox="1"/>
            <p:nvPr/>
          </p:nvSpPr>
          <p:spPr>
            <a:xfrm>
              <a:off x="1362378" y="1862404"/>
              <a:ext cx="2292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Increasing mutation strength</a:t>
              </a:r>
            </a:p>
            <a:p>
              <a:pPr algn="l"/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7D552E-0FF8-DB50-F16A-98C937AD2FC8}"/>
              </a:ext>
            </a:extLst>
          </p:cNvPr>
          <p:cNvGrpSpPr/>
          <p:nvPr/>
        </p:nvGrpSpPr>
        <p:grpSpPr>
          <a:xfrm>
            <a:off x="4917987" y="1862404"/>
            <a:ext cx="2950028" cy="314738"/>
            <a:chOff x="979715" y="1862404"/>
            <a:chExt cx="2950028" cy="31473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A78E0B2-7B2F-F000-C5A6-041E5052BE2F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CDA25-61C8-A32B-DF4C-8FA6D7F40504}"/>
                </a:ext>
              </a:extLst>
            </p:cNvPr>
            <p:cNvSpPr txBox="1"/>
            <p:nvPr/>
          </p:nvSpPr>
          <p:spPr>
            <a:xfrm>
              <a:off x="1362378" y="1862404"/>
              <a:ext cx="2292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Increasing mutation strength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2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R1.5 Varying mutation strength of cues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5307598" y="5658908"/>
            <a:ext cx="2191641" cy="619181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69C37FF-0074-011D-F537-F72201FDBD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r="7471" b="20586"/>
          <a:stretch/>
        </p:blipFill>
        <p:spPr>
          <a:xfrm>
            <a:off x="8227813" y="2322535"/>
            <a:ext cx="3807390" cy="3357357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13EBB76-B601-83A3-0811-D9ECC2ED3D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" r="7471" b="19599"/>
          <a:stretch/>
        </p:blipFill>
        <p:spPr>
          <a:xfrm>
            <a:off x="4224068" y="2322535"/>
            <a:ext cx="3807390" cy="3375645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456718C3-892E-58BA-0D17-D0AD14B7C0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" r="7471" b="21438"/>
          <a:stretch/>
        </p:blipFill>
        <p:spPr>
          <a:xfrm>
            <a:off x="208339" y="2322535"/>
            <a:ext cx="3807390" cy="32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R1.6 Constant population food stock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3486165" y="5633770"/>
            <a:ext cx="2191641" cy="6191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8669250" y="3039576"/>
            <a:ext cx="2876043" cy="17543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Even with high diversity and low food availability (blue box), the constant food availability results low reliance on stealing resources from other nests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01573E-B56C-1778-DD28-45C650BE3E60}"/>
              </a:ext>
            </a:extLst>
          </p:cNvPr>
          <p:cNvGrpSpPr/>
          <p:nvPr/>
        </p:nvGrpSpPr>
        <p:grpSpPr>
          <a:xfrm>
            <a:off x="979715" y="1862404"/>
            <a:ext cx="2950028" cy="523220"/>
            <a:chOff x="979715" y="1862404"/>
            <a:chExt cx="2950028" cy="5232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72B5FBC-FFC2-4676-E099-8511DBCBB2E9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D20297-5C11-D73C-AF08-8B14BC05AF9B}"/>
                </a:ext>
              </a:extLst>
            </p:cNvPr>
            <p:cNvSpPr txBox="1"/>
            <p:nvPr/>
          </p:nvSpPr>
          <p:spPr>
            <a:xfrm>
              <a:off x="1362378" y="1862404"/>
              <a:ext cx="2123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Increasing food availability</a:t>
              </a:r>
            </a:p>
            <a:p>
              <a:pPr algn="l"/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7D552E-0FF8-DB50-F16A-98C937AD2FC8}"/>
              </a:ext>
            </a:extLst>
          </p:cNvPr>
          <p:cNvGrpSpPr/>
          <p:nvPr/>
        </p:nvGrpSpPr>
        <p:grpSpPr>
          <a:xfrm>
            <a:off x="4917987" y="1862404"/>
            <a:ext cx="2950028" cy="314738"/>
            <a:chOff x="979715" y="1862404"/>
            <a:chExt cx="2950028" cy="31473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A78E0B2-7B2F-F000-C5A6-041E5052BE2F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CDA25-61C8-A32B-DF4C-8FA6D7F40504}"/>
                </a:ext>
              </a:extLst>
            </p:cNvPr>
            <p:cNvSpPr txBox="1"/>
            <p:nvPr/>
          </p:nvSpPr>
          <p:spPr>
            <a:xfrm>
              <a:off x="1362378" y="1862404"/>
              <a:ext cx="2123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Increasing food availability</a:t>
              </a:r>
            </a:p>
          </p:txBody>
        </p:sp>
      </p:grpSp>
      <p:pic>
        <p:nvPicPr>
          <p:cNvPr id="6" name="Picture 5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BEB0FCD-B5DA-A589-684C-9C714A2AA9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" r="7933" b="22659"/>
          <a:stretch/>
        </p:blipFill>
        <p:spPr>
          <a:xfrm>
            <a:off x="4308218" y="2488769"/>
            <a:ext cx="3575564" cy="3021788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067A1024-04BF-85B9-9373-D3A08BA71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8" r="7614" b="19836"/>
          <a:stretch/>
        </p:blipFill>
        <p:spPr>
          <a:xfrm>
            <a:off x="478278" y="2424449"/>
            <a:ext cx="3631891" cy="32072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5A8338-4E48-BBFE-1FA2-4F395F830813}"/>
              </a:ext>
            </a:extLst>
          </p:cNvPr>
          <p:cNvSpPr/>
          <p:nvPr/>
        </p:nvSpPr>
        <p:spPr>
          <a:xfrm>
            <a:off x="1488681" y="2576385"/>
            <a:ext cx="849086" cy="13403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R1.6 Constant population food stock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5325851" y="5693763"/>
            <a:ext cx="2191641" cy="619181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BF90333-ABEF-4297-8B0F-CED6818B6A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8005" b="22356"/>
          <a:stretch/>
        </p:blipFill>
        <p:spPr>
          <a:xfrm>
            <a:off x="4415773" y="2529481"/>
            <a:ext cx="3519913" cy="2997222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2E1FD90A-59B4-1CD0-0756-D39C6D16B0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8455" b="20970"/>
          <a:stretch/>
        </p:blipFill>
        <p:spPr>
          <a:xfrm>
            <a:off x="572493" y="2533486"/>
            <a:ext cx="3403173" cy="2989212"/>
          </a:xfrm>
          <a:prstGeom prst="rect">
            <a:avLst/>
          </a:prstGeom>
        </p:spPr>
      </p:pic>
      <p:pic>
        <p:nvPicPr>
          <p:cNvPr id="17" name="Picture 16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D242E22-3D6F-15D0-9480-9643B57B06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8" r="6861" b="18699"/>
          <a:stretch/>
        </p:blipFill>
        <p:spPr>
          <a:xfrm>
            <a:off x="8280613" y="2470324"/>
            <a:ext cx="3403174" cy="32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EE27A60-3614-3DD5-B05F-061044F2F2B3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51B07-2AFE-6B5D-B43D-5004DCB05A82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94FF2-0618-D7AD-9D48-4DC94F3A83BC}"/>
              </a:ext>
            </a:extLst>
          </p:cNvPr>
          <p:cNvSpPr txBox="1"/>
          <p:nvPr/>
        </p:nvSpPr>
        <p:spPr>
          <a:xfrm>
            <a:off x="798119" y="306699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41FFF-FA31-A7FF-FA9D-9F4286630FD4}"/>
              </a:ext>
            </a:extLst>
          </p:cNvPr>
          <p:cNvSpPr txBox="1"/>
          <p:nvPr/>
        </p:nvSpPr>
        <p:spPr>
          <a:xfrm>
            <a:off x="4530126" y="30669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6044675E-4254-484A-94DB-3B0571B40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3512473" y="6353437"/>
            <a:ext cx="2035306" cy="666346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4029469-9F7A-0DB5-D1D9-9E54A72C2E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" t="6221" r="7688" b="19611"/>
          <a:stretch/>
        </p:blipFill>
        <p:spPr>
          <a:xfrm>
            <a:off x="4864195" y="3468013"/>
            <a:ext cx="3423586" cy="304977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CB19B85-5B7D-4997-21C9-61AB0C73C6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7839" b="18828"/>
          <a:stretch/>
        </p:blipFill>
        <p:spPr>
          <a:xfrm>
            <a:off x="957914" y="3468230"/>
            <a:ext cx="3423586" cy="3092467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0F11794-5806-5B41-497F-5E310F8A93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r="8154" b="26065"/>
          <a:stretch/>
        </p:blipFill>
        <p:spPr>
          <a:xfrm>
            <a:off x="902055" y="419100"/>
            <a:ext cx="3453301" cy="2819400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0A7C6CF0-EA3A-71F5-0B33-8055E6E7A9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r="7452" b="25837"/>
          <a:stretch/>
        </p:blipFill>
        <p:spPr>
          <a:xfrm>
            <a:off x="4986561" y="457200"/>
            <a:ext cx="3275032" cy="2655836"/>
          </a:xfrm>
          <a:prstGeom prst="rect">
            <a:avLst/>
          </a:prstGeom>
        </p:spPr>
      </p:pic>
      <p:sp>
        <p:nvSpPr>
          <p:cNvPr id="20" name="Right Bracket 19">
            <a:extLst>
              <a:ext uri="{FF2B5EF4-FFF2-40B4-BE49-F238E27FC236}">
                <a16:creationId xmlns:a16="http://schemas.microsoft.com/office/drawing/2014/main" id="{722B94CA-8FE0-BFD3-A52C-EF189124343C}"/>
              </a:ext>
            </a:extLst>
          </p:cNvPr>
          <p:cNvSpPr/>
          <p:nvPr/>
        </p:nvSpPr>
        <p:spPr>
          <a:xfrm rot="5400000">
            <a:off x="2895600" y="952500"/>
            <a:ext cx="114300" cy="4953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A3DEEA34-BAD9-B1E6-5152-2A59A0E3BBF6}"/>
              </a:ext>
            </a:extLst>
          </p:cNvPr>
          <p:cNvSpPr/>
          <p:nvPr/>
        </p:nvSpPr>
        <p:spPr>
          <a:xfrm rot="5400000">
            <a:off x="3657600" y="952500"/>
            <a:ext cx="114300" cy="4953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B257C38D-0FAB-FB5F-2C75-5BEE84C8754F}"/>
              </a:ext>
            </a:extLst>
          </p:cNvPr>
          <p:cNvSpPr/>
          <p:nvPr/>
        </p:nvSpPr>
        <p:spPr>
          <a:xfrm rot="5400000">
            <a:off x="3276598" y="980048"/>
            <a:ext cx="114301" cy="12573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CFD8F-7C9D-89EC-92FB-D1D5B8FD8664}"/>
              </a:ext>
            </a:extLst>
          </p:cNvPr>
          <p:cNvSpPr txBox="1"/>
          <p:nvPr/>
        </p:nvSpPr>
        <p:spPr>
          <a:xfrm>
            <a:off x="2745001" y="12745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A1663-7D3D-001E-8F49-92D889F57893}"/>
              </a:ext>
            </a:extLst>
          </p:cNvPr>
          <p:cNvSpPr txBox="1"/>
          <p:nvPr/>
        </p:nvSpPr>
        <p:spPr>
          <a:xfrm>
            <a:off x="3507001" y="12891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3C458A-8745-AA0C-61E7-E93184250C4B}"/>
              </a:ext>
            </a:extLst>
          </p:cNvPr>
          <p:cNvSpPr txBox="1"/>
          <p:nvPr/>
        </p:nvSpPr>
        <p:spPr>
          <a:xfrm>
            <a:off x="3125999" y="17330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n.s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2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248059"/>
            <a:ext cx="11018520" cy="795051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1" dirty="0"/>
              <a:t>Results 2: </a:t>
            </a:r>
            <a:r>
              <a:rPr lang="en-IN" sz="4800" dirty="0"/>
              <a:t>Co-evolving Cues and Perception</a:t>
            </a:r>
            <a:endParaRPr lang="en-IN" sz="4800" b="1" dirty="0"/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74125E-F6DB-432D-1521-AB33F685546B}"/>
              </a:ext>
            </a:extLst>
          </p:cNvPr>
          <p:cNvSpPr/>
          <p:nvPr/>
        </p:nvSpPr>
        <p:spPr>
          <a:xfrm>
            <a:off x="2045060" y="2232012"/>
            <a:ext cx="8330326" cy="6557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Yes, cue diversity can persist in the presence of an evolved recognition system!!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012F30-D662-A67F-4AEE-51FDD47C8EE3}"/>
              </a:ext>
            </a:extLst>
          </p:cNvPr>
          <p:cNvSpPr/>
          <p:nvPr/>
        </p:nvSpPr>
        <p:spPr>
          <a:xfrm>
            <a:off x="2045060" y="4403453"/>
            <a:ext cx="8330326" cy="6557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Can cue diversity and a corresponding recognition system co-evolve?</a:t>
            </a:r>
          </a:p>
        </p:txBody>
      </p:sp>
    </p:spTree>
    <p:extLst>
      <p:ext uri="{BB962C8B-B14F-4D97-AF65-F5344CB8AC3E}">
        <p14:creationId xmlns:p14="http://schemas.microsoft.com/office/powerpoint/2010/main" val="27463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R2.1 Expected recognition curve evolves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6806017" y="5788332"/>
            <a:ext cx="2191641" cy="6191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685412" y="4705216"/>
            <a:ext cx="2876043" cy="147732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 stringent cue recognition system evolves, where availability of food does not affect slope and intercept values except for D-present.</a:t>
            </a:r>
          </a:p>
        </p:txBody>
      </p:sp>
      <p:pic>
        <p:nvPicPr>
          <p:cNvPr id="41" name="Picture 40" descr="A screenshot of a graph&#10;&#10;Description automatically generated">
            <a:extLst>
              <a:ext uri="{FF2B5EF4-FFF2-40B4-BE49-F238E27FC236}">
                <a16:creationId xmlns:a16="http://schemas.microsoft.com/office/drawing/2014/main" id="{D8727435-5F5C-47AD-744E-95FDD917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6" r="7776" b="19487"/>
          <a:stretch/>
        </p:blipFill>
        <p:spPr>
          <a:xfrm>
            <a:off x="7725276" y="2456101"/>
            <a:ext cx="3820017" cy="3375645"/>
          </a:xfrm>
          <a:prstGeom prst="rect">
            <a:avLst/>
          </a:prstGeom>
        </p:spPr>
      </p:pic>
      <p:pic>
        <p:nvPicPr>
          <p:cNvPr id="42" name="Picture 41" descr="A screenshot of a graph&#10;&#10;Description automatically generated">
            <a:extLst>
              <a:ext uri="{FF2B5EF4-FFF2-40B4-BE49-F238E27FC236}">
                <a16:creationId xmlns:a16="http://schemas.microsoft.com/office/drawing/2014/main" id="{98352F20-A06A-8ACB-E63E-D11E3299DB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9" r="7776" b="20385"/>
          <a:stretch/>
        </p:blipFill>
        <p:spPr>
          <a:xfrm>
            <a:off x="3738879" y="2415481"/>
            <a:ext cx="3801050" cy="335888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04D24A-CE57-F2E6-79F3-DD4E5BB6A67B}"/>
              </a:ext>
            </a:extLst>
          </p:cNvPr>
          <p:cNvGrpSpPr/>
          <p:nvPr/>
        </p:nvGrpSpPr>
        <p:grpSpPr>
          <a:xfrm>
            <a:off x="4533247" y="1986734"/>
            <a:ext cx="2950028" cy="314738"/>
            <a:chOff x="979715" y="1862404"/>
            <a:chExt cx="2950028" cy="31473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F6FDB82-5D3B-FC05-5014-299361B61CF0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1E358F-0400-4EAF-9F5F-4ED9F596C5E1}"/>
                </a:ext>
              </a:extLst>
            </p:cNvPr>
            <p:cNvSpPr txBox="1"/>
            <p:nvPr/>
          </p:nvSpPr>
          <p:spPr>
            <a:xfrm>
              <a:off x="1362378" y="1862404"/>
              <a:ext cx="21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Decreasing food availability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181D1D-CD16-22E5-AAA0-0F44A3B640E1}"/>
              </a:ext>
            </a:extLst>
          </p:cNvPr>
          <p:cNvGrpSpPr/>
          <p:nvPr/>
        </p:nvGrpSpPr>
        <p:grpSpPr>
          <a:xfrm>
            <a:off x="8471519" y="1986734"/>
            <a:ext cx="2950028" cy="314738"/>
            <a:chOff x="979715" y="1862404"/>
            <a:chExt cx="2950028" cy="31473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405597-C03E-B6F4-8CED-B7A04999D00F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E86B32-3234-F10F-6F2C-94EDF89D8B1B}"/>
                </a:ext>
              </a:extLst>
            </p:cNvPr>
            <p:cNvSpPr txBox="1"/>
            <p:nvPr/>
          </p:nvSpPr>
          <p:spPr>
            <a:xfrm>
              <a:off x="1362378" y="1862404"/>
              <a:ext cx="21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Decreasing food availability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4D65B6-FBFA-73A8-DC0E-C015A3A54524}"/>
              </a:ext>
            </a:extLst>
          </p:cNvPr>
          <p:cNvGrpSpPr/>
          <p:nvPr/>
        </p:nvGrpSpPr>
        <p:grpSpPr>
          <a:xfrm>
            <a:off x="738680" y="2140622"/>
            <a:ext cx="2363017" cy="2147463"/>
            <a:chOff x="8633748" y="3129960"/>
            <a:chExt cx="2363017" cy="214746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D5AD2D-A0C5-55A0-B353-0B1C0B73ED09}"/>
                </a:ext>
              </a:extLst>
            </p:cNvPr>
            <p:cNvCxnSpPr>
              <a:cxnSpLocks/>
            </p:cNvCxnSpPr>
            <p:nvPr/>
          </p:nvCxnSpPr>
          <p:spPr>
            <a:xfrm>
              <a:off x="8982908" y="3129960"/>
              <a:ext cx="0" cy="18396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351A7F-DBEB-8D27-A4A2-A2BF596C9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2908" y="4969646"/>
              <a:ext cx="20138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57C7A9-502F-11F8-8A29-3BDA5AAC4A7E}"/>
                </a:ext>
              </a:extLst>
            </p:cNvPr>
            <p:cNvSpPr txBox="1"/>
            <p:nvPr/>
          </p:nvSpPr>
          <p:spPr>
            <a:xfrm>
              <a:off x="9239086" y="4969646"/>
              <a:ext cx="150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Chemical distance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92227D-9D36-937A-2320-B78C8674EE01}"/>
                </a:ext>
              </a:extLst>
            </p:cNvPr>
            <p:cNvSpPr txBox="1"/>
            <p:nvPr/>
          </p:nvSpPr>
          <p:spPr>
            <a:xfrm rot="16200000">
              <a:off x="7936891" y="3895914"/>
              <a:ext cx="1701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Rejection probability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2F3809-98C7-71AF-9578-539725BDB0C7}"/>
                </a:ext>
              </a:extLst>
            </p:cNvPr>
            <p:cNvCxnSpPr>
              <a:cxnSpLocks/>
            </p:cNvCxnSpPr>
            <p:nvPr/>
          </p:nvCxnSpPr>
          <p:spPr>
            <a:xfrm>
              <a:off x="8994119" y="4049802"/>
              <a:ext cx="20026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B9F4D8-A8C3-BE61-4D6E-B540A0BF84B1}"/>
              </a:ext>
            </a:extLst>
          </p:cNvPr>
          <p:cNvCxnSpPr>
            <a:cxnSpLocks/>
          </p:cNvCxnSpPr>
          <p:nvPr/>
        </p:nvCxnSpPr>
        <p:spPr>
          <a:xfrm flipV="1">
            <a:off x="1645920" y="2209719"/>
            <a:ext cx="744555" cy="177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Graphic 2057" descr="Line arrow: Counter-clockwise curve with solid fill">
            <a:extLst>
              <a:ext uri="{FF2B5EF4-FFF2-40B4-BE49-F238E27FC236}">
                <a16:creationId xmlns:a16="http://schemas.microsoft.com/office/drawing/2014/main" id="{16125D88-FD37-393C-3A1C-AC6751C5A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2294143" y="2402414"/>
            <a:ext cx="563358" cy="5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R2.2 Cue diversity increases in a co-evolving system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3486165" y="5633770"/>
            <a:ext cx="2191641" cy="6191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E62409-1550-F85A-8624-9430D126D53C}"/>
              </a:ext>
            </a:extLst>
          </p:cNvPr>
          <p:cNvSpPr txBox="1"/>
          <p:nvPr/>
        </p:nvSpPr>
        <p:spPr>
          <a:xfrm>
            <a:off x="8749308" y="2900445"/>
            <a:ext cx="2876043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Cue diversity shows decreasing trend with decreasing food availability for D-present model, even though success of stealing decreases??</a:t>
            </a:r>
          </a:p>
        </p:txBody>
      </p:sp>
      <p:pic>
        <p:nvPicPr>
          <p:cNvPr id="31" name="Picture 30" descr="A screen shot of a graph&#10;&#10;Description automatically generated">
            <a:extLst>
              <a:ext uri="{FF2B5EF4-FFF2-40B4-BE49-F238E27FC236}">
                <a16:creationId xmlns:a16="http://schemas.microsoft.com/office/drawing/2014/main" id="{35BDEFEB-7E30-3255-C527-416F378D72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 r="8534" b="22009"/>
          <a:stretch/>
        </p:blipFill>
        <p:spPr>
          <a:xfrm>
            <a:off x="4388250" y="2285584"/>
            <a:ext cx="3763630" cy="3262310"/>
          </a:xfrm>
          <a:prstGeom prst="rect">
            <a:avLst/>
          </a:prstGeom>
        </p:spPr>
      </p:pic>
      <p:pic>
        <p:nvPicPr>
          <p:cNvPr id="40" name="Picture 39" descr="A screen shot of a graph&#10;&#10;Description automatically generated">
            <a:extLst>
              <a:ext uri="{FF2B5EF4-FFF2-40B4-BE49-F238E27FC236}">
                <a16:creationId xmlns:a16="http://schemas.microsoft.com/office/drawing/2014/main" id="{8D3677FF-79BC-0BA1-73AC-1A4E085FE2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8" r="8534" b="21398"/>
          <a:stretch/>
        </p:blipFill>
        <p:spPr>
          <a:xfrm>
            <a:off x="351178" y="2279516"/>
            <a:ext cx="3763630" cy="32902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F6F5167-B551-0F93-334A-8708CE6D2E08}"/>
              </a:ext>
            </a:extLst>
          </p:cNvPr>
          <p:cNvGrpSpPr/>
          <p:nvPr/>
        </p:nvGrpSpPr>
        <p:grpSpPr>
          <a:xfrm>
            <a:off x="1068687" y="1782402"/>
            <a:ext cx="2950028" cy="314738"/>
            <a:chOff x="979715" y="1862404"/>
            <a:chExt cx="2950028" cy="3147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3A4DC9-DC87-231D-C0AC-EEC7E37E5B20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F261DC-F416-1EAC-D65B-B96C7FA3BBC5}"/>
                </a:ext>
              </a:extLst>
            </p:cNvPr>
            <p:cNvSpPr txBox="1"/>
            <p:nvPr/>
          </p:nvSpPr>
          <p:spPr>
            <a:xfrm>
              <a:off x="1362378" y="1862404"/>
              <a:ext cx="21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Decreasing food availability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7B907-783B-C234-6FD2-5C4ED5CDF95E}"/>
              </a:ext>
            </a:extLst>
          </p:cNvPr>
          <p:cNvGrpSpPr/>
          <p:nvPr/>
        </p:nvGrpSpPr>
        <p:grpSpPr>
          <a:xfrm>
            <a:off x="5006959" y="1782402"/>
            <a:ext cx="2950028" cy="314738"/>
            <a:chOff x="979715" y="1862404"/>
            <a:chExt cx="2950028" cy="31473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ACC0B1-8D72-4D02-28FE-CF5CFB012382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5" y="2177142"/>
              <a:ext cx="2950028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8A937-6FF0-F7C0-0E94-4B8BCB8F7FE1}"/>
                </a:ext>
              </a:extLst>
            </p:cNvPr>
            <p:cNvSpPr txBox="1"/>
            <p:nvPr/>
          </p:nvSpPr>
          <p:spPr>
            <a:xfrm>
              <a:off x="1362378" y="1862404"/>
              <a:ext cx="2184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/>
                <a:t>Decreasing food availability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B62A02-3617-C977-1691-A163EF7B8E7A}"/>
              </a:ext>
            </a:extLst>
          </p:cNvPr>
          <p:cNvSpPr/>
          <p:nvPr/>
        </p:nvSpPr>
        <p:spPr>
          <a:xfrm>
            <a:off x="1929313" y="254211"/>
            <a:ext cx="8330326" cy="6557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Yes, cue diversity and a corresponding recognition system can co-evolve!!</a:t>
            </a:r>
          </a:p>
        </p:txBody>
      </p:sp>
    </p:spTree>
    <p:extLst>
      <p:ext uri="{BB962C8B-B14F-4D97-AF65-F5344CB8AC3E}">
        <p14:creationId xmlns:p14="http://schemas.microsoft.com/office/powerpoint/2010/main" val="118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R2.2 D-present behaves weird (as always)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02616D2D-9091-3E67-25F3-ADB00552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81962" r="17172" b="4495"/>
          <a:stretch/>
        </p:blipFill>
        <p:spPr>
          <a:xfrm>
            <a:off x="5000179" y="5806852"/>
            <a:ext cx="2191641" cy="619181"/>
          </a:xfrm>
          <a:prstGeom prst="rect">
            <a:avLst/>
          </a:prstGeom>
        </p:spPr>
      </p:pic>
      <p:pic>
        <p:nvPicPr>
          <p:cNvPr id="27" name="Picture 26" descr="A screenshot of a graph&#10;&#10;Description automatically generated">
            <a:extLst>
              <a:ext uri="{FF2B5EF4-FFF2-40B4-BE49-F238E27FC236}">
                <a16:creationId xmlns:a16="http://schemas.microsoft.com/office/drawing/2014/main" id="{70B7E6EC-A237-2C5B-4753-BFB7A4DBF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" r="7149" b="20142"/>
          <a:stretch/>
        </p:blipFill>
        <p:spPr>
          <a:xfrm>
            <a:off x="6096000" y="2078042"/>
            <a:ext cx="4300449" cy="3789313"/>
          </a:xfrm>
          <a:prstGeom prst="rect">
            <a:avLst/>
          </a:prstGeom>
        </p:spPr>
      </p:pic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80725081-72BE-91C3-B7A4-A67EA52A62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7149" b="19357"/>
          <a:stretch/>
        </p:blipFill>
        <p:spPr>
          <a:xfrm>
            <a:off x="1327052" y="2115735"/>
            <a:ext cx="4300449" cy="37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graph&#10;&#10;Description automatically generated">
            <a:extLst>
              <a:ext uri="{FF2B5EF4-FFF2-40B4-BE49-F238E27FC236}">
                <a16:creationId xmlns:a16="http://schemas.microsoft.com/office/drawing/2014/main" id="{033BD4DD-F9FE-DB91-7A77-00825C215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3319447" y="6239510"/>
            <a:ext cx="2404250" cy="787136"/>
          </a:xfrm>
          <a:prstGeom prst="rect">
            <a:avLst/>
          </a:prstGeom>
        </p:spPr>
      </p:pic>
      <p:pic>
        <p:nvPicPr>
          <p:cNvPr id="32" name="Picture 31" descr="A screenshot of a graph&#10;&#10;Description automatically generated">
            <a:extLst>
              <a:ext uri="{FF2B5EF4-FFF2-40B4-BE49-F238E27FC236}">
                <a16:creationId xmlns:a16="http://schemas.microsoft.com/office/drawing/2014/main" id="{D627870F-37E1-9E24-F136-7AB1465D81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 r="7930" b="18745"/>
          <a:stretch/>
        </p:blipFill>
        <p:spPr>
          <a:xfrm>
            <a:off x="4726114" y="3467100"/>
            <a:ext cx="3102353" cy="27324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E27A60-3614-3DD5-B05F-061044F2F2B3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51B07-2AFE-6B5D-B43D-5004DCB05A82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94FF2-0618-D7AD-9D48-4DC94F3A83BC}"/>
              </a:ext>
            </a:extLst>
          </p:cNvPr>
          <p:cNvSpPr txBox="1"/>
          <p:nvPr/>
        </p:nvSpPr>
        <p:spPr>
          <a:xfrm>
            <a:off x="798119" y="306699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41FFF-FA31-A7FF-FA9D-9F4286630FD4}"/>
              </a:ext>
            </a:extLst>
          </p:cNvPr>
          <p:cNvSpPr txBox="1"/>
          <p:nvPr/>
        </p:nvSpPr>
        <p:spPr>
          <a:xfrm>
            <a:off x="4530126" y="30669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9C974B67-D738-5C8F-45C8-DD637CD947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r="7695" b="20595"/>
          <a:stretch/>
        </p:blipFill>
        <p:spPr>
          <a:xfrm>
            <a:off x="4797860" y="494260"/>
            <a:ext cx="3040260" cy="2734112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84CD09D1-8309-CE6B-C9A0-5660DE76AA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 r="7695" b="20278"/>
          <a:stretch/>
        </p:blipFill>
        <p:spPr>
          <a:xfrm>
            <a:off x="995313" y="494260"/>
            <a:ext cx="3102353" cy="2734112"/>
          </a:xfrm>
          <a:prstGeom prst="rect">
            <a:avLst/>
          </a:prstGeom>
        </p:spPr>
      </p:pic>
      <p:pic>
        <p:nvPicPr>
          <p:cNvPr id="33" name="Picture 32" descr="A screenshot of a graph&#10;&#10;Description automatically generated">
            <a:extLst>
              <a:ext uri="{FF2B5EF4-FFF2-40B4-BE49-F238E27FC236}">
                <a16:creationId xmlns:a16="http://schemas.microsoft.com/office/drawing/2014/main" id="{FB304AAA-82E1-1892-4E61-70E75808CF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r="7631" b="19350"/>
          <a:stretch/>
        </p:blipFill>
        <p:spPr>
          <a:xfrm>
            <a:off x="995313" y="3467100"/>
            <a:ext cx="3032646" cy="27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57C39A67-A774-D37E-4A13-1DED4FD98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 r="7804" b="19836"/>
          <a:stretch/>
        </p:blipFill>
        <p:spPr>
          <a:xfrm>
            <a:off x="1087269" y="570053"/>
            <a:ext cx="3003694" cy="2659831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54BE5BC-5957-D83A-EC6D-4DBB004192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 r="8171" b="20480"/>
          <a:stretch/>
        </p:blipFill>
        <p:spPr>
          <a:xfrm>
            <a:off x="4726115" y="570053"/>
            <a:ext cx="3051580" cy="265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71AF01-A0BB-D839-9BDB-DC7C619042FB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EC308-977D-7A60-330B-7B4EEBA814E7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59FF6-ED19-6C26-C677-F0BA020AF70E}"/>
              </a:ext>
            </a:extLst>
          </p:cNvPr>
          <p:cNvSpPr txBox="1"/>
          <p:nvPr/>
        </p:nvSpPr>
        <p:spPr>
          <a:xfrm>
            <a:off x="798119" y="306699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009F2-61DD-908A-31C2-79CE36EB0D09}"/>
              </a:ext>
            </a:extLst>
          </p:cNvPr>
          <p:cNvSpPr txBox="1"/>
          <p:nvPr/>
        </p:nvSpPr>
        <p:spPr>
          <a:xfrm>
            <a:off x="4530126" y="30669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C24BF164-1A3D-5FC2-43C6-C2D9BE9CDC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5716194" y="7200900"/>
            <a:ext cx="1998494" cy="654294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434A3C0-992B-88F4-D13E-9CF2A9F3DB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r="7958" b="20802"/>
          <a:stretch/>
        </p:blipFill>
        <p:spPr>
          <a:xfrm>
            <a:off x="1066800" y="3429000"/>
            <a:ext cx="3037791" cy="2659832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68121937-F635-3858-A56B-529E8D246E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 r="8061" b="20738"/>
          <a:stretch/>
        </p:blipFill>
        <p:spPr>
          <a:xfrm>
            <a:off x="4762500" y="3412743"/>
            <a:ext cx="3051581" cy="2676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C0AAB-131B-1A8D-EDDA-BBA819121C7F}"/>
              </a:ext>
            </a:extLst>
          </p:cNvPr>
          <p:cNvSpPr txBox="1"/>
          <p:nvPr/>
        </p:nvSpPr>
        <p:spPr>
          <a:xfrm>
            <a:off x="2095500" y="611499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E)</a:t>
            </a:r>
          </a:p>
        </p:txBody>
      </p:sp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BC776CF-4427-F124-A6F7-B2AFD0A0E6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r="8198" b="19789"/>
          <a:stretch/>
        </p:blipFill>
        <p:spPr>
          <a:xfrm>
            <a:off x="2410566" y="6450842"/>
            <a:ext cx="2990562" cy="26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57C39A67-A774-D37E-4A13-1DED4FD98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 r="7804" b="19836"/>
          <a:stretch/>
        </p:blipFill>
        <p:spPr>
          <a:xfrm>
            <a:off x="1087269" y="570053"/>
            <a:ext cx="3003694" cy="2659831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54BE5BC-5957-D83A-EC6D-4DBB004192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 r="8171" b="20480"/>
          <a:stretch/>
        </p:blipFill>
        <p:spPr>
          <a:xfrm>
            <a:off x="4726115" y="570053"/>
            <a:ext cx="3051580" cy="265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71AF01-A0BB-D839-9BDB-DC7C619042FB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EC308-977D-7A60-330B-7B4EEBA814E7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C24BF164-1A3D-5FC2-43C6-C2D9BE9CDC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3522325" y="3300970"/>
            <a:ext cx="1998494" cy="6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171AF01-A0BB-D839-9BDB-DC7C619042FB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EC308-977D-7A60-330B-7B4EEBA814E7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C24BF164-1A3D-5FC2-43C6-C2D9BE9CD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3749062" y="3429000"/>
            <a:ext cx="1998494" cy="654294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68121937-F635-3858-A56B-529E8D246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 r="8061" b="20738"/>
          <a:stretch/>
        </p:blipFill>
        <p:spPr>
          <a:xfrm>
            <a:off x="1066800" y="571500"/>
            <a:ext cx="3051581" cy="2676089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BC776CF-4427-F124-A6F7-B2AFD0A0E6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r="8198" b="19789"/>
          <a:stretch/>
        </p:blipFill>
        <p:spPr>
          <a:xfrm>
            <a:off x="4748309" y="607214"/>
            <a:ext cx="2990562" cy="26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7F09CA5-CED1-5F01-B7CE-8F4976E19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6" r="7795" b="18557"/>
          <a:stretch/>
        </p:blipFill>
        <p:spPr>
          <a:xfrm>
            <a:off x="911921" y="3560144"/>
            <a:ext cx="3088579" cy="2764456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23D2FA6-9AEA-C9D2-18AF-CB3D6E7707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4" r="8557" b="20114"/>
          <a:stretch/>
        </p:blipFill>
        <p:spPr>
          <a:xfrm>
            <a:off x="4572000" y="3513417"/>
            <a:ext cx="3088579" cy="2764455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45CF6F87-2A75-07BA-8C91-E5E8E1188B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r="8071" b="20616"/>
          <a:stretch/>
        </p:blipFill>
        <p:spPr>
          <a:xfrm>
            <a:off x="894300" y="520772"/>
            <a:ext cx="3088579" cy="2764455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36B6B616-0304-01D9-990E-8F894ED6B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" r="7492" b="18210"/>
          <a:stretch/>
        </p:blipFill>
        <p:spPr>
          <a:xfrm>
            <a:off x="4633780" y="541817"/>
            <a:ext cx="3029935" cy="284908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C916F582-DE89-6755-5AE2-DB73777C09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3546436" y="6286500"/>
            <a:ext cx="2057400" cy="673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514304-E903-8A28-DFE4-79E3734A6657}"/>
              </a:ext>
            </a:extLst>
          </p:cNvPr>
          <p:cNvSpPr txBox="1"/>
          <p:nvPr/>
        </p:nvSpPr>
        <p:spPr>
          <a:xfrm>
            <a:off x="789565" y="1713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50D10-F00C-BD2A-4F04-22A8AD03F644}"/>
              </a:ext>
            </a:extLst>
          </p:cNvPr>
          <p:cNvSpPr txBox="1"/>
          <p:nvPr/>
        </p:nvSpPr>
        <p:spPr>
          <a:xfrm>
            <a:off x="4521572" y="1713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6FE25-49AF-07CA-420A-7376B58A3D2E}"/>
              </a:ext>
            </a:extLst>
          </p:cNvPr>
          <p:cNvSpPr txBox="1"/>
          <p:nvPr/>
        </p:nvSpPr>
        <p:spPr>
          <a:xfrm>
            <a:off x="789565" y="314319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53293-D65A-8853-8ECA-94667086511B}"/>
              </a:ext>
            </a:extLst>
          </p:cNvPr>
          <p:cNvSpPr txBox="1"/>
          <p:nvPr/>
        </p:nvSpPr>
        <p:spPr>
          <a:xfrm>
            <a:off x="4521572" y="31431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5455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CEAA28B-0A01-77A7-2F35-3DFD22947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r="7465" b="18786"/>
          <a:stretch/>
        </p:blipFill>
        <p:spPr>
          <a:xfrm>
            <a:off x="4040464" y="3606307"/>
            <a:ext cx="2886710" cy="2585755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56A0AAD8-4964-90BE-B1A8-2814541BE2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2" r="7465" b="19039"/>
          <a:stretch/>
        </p:blipFill>
        <p:spPr>
          <a:xfrm>
            <a:off x="849004" y="3606308"/>
            <a:ext cx="2781300" cy="2585755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4315B50-13E4-9056-8F5A-B7AC42FD0F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0" r="7465" b="17891"/>
          <a:stretch/>
        </p:blipFill>
        <p:spPr>
          <a:xfrm>
            <a:off x="7167244" y="3639102"/>
            <a:ext cx="2886711" cy="2585755"/>
          </a:xfrm>
          <a:prstGeom prst="rect">
            <a:avLst/>
          </a:prstGeom>
        </p:spPr>
      </p:pic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806630B-DC6B-3E62-BB32-586046B425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6" b="10577"/>
          <a:stretch/>
        </p:blipFill>
        <p:spPr>
          <a:xfrm>
            <a:off x="795060" y="-228600"/>
            <a:ext cx="9775240" cy="2846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EBA45-B516-2AC5-A7CF-388C62C1F29A}"/>
              </a:ext>
            </a:extLst>
          </p:cNvPr>
          <p:cNvSpPr txBox="1"/>
          <p:nvPr/>
        </p:nvSpPr>
        <p:spPr>
          <a:xfrm>
            <a:off x="764755" y="-43429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F33F7-AB8E-D88E-590D-358FEAA8D5FB}"/>
              </a:ext>
            </a:extLst>
          </p:cNvPr>
          <p:cNvSpPr txBox="1"/>
          <p:nvPr/>
        </p:nvSpPr>
        <p:spPr>
          <a:xfrm>
            <a:off x="795060" y="3230793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E47E2-25E0-BC53-389B-0A5E5A5B174E}"/>
              </a:ext>
            </a:extLst>
          </p:cNvPr>
          <p:cNvSpPr txBox="1"/>
          <p:nvPr/>
        </p:nvSpPr>
        <p:spPr>
          <a:xfrm>
            <a:off x="3842700" y="3208609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64E36-B6E4-450E-0A59-DB5760A50893}"/>
              </a:ext>
            </a:extLst>
          </p:cNvPr>
          <p:cNvSpPr txBox="1"/>
          <p:nvPr/>
        </p:nvSpPr>
        <p:spPr>
          <a:xfrm>
            <a:off x="6999292" y="321102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D)</a:t>
            </a:r>
          </a:p>
        </p:txBody>
      </p:sp>
      <p:pic>
        <p:nvPicPr>
          <p:cNvPr id="19" name="Picture 18" descr="A graph on a screen&#10;&#10;Description automatically generated">
            <a:extLst>
              <a:ext uri="{FF2B5EF4-FFF2-40B4-BE49-F238E27FC236}">
                <a16:creationId xmlns:a16="http://schemas.microsoft.com/office/drawing/2014/main" id="{60086706-BA74-D918-0258-65D5D476C7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0" t="89389" r="17452" b="-383"/>
          <a:stretch/>
        </p:blipFill>
        <p:spPr>
          <a:xfrm>
            <a:off x="4532629" y="2683357"/>
            <a:ext cx="2380077" cy="520643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54C18814-364B-0DAB-BAD0-F4DC27860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80618" r="16679" b="3644"/>
          <a:stretch/>
        </p:blipFill>
        <p:spPr>
          <a:xfrm>
            <a:off x="4762272" y="6192062"/>
            <a:ext cx="2150434" cy="704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A07D8A-3852-378E-D06B-5554B6666BAA}"/>
                  </a:ext>
                </a:extLst>
              </p:cNvPr>
              <p:cNvSpPr txBox="1"/>
              <p:nvPr/>
            </p:nvSpPr>
            <p:spPr>
              <a:xfrm>
                <a:off x="2133600" y="-556826"/>
                <a:ext cx="1165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A07D8A-3852-378E-D06B-5554B6666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-556826"/>
                <a:ext cx="1165575" cy="276999"/>
              </a:xfrm>
              <a:prstGeom prst="rect">
                <a:avLst/>
              </a:prstGeom>
              <a:blipFill>
                <a:blip r:embed="rId9"/>
                <a:stretch>
                  <a:fillRect l="-4188" r="-471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FEEFC-731E-9919-FAC5-34465684ABBF}"/>
                  </a:ext>
                </a:extLst>
              </p:cNvPr>
              <p:cNvSpPr txBox="1"/>
              <p:nvPr/>
            </p:nvSpPr>
            <p:spPr>
              <a:xfrm>
                <a:off x="5383059" y="-556826"/>
                <a:ext cx="989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FEEFC-731E-9919-FAC5-34465684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59" y="-556826"/>
                <a:ext cx="989245" cy="276999"/>
              </a:xfrm>
              <a:prstGeom prst="rect">
                <a:avLst/>
              </a:prstGeom>
              <a:blipFill>
                <a:blip r:embed="rId10"/>
                <a:stretch>
                  <a:fillRect l="-4938" r="-555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A6EB0D-C5BB-91C9-D97F-E0D0A28F8DCB}"/>
                  </a:ext>
                </a:extLst>
              </p:cNvPr>
              <p:cNvSpPr txBox="1"/>
              <p:nvPr/>
            </p:nvSpPr>
            <p:spPr>
              <a:xfrm>
                <a:off x="8398204" y="-572791"/>
                <a:ext cx="989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A6EB0D-C5BB-91C9-D97F-E0D0A28F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04" y="-572791"/>
                <a:ext cx="989245" cy="276999"/>
              </a:xfrm>
              <a:prstGeom prst="rect">
                <a:avLst/>
              </a:prstGeom>
              <a:blipFill>
                <a:blip r:embed="rId11"/>
                <a:stretch>
                  <a:fillRect l="-5556" r="-555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7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651</Words>
  <Application>Microsoft Office PowerPoint</Application>
  <PresentationFormat>Widescreen</PresentationFormat>
  <Paragraphs>165</Paragraphs>
  <Slides>33</Slides>
  <Notes>28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Co-evo</vt:lpstr>
      <vt:lpstr>PowerPoint Presentation</vt:lpstr>
      <vt:lpstr>R1.1.1 Cue diversity is maintained</vt:lpstr>
      <vt:lpstr>R1.1.2 Drift control </vt:lpstr>
      <vt:lpstr>R1.2 Reducing food availability to the population</vt:lpstr>
      <vt:lpstr>R1.2 Reducing food availability to the population</vt:lpstr>
      <vt:lpstr>R1.3 Varying Selection Strength</vt:lpstr>
      <vt:lpstr>R1.3 Varying Selection Strength</vt:lpstr>
      <vt:lpstr>R1.4 Varying Metabolic Costs</vt:lpstr>
      <vt:lpstr>R1.4 Varying Metabolic Costs</vt:lpstr>
      <vt:lpstr>R1.5 Varying mutation strength of cues</vt:lpstr>
      <vt:lpstr>R1.5 Varying mutation strength of cues</vt:lpstr>
      <vt:lpstr>R1.6 Constant population food stock</vt:lpstr>
      <vt:lpstr>R1.6 Constant population food stock</vt:lpstr>
      <vt:lpstr>Results 2: Co-evolving Cues and Perception</vt:lpstr>
      <vt:lpstr>R2.1 Expected recognition curve evolves</vt:lpstr>
      <vt:lpstr>R2.2 Cue diversity increases in a co-evolving system</vt:lpstr>
      <vt:lpstr>R2.2 D-present behaves weird (as always)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Chauhan, Lakshya</cp:lastModifiedBy>
  <cp:revision>1808</cp:revision>
  <dcterms:created xsi:type="dcterms:W3CDTF">2022-04-27T02:57:17Z</dcterms:created>
  <dcterms:modified xsi:type="dcterms:W3CDTF">2024-08-22T13:24:43Z</dcterms:modified>
</cp:coreProperties>
</file>