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65" r:id="rId3"/>
    <p:sldId id="353" r:id="rId4"/>
    <p:sldId id="366" r:id="rId5"/>
    <p:sldId id="367" r:id="rId6"/>
    <p:sldId id="369" r:id="rId7"/>
    <p:sldId id="370" r:id="rId8"/>
    <p:sldId id="371" r:id="rId9"/>
    <p:sldId id="372" r:id="rId10"/>
    <p:sldId id="373" r:id="rId11"/>
    <p:sldId id="383" r:id="rId12"/>
    <p:sldId id="381" r:id="rId13"/>
    <p:sldId id="375" r:id="rId14"/>
    <p:sldId id="377" r:id="rId15"/>
    <p:sldId id="376" r:id="rId16"/>
    <p:sldId id="378" r:id="rId17"/>
    <p:sldId id="379" r:id="rId18"/>
    <p:sldId id="365" r:id="rId19"/>
    <p:sldId id="3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6"/>
            <p14:sldId id="367"/>
            <p14:sldId id="369"/>
            <p14:sldId id="370"/>
            <p14:sldId id="371"/>
            <p14:sldId id="372"/>
            <p14:sldId id="373"/>
            <p14:sldId id="383"/>
            <p14:sldId id="381"/>
            <p14:sldId id="375"/>
            <p14:sldId id="377"/>
            <p14:sldId id="376"/>
            <p14:sldId id="378"/>
            <p14:sldId id="379"/>
            <p14:sldId id="365"/>
            <p14:sldId id="382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82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4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Explore with a larger </a:t>
            </a:r>
            <a:r>
              <a:rPr lang="en-IN" dirty="0" err="1"/>
              <a:t>ExpParam</a:t>
            </a:r>
            <a:r>
              <a:rPr lang="en-IN"/>
              <a:t> value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6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4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62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3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2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2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5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0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2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Reproducing initial results: 18</a:t>
            </a:r>
            <a:r>
              <a:rPr lang="en-US" sz="1800" baseline="30000" dirty="0"/>
              <a:t>th</a:t>
            </a:r>
            <a:r>
              <a:rPr lang="en-US" sz="1800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selection strength for cue diversity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01D8C-AE8C-2D57-0CE1-E84F4A35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19" y="2572766"/>
            <a:ext cx="3772581" cy="2480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5D52D8-7FC9-4445-A682-E49F1D508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19" y="2572766"/>
            <a:ext cx="3772581" cy="2480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DD9FA9-1B8A-11C1-CB9F-A6A58270A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85" y="2572766"/>
            <a:ext cx="3772581" cy="24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2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selection strength for cue diversity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810A4-61A8-7716-E3EB-3C7DD36E1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699"/>
          <a:stretch/>
        </p:blipFill>
        <p:spPr>
          <a:xfrm>
            <a:off x="345499" y="2724311"/>
            <a:ext cx="3796961" cy="25538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B59CC0-DB56-ECAB-9F17-26600E718807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F3C43-B0DC-B99F-2A6F-AC38AB2CD3C9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801BD6-B410-C442-16F1-6A6330ADF501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14D97F8-5C20-3FB8-7215-F86C2ADD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89" y="2248758"/>
            <a:ext cx="5276792" cy="39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0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selection strength for cue abundance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77111-5AD7-B7D8-4F19-D8BE34F59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2"/>
          <a:stretch/>
        </p:blipFill>
        <p:spPr>
          <a:xfrm>
            <a:off x="572493" y="2635846"/>
            <a:ext cx="4108532" cy="29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D297C-CE92-02AC-9A7B-E432A6657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025" y="2080965"/>
            <a:ext cx="5431971" cy="408785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CE1319-5E6C-992C-F5E5-1D7794FEEA4E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AAD5EF-D9E4-1B91-6EEC-5C090CDA831A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0D1048-E12C-E3B4-5392-7F1E8D58559B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metabolic cost for cue diversity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6360E-A75B-36DA-D2AD-BD36B230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3" y="2869133"/>
            <a:ext cx="3186390" cy="2325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BE25C-E6DA-7532-7756-65D5D4165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39" y="2122840"/>
            <a:ext cx="5658593" cy="425839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58F143-78AC-B265-1729-375E463660F4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7BA02B-D450-A92B-D3C6-E2D69E258A05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ECADBC-788B-B710-1BAB-F2F45808293A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metabolic cost for cue abundance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4C5E3-A67F-7216-906F-16AA155F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29" y="3005753"/>
            <a:ext cx="3004050" cy="2492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10E0C-A1DD-5D93-9D94-EDF6A629F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69" y="2071531"/>
            <a:ext cx="5991768" cy="45091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3CA472-9CE0-336F-BEBE-2B882ACFDB29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56188-E4A1-6EE5-63C0-3B4BEE38DC1F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E0D659-E331-56CC-E090-9945D2AB0B42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mutation rate for cue diversity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9BC97-7240-9E4C-F69A-A90C42CA5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43"/>
          <a:stretch/>
        </p:blipFill>
        <p:spPr>
          <a:xfrm>
            <a:off x="333687" y="2662874"/>
            <a:ext cx="4446511" cy="2631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15E91-7917-6D35-76F2-50160CDA5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37" y="2138967"/>
            <a:ext cx="5589789" cy="420661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6FFF7-53D7-FA49-84DE-44BF6A5C59F1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C4ADC-2BC1-A8F9-F12C-12FAA26AB9BF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AD451B-5367-56D0-702A-D3F2FD1AEF15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mutation rate for cue abundance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AA269-2DD6-65C4-9308-08CA8E77D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" t="47074" r="-646" b="4069"/>
          <a:stretch/>
        </p:blipFill>
        <p:spPr>
          <a:xfrm>
            <a:off x="572493" y="3001439"/>
            <a:ext cx="4129457" cy="244432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6C471C-325B-062A-14D5-CD3E1773C662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165526-E5EB-CE81-6490-179A4CF7395A}"/>
              </a:ext>
            </a:extLst>
          </p:cNvPr>
          <p:cNvGraphicFramePr>
            <a:graphicFrameLocks noGrp="1"/>
          </p:cNvGraphicFramePr>
          <p:nvPr/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1D5B46-F691-2189-CB25-0C36A2C1AF7F}"/>
              </a:ext>
            </a:extLst>
          </p:cNvPr>
          <p:cNvGraphicFramePr>
            <a:graphicFrameLocks noGrp="1"/>
          </p:cNvGraphicFramePr>
          <p:nvPr/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66E192-2E22-D1B2-26E2-6BBEBCD53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71" y="2294639"/>
            <a:ext cx="5273448" cy="3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Parameters to explore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CE355D-AE5F-8B6C-F62F-FAAFA22FDFED}"/>
              </a:ext>
            </a:extLst>
          </p:cNvPr>
          <p:cNvSpPr/>
          <p:nvPr/>
        </p:nvSpPr>
        <p:spPr>
          <a:xfrm>
            <a:off x="914393" y="3019421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Coevolve??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94CCFD-1247-0BB9-4A42-9171A92E1723}"/>
              </a:ext>
            </a:extLst>
          </p:cNvPr>
          <p:cNvSpPr/>
          <p:nvPr/>
        </p:nvSpPr>
        <p:spPr>
          <a:xfrm>
            <a:off x="3738244" y="3019421"/>
            <a:ext cx="2317539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Constant pop stock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1F2B5-A6B7-47E3-71DC-2EFD2EC2FA2B}"/>
              </a:ext>
            </a:extLst>
          </p:cNvPr>
          <p:cNvSpPr/>
          <p:nvPr/>
        </p:nvSpPr>
        <p:spPr>
          <a:xfrm>
            <a:off x="6911746" y="3019421"/>
            <a:ext cx="2166940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Generational death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E1AC93-0701-775E-0A0A-DEE236C4DDFD}"/>
              </a:ext>
            </a:extLst>
          </p:cNvPr>
          <p:cNvSpPr/>
          <p:nvPr/>
        </p:nvSpPr>
        <p:spPr>
          <a:xfrm>
            <a:off x="9828468" y="3019421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Num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9023E-BEA9-EE13-ACA8-2E8D1ED393BB}"/>
              </a:ext>
            </a:extLst>
          </p:cNvPr>
          <p:cNvSpPr txBox="1"/>
          <p:nvPr/>
        </p:nvSpPr>
        <p:spPr>
          <a:xfrm>
            <a:off x="914393" y="3662395"/>
            <a:ext cx="183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Linear vs Logistic</a:t>
            </a:r>
            <a:br>
              <a:rPr lang="en-IN" sz="1600" dirty="0"/>
            </a:br>
            <a:r>
              <a:rPr lang="en-IN" sz="1600" dirty="0"/>
              <a:t>- Effect of mutation rates?</a:t>
            </a:r>
            <a:br>
              <a:rPr lang="en-IN" sz="1600" dirty="0"/>
            </a:br>
            <a:r>
              <a:rPr lang="en-IN" sz="1600" dirty="0"/>
              <a:t>- What other explorations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A9539-EB20-8110-8789-0028FBCC212C}"/>
              </a:ext>
            </a:extLst>
          </p:cNvPr>
          <p:cNvSpPr txBox="1"/>
          <p:nvPr/>
        </p:nvSpPr>
        <p:spPr>
          <a:xfrm>
            <a:off x="3977438" y="3662395"/>
            <a:ext cx="18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Various conditions of food availability</a:t>
            </a:r>
          </a:p>
          <a:p>
            <a:r>
              <a:rPr lang="en-IN" sz="1600" dirty="0"/>
              <a:t>-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42CA6-E3F1-97EA-B660-4FE3D9CD6986}"/>
              </a:ext>
            </a:extLst>
          </p:cNvPr>
          <p:cNvSpPr txBox="1"/>
          <p:nvPr/>
        </p:nvSpPr>
        <p:spPr>
          <a:xfrm>
            <a:off x="6911746" y="3739339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Biological implications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659F5B-C11F-7327-3F2B-9701487A263E}"/>
              </a:ext>
            </a:extLst>
          </p:cNvPr>
          <p:cNvSpPr txBox="1"/>
          <p:nvPr/>
        </p:nvSpPr>
        <p:spPr>
          <a:xfrm>
            <a:off x="9846054" y="3739339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Effect of drift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7AEEFF-AFF5-C82B-E59C-63190F7982AE}"/>
              </a:ext>
            </a:extLst>
          </p:cNvPr>
          <p:cNvSpPr/>
          <p:nvPr/>
        </p:nvSpPr>
        <p:spPr>
          <a:xfrm>
            <a:off x="4717666" y="6047057"/>
            <a:ext cx="1405167" cy="460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September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7957FA-B173-17CA-C96E-A2C9A4E2E347}"/>
              </a:ext>
            </a:extLst>
          </p:cNvPr>
          <p:cNvSpPr txBox="1"/>
          <p:nvPr/>
        </p:nvSpPr>
        <p:spPr>
          <a:xfrm>
            <a:off x="6434936" y="5985133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Extra simulations / manuscript editing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B8EE9-BD6E-F0D7-FEC7-3968B2F94B2D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Timeline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CE355D-AE5F-8B6C-F62F-FAAFA22FDFED}"/>
              </a:ext>
            </a:extLst>
          </p:cNvPr>
          <p:cNvSpPr/>
          <p:nvPr/>
        </p:nvSpPr>
        <p:spPr>
          <a:xfrm>
            <a:off x="914393" y="3019421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mid/end July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94CCFD-1247-0BB9-4A42-9171A92E1723}"/>
              </a:ext>
            </a:extLst>
          </p:cNvPr>
          <p:cNvSpPr/>
          <p:nvPr/>
        </p:nvSpPr>
        <p:spPr>
          <a:xfrm>
            <a:off x="3738244" y="3019421"/>
            <a:ext cx="2317539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July/early August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11F2B5-A6B7-47E3-71DC-2EFD2EC2FA2B}"/>
              </a:ext>
            </a:extLst>
          </p:cNvPr>
          <p:cNvSpPr/>
          <p:nvPr/>
        </p:nvSpPr>
        <p:spPr>
          <a:xfrm>
            <a:off x="6911746" y="3019421"/>
            <a:ext cx="1839152" cy="477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14</a:t>
            </a:r>
            <a:r>
              <a:rPr lang="en-IN" b="1" baseline="30000" dirty="0">
                <a:solidFill>
                  <a:sysClr val="windowText" lastClr="000000"/>
                </a:solidFill>
              </a:rPr>
              <a:t>th</a:t>
            </a:r>
            <a:r>
              <a:rPr lang="en-IN" b="1" dirty="0">
                <a:solidFill>
                  <a:sysClr val="windowText" lastClr="000000"/>
                </a:solidFill>
              </a:rPr>
              <a:t> August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E1AC93-0701-775E-0A0A-DEE236C4DDFD}"/>
              </a:ext>
            </a:extLst>
          </p:cNvPr>
          <p:cNvSpPr/>
          <p:nvPr/>
        </p:nvSpPr>
        <p:spPr>
          <a:xfrm>
            <a:off x="9828468" y="3019421"/>
            <a:ext cx="1839152" cy="460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End of August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9023E-BEA9-EE13-ACA8-2E8D1ED393BB}"/>
              </a:ext>
            </a:extLst>
          </p:cNvPr>
          <p:cNvSpPr txBox="1"/>
          <p:nvPr/>
        </p:nvSpPr>
        <p:spPr>
          <a:xfrm>
            <a:off x="1045022" y="3681483"/>
            <a:ext cx="183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Analyse initial results</a:t>
            </a:r>
            <a:br>
              <a:rPr lang="en-IN" sz="1600" dirty="0"/>
            </a:br>
            <a:r>
              <a:rPr lang="en-IN" sz="1600" dirty="0"/>
              <a:t>- Plan analyses</a:t>
            </a:r>
            <a:br>
              <a:rPr lang="en-IN" sz="1600" dirty="0"/>
            </a:br>
            <a:r>
              <a:rPr lang="en-IN" sz="1600" dirty="0"/>
              <a:t>- Plan exploration</a:t>
            </a:r>
            <a:br>
              <a:rPr lang="en-IN" sz="1600" dirty="0"/>
            </a:br>
            <a:r>
              <a:rPr lang="en-IN" sz="1600" dirty="0"/>
              <a:t>- Start writing methodology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A9539-EB20-8110-8789-0028FBCC212C}"/>
              </a:ext>
            </a:extLst>
          </p:cNvPr>
          <p:cNvSpPr txBox="1"/>
          <p:nvPr/>
        </p:nvSpPr>
        <p:spPr>
          <a:xfrm>
            <a:off x="3977438" y="3662395"/>
            <a:ext cx="183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 Obtain all results</a:t>
            </a:r>
            <a:br>
              <a:rPr lang="en-IN" sz="1600" dirty="0"/>
            </a:br>
            <a:r>
              <a:rPr lang="en-IN" sz="1600" dirty="0"/>
              <a:t>- Start collating results</a:t>
            </a:r>
            <a:br>
              <a:rPr lang="en-IN" sz="1600" dirty="0"/>
            </a:br>
            <a:r>
              <a:rPr lang="en-IN" sz="1600" dirty="0"/>
              <a:t>- Start defense prep</a:t>
            </a:r>
            <a:br>
              <a:rPr lang="en-IN" sz="1600" dirty="0"/>
            </a:br>
            <a:r>
              <a:rPr lang="en-IN" sz="1600" dirty="0"/>
              <a:t>- Finish major chunks of 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42CA6-E3F1-97EA-B660-4FE3D9CD6986}"/>
              </a:ext>
            </a:extLst>
          </p:cNvPr>
          <p:cNvSpPr txBox="1"/>
          <p:nvPr/>
        </p:nvSpPr>
        <p:spPr>
          <a:xfrm>
            <a:off x="7163619" y="3704167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Thesis defense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659F5B-C11F-7327-3F2B-9701487A263E}"/>
              </a:ext>
            </a:extLst>
          </p:cNvPr>
          <p:cNvSpPr txBox="1"/>
          <p:nvPr/>
        </p:nvSpPr>
        <p:spPr>
          <a:xfrm>
            <a:off x="9948385" y="3704167"/>
            <a:ext cx="183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Report submission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7AEEFF-AFF5-C82B-E59C-63190F7982AE}"/>
              </a:ext>
            </a:extLst>
          </p:cNvPr>
          <p:cNvSpPr/>
          <p:nvPr/>
        </p:nvSpPr>
        <p:spPr>
          <a:xfrm>
            <a:off x="4717666" y="6047057"/>
            <a:ext cx="1405167" cy="460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September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7957FA-B173-17CA-C96E-A2C9A4E2E347}"/>
              </a:ext>
            </a:extLst>
          </p:cNvPr>
          <p:cNvSpPr txBox="1"/>
          <p:nvPr/>
        </p:nvSpPr>
        <p:spPr>
          <a:xfrm>
            <a:off x="6434936" y="5985133"/>
            <a:ext cx="183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Extra simulations / manuscript editing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B8EE9-BD6E-F0D7-FEC7-3968B2F94B2D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8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F1: Effect of model choice on cue diversity (individual)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F9C3B6-5678-4BDF-7F31-38289F00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85" y="2089819"/>
            <a:ext cx="5244979" cy="394713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43060D-020C-95E0-5618-EE11311E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80609"/>
              </p:ext>
            </p:extLst>
          </p:nvPr>
        </p:nvGraphicFramePr>
        <p:xfrm>
          <a:off x="9877669" y="2267236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436D0EA-818D-7C41-E91B-1AC0707D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68296"/>
              </p:ext>
            </p:extLst>
          </p:nvPr>
        </p:nvGraphicFramePr>
        <p:xfrm>
          <a:off x="9892347" y="392775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6ED11F1-ACA9-79C3-CCF5-17DA043F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36276"/>
              </p:ext>
            </p:extLst>
          </p:nvPr>
        </p:nvGraphicFramePr>
        <p:xfrm>
          <a:off x="9877669" y="5176456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F575735-5830-53E3-7D8B-3E2F35075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20"/>
          <a:stretch/>
        </p:blipFill>
        <p:spPr>
          <a:xfrm>
            <a:off x="254159" y="2968469"/>
            <a:ext cx="3659273" cy="24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F1: Effect of model choice on cue abundance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22805-C721-5A21-FAE1-14F6C40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1" y="2331503"/>
            <a:ext cx="5175477" cy="389482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8AD648-8B6E-D60E-3548-9C01C64E5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15004"/>
              </p:ext>
            </p:extLst>
          </p:nvPr>
        </p:nvGraphicFramePr>
        <p:xfrm>
          <a:off x="9877669" y="2267236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2A5622-E6C6-E289-1964-70AD2C82A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69838"/>
              </p:ext>
            </p:extLst>
          </p:nvPr>
        </p:nvGraphicFramePr>
        <p:xfrm>
          <a:off x="9892347" y="392775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248178-9CBE-A1D8-2FAF-93B6A7EE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50899"/>
              </p:ext>
            </p:extLst>
          </p:nvPr>
        </p:nvGraphicFramePr>
        <p:xfrm>
          <a:off x="9877669" y="5176456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4FF2D5C-C7EE-F82F-5836-A86795116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3"/>
          <a:stretch/>
        </p:blipFill>
        <p:spPr>
          <a:xfrm>
            <a:off x="298045" y="3057865"/>
            <a:ext cx="3641952" cy="24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Effect of model choice on cue diversity (nest)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34902-7831-5261-E06D-F80BC0D8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14" y="2131573"/>
            <a:ext cx="5856512" cy="4407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C592D-C748-1529-575F-1AC3DD960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717"/>
          <a:stretch/>
        </p:blipFill>
        <p:spPr>
          <a:xfrm>
            <a:off x="299640" y="2827294"/>
            <a:ext cx="3580837" cy="217346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D0BD4-B048-3893-0401-76E63A8F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98245"/>
              </p:ext>
            </p:extLst>
          </p:nvPr>
        </p:nvGraphicFramePr>
        <p:xfrm>
          <a:off x="9877669" y="2267236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A449A6-1703-47E1-30BC-19EB7F79A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7166"/>
              </p:ext>
            </p:extLst>
          </p:nvPr>
        </p:nvGraphicFramePr>
        <p:xfrm>
          <a:off x="9892347" y="392775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2D194C-4DE7-9EE1-BF33-03A86819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54041"/>
              </p:ext>
            </p:extLst>
          </p:nvPr>
        </p:nvGraphicFramePr>
        <p:xfrm>
          <a:off x="9877669" y="5176456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Effect of model choice on cue diversity (</a:t>
            </a:r>
            <a:r>
              <a:rPr lang="en-IN" sz="3600" dirty="0" err="1"/>
              <a:t>simpson</a:t>
            </a:r>
            <a:r>
              <a:rPr lang="en-IN" sz="3600" dirty="0"/>
              <a:t> spread)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E73EC-0484-6E7D-9874-1019E95F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207241"/>
            <a:ext cx="5197249" cy="391121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0057C3-DDDB-5759-AE8A-F0B4126CF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51996"/>
              </p:ext>
            </p:extLst>
          </p:nvPr>
        </p:nvGraphicFramePr>
        <p:xfrm>
          <a:off x="9877669" y="2267236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119A18-A000-0B81-FE76-CC7E5764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54141"/>
              </p:ext>
            </p:extLst>
          </p:nvPr>
        </p:nvGraphicFramePr>
        <p:xfrm>
          <a:off x="9892347" y="392775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3CF14C-395F-16C2-B2A1-537AD0CFA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98545"/>
              </p:ext>
            </p:extLst>
          </p:nvPr>
        </p:nvGraphicFramePr>
        <p:xfrm>
          <a:off x="9877669" y="5176456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model choice for other outputs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DCBE-EA62-C954-A6F8-C6224266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8" y="2517025"/>
            <a:ext cx="4920317" cy="370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948E7-A603-E154-78E1-61D7802E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93" y="2517025"/>
            <a:ext cx="4920317" cy="3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model choice for other outputs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F5033-ED19-599B-E69C-CB42ECB8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93" y="2172737"/>
            <a:ext cx="5523507" cy="415673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663A81-D0B2-B644-6610-B3DC8E63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45544"/>
              </p:ext>
            </p:extLst>
          </p:nvPr>
        </p:nvGraphicFramePr>
        <p:xfrm>
          <a:off x="9877669" y="2267236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492F82-93F7-59BE-363B-198B46AE5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26536"/>
              </p:ext>
            </p:extLst>
          </p:nvPr>
        </p:nvGraphicFramePr>
        <p:xfrm>
          <a:off x="9892347" y="392775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73649A-2337-840D-6ECF-87FB50D9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37100"/>
              </p:ext>
            </p:extLst>
          </p:nvPr>
        </p:nvGraphicFramePr>
        <p:xfrm>
          <a:off x="9877669" y="5176456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model choice for other outputs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116DA-3C0A-1BE0-21C1-14446B86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" y="2215568"/>
            <a:ext cx="5259488" cy="3958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3FC10-7AE0-666A-D57B-AFFBF1D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893" y="2215567"/>
            <a:ext cx="5259488" cy="39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3600" dirty="0"/>
              <a:t>Varying selection strength for cue diversity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810A4-61A8-7716-E3EB-3C7DD36E1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699"/>
          <a:stretch/>
        </p:blipFill>
        <p:spPr>
          <a:xfrm>
            <a:off x="345499" y="2724311"/>
            <a:ext cx="3796961" cy="2553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3DC02-FC78-5680-C3D9-771789DC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58" y="2071531"/>
            <a:ext cx="5567362" cy="41897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B59CC0-DB56-ECAB-9F17-26600E71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555"/>
              </p:ext>
            </p:extLst>
          </p:nvPr>
        </p:nvGraphicFramePr>
        <p:xfrm>
          <a:off x="10376188" y="2060159"/>
          <a:ext cx="16529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iModelChoice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Gestalt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Dpresent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Uabsent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6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F3C43-B0DC-B99F-2A6F-AC38AB2CD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22043"/>
              </p:ext>
            </p:extLst>
          </p:nvPr>
        </p:nvGraphicFramePr>
        <p:xfrm>
          <a:off x="10390866" y="3720682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iKillChoice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801BD6-B410-C442-16F1-6A6330ADF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29542"/>
              </p:ext>
            </p:extLst>
          </p:nvPr>
        </p:nvGraphicFramePr>
        <p:xfrm>
          <a:off x="10376188" y="4969379"/>
          <a:ext cx="16529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04">
                  <a:extLst>
                    <a:ext uri="{9D8B030D-6E8A-4147-A177-3AD203B41FA5}">
                      <a16:colId xmlns:a16="http://schemas.microsoft.com/office/drawing/2014/main" val="3046776040"/>
                    </a:ext>
                  </a:extLst>
                </a:gridCol>
                <a:gridCol w="1251442">
                  <a:extLst>
                    <a:ext uri="{9D8B030D-6E8A-4147-A177-3AD203B41FA5}">
                      <a16:colId xmlns:a16="http://schemas.microsoft.com/office/drawing/2014/main" val="1211720548"/>
                    </a:ext>
                  </a:extLst>
                </a:gridCol>
              </a:tblGrid>
              <a:tr h="2783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dTickTime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78511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55836"/>
                  </a:ext>
                </a:extLst>
              </a:tr>
              <a:tr h="278332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8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502</Words>
  <Application>Microsoft Office PowerPoint</Application>
  <PresentationFormat>Widescreen</PresentationFormat>
  <Paragraphs>280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F1: Effect of model choice on cue diversity (individual)</vt:lpstr>
      <vt:lpstr>F1: Effect of model choice on cue abundance</vt:lpstr>
      <vt:lpstr>Effect of model choice on cue diversity (nest)</vt:lpstr>
      <vt:lpstr>Effect of model choice on cue diversity (simpson spread)</vt:lpstr>
      <vt:lpstr>Varying model choice for other outputs</vt:lpstr>
      <vt:lpstr>Varying model choice for other outputs</vt:lpstr>
      <vt:lpstr>Varying model choice for other outputs</vt:lpstr>
      <vt:lpstr>Varying selection strength for cue diversity</vt:lpstr>
      <vt:lpstr>Varying selection strength for cue diversity</vt:lpstr>
      <vt:lpstr>Varying selection strength for cue diversity</vt:lpstr>
      <vt:lpstr>Varying selection strength for cue abundance</vt:lpstr>
      <vt:lpstr>Varying metabolic cost for cue diversity</vt:lpstr>
      <vt:lpstr>Varying metabolic cost for cue abundance</vt:lpstr>
      <vt:lpstr>Varying mutation rate for cue diversity</vt:lpstr>
      <vt:lpstr>Varying mutation rate for cue abundance</vt:lpstr>
      <vt:lpstr>Parameters to explore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1079</cp:revision>
  <dcterms:created xsi:type="dcterms:W3CDTF">2022-04-27T02:57:17Z</dcterms:created>
  <dcterms:modified xsi:type="dcterms:W3CDTF">2024-07-18T12:36:05Z</dcterms:modified>
</cp:coreProperties>
</file>