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65" r:id="rId3"/>
    <p:sldId id="316" r:id="rId4"/>
    <p:sldId id="314" r:id="rId5"/>
    <p:sldId id="351" r:id="rId6"/>
    <p:sldId id="352" r:id="rId7"/>
    <p:sldId id="353" r:id="rId8"/>
    <p:sldId id="355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16"/>
            <p14:sldId id="314"/>
            <p14:sldId id="351"/>
            <p14:sldId id="352"/>
            <p14:sldId id="353"/>
            <p14:sldId id="355"/>
            <p14:sldId id="354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5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4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0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Gillespie: implemented inherently in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-&gt; Switch the co-evolution at a timepoint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2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Margaux Marie-France Brigitte,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Role of Cuticular Hydrocarbons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2A71FD-3201-124A-92FC-81F499B7FF68}"/>
              </a:ext>
            </a:extLst>
          </p:cNvPr>
          <p:cNvSpPr/>
          <p:nvPr/>
        </p:nvSpPr>
        <p:spPr>
          <a:xfrm>
            <a:off x="4742430" y="3885072"/>
            <a:ext cx="2632924" cy="7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CHCs and Nestmates (a minefield of confusion)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65DB76F-6455-9807-AF1C-314076526363}"/>
              </a:ext>
            </a:extLst>
          </p:cNvPr>
          <p:cNvSpPr/>
          <p:nvPr/>
        </p:nvSpPr>
        <p:spPr>
          <a:xfrm>
            <a:off x="4783392" y="2310362"/>
            <a:ext cx="2550999" cy="7964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CHCs proven to be recognition cues in ants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E4E93F-2779-040F-BD2E-53514BEB8139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058892" y="3106805"/>
            <a:ext cx="0" cy="778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ED088B-5E9E-94D9-C3B2-3BF363C3BB14}"/>
              </a:ext>
            </a:extLst>
          </p:cNvPr>
          <p:cNvSpPr/>
          <p:nvPr/>
        </p:nvSpPr>
        <p:spPr>
          <a:xfrm>
            <a:off x="1315729" y="2728837"/>
            <a:ext cx="2843903" cy="10365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CHCs in nestmates are similar through sharing, Trophallaxis and grooming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FEC47-2B34-3A45-2B5F-9D8EFEA9D221}"/>
              </a:ext>
            </a:extLst>
          </p:cNvPr>
          <p:cNvCxnSpPr>
            <a:cxnSpLocks/>
            <a:stCxn id="52" idx="1"/>
            <a:endCxn id="58" idx="2"/>
          </p:cNvCxnSpPr>
          <p:nvPr/>
        </p:nvCxnSpPr>
        <p:spPr>
          <a:xfrm flipH="1" flipV="1">
            <a:off x="2737681" y="3765435"/>
            <a:ext cx="2004749" cy="517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: Rounded Corners 2055">
            <a:extLst>
              <a:ext uri="{FF2B5EF4-FFF2-40B4-BE49-F238E27FC236}">
                <a16:creationId xmlns:a16="http://schemas.microsoft.com/office/drawing/2014/main" id="{9AFFB8A4-DB27-CD69-43E7-85EF0E3E604F}"/>
              </a:ext>
            </a:extLst>
          </p:cNvPr>
          <p:cNvSpPr/>
          <p:nvPr/>
        </p:nvSpPr>
        <p:spPr>
          <a:xfrm>
            <a:off x="1214710" y="4681514"/>
            <a:ext cx="2721136" cy="15668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CHCs differ among species, castes, task groups and change with diet, over time and environmental conditions</a:t>
            </a:r>
          </a:p>
        </p:txBody>
      </p: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EC15A7E5-9726-24FD-604D-9E485494C508}"/>
              </a:ext>
            </a:extLst>
          </p:cNvPr>
          <p:cNvCxnSpPr>
            <a:cxnSpLocks/>
            <a:stCxn id="52" idx="1"/>
            <a:endCxn id="2056" idx="3"/>
          </p:cNvCxnSpPr>
          <p:nvPr/>
        </p:nvCxnSpPr>
        <p:spPr>
          <a:xfrm flipH="1">
            <a:off x="3935846" y="4283293"/>
            <a:ext cx="806584" cy="1181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Rectangle: Rounded Corners 2062">
            <a:extLst>
              <a:ext uri="{FF2B5EF4-FFF2-40B4-BE49-F238E27FC236}">
                <a16:creationId xmlns:a16="http://schemas.microsoft.com/office/drawing/2014/main" id="{493CDD97-A60D-117F-1C47-659575A23E36}"/>
              </a:ext>
            </a:extLst>
          </p:cNvPr>
          <p:cNvSpPr/>
          <p:nvPr/>
        </p:nvSpPr>
        <p:spPr>
          <a:xfrm>
            <a:off x="8289339" y="2907757"/>
            <a:ext cx="2912043" cy="10112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Genetically mixed colonies, queen transplants and slave making ants also exist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1749D668-500D-F0D1-1EBD-0A1042063B33}"/>
              </a:ext>
            </a:extLst>
          </p:cNvPr>
          <p:cNvCxnSpPr>
            <a:cxnSpLocks/>
            <a:stCxn id="52" idx="3"/>
            <a:endCxn id="2063" idx="1"/>
          </p:cNvCxnSpPr>
          <p:nvPr/>
        </p:nvCxnSpPr>
        <p:spPr>
          <a:xfrm flipV="1">
            <a:off x="7375354" y="3413392"/>
            <a:ext cx="913985" cy="869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Rectangle: Rounded Corners 2069">
            <a:extLst>
              <a:ext uri="{FF2B5EF4-FFF2-40B4-BE49-F238E27FC236}">
                <a16:creationId xmlns:a16="http://schemas.microsoft.com/office/drawing/2014/main" id="{56D8A439-D6CA-734D-6187-8F47685EA057}"/>
              </a:ext>
            </a:extLst>
          </p:cNvPr>
          <p:cNvSpPr/>
          <p:nvPr/>
        </p:nvSpPr>
        <p:spPr>
          <a:xfrm>
            <a:off x="8749444" y="4371908"/>
            <a:ext cx="2227846" cy="9460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Callow workers more plastic than adult workers</a:t>
            </a:r>
          </a:p>
        </p:txBody>
      </p: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B2B93354-7863-B184-797E-A04D3604E804}"/>
              </a:ext>
            </a:extLst>
          </p:cNvPr>
          <p:cNvCxnSpPr>
            <a:cxnSpLocks/>
            <a:stCxn id="52" idx="3"/>
            <a:endCxn id="2070" idx="1"/>
          </p:cNvCxnSpPr>
          <p:nvPr/>
        </p:nvCxnSpPr>
        <p:spPr>
          <a:xfrm>
            <a:off x="7375354" y="4283293"/>
            <a:ext cx="1374090" cy="561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Rectangle: Rounded Corners 2077">
            <a:extLst>
              <a:ext uri="{FF2B5EF4-FFF2-40B4-BE49-F238E27FC236}">
                <a16:creationId xmlns:a16="http://schemas.microsoft.com/office/drawing/2014/main" id="{932002F3-2970-8129-6FE2-AACA57AC9296}"/>
              </a:ext>
            </a:extLst>
          </p:cNvPr>
          <p:cNvSpPr/>
          <p:nvPr/>
        </p:nvSpPr>
        <p:spPr>
          <a:xfrm>
            <a:off x="5158034" y="5459781"/>
            <a:ext cx="1801716" cy="8576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Aggression is context dependent</a:t>
            </a:r>
          </a:p>
        </p:txBody>
      </p:sp>
      <p:cxnSp>
        <p:nvCxnSpPr>
          <p:cNvPr id="2079" name="Straight Arrow Connector 2078">
            <a:extLst>
              <a:ext uri="{FF2B5EF4-FFF2-40B4-BE49-F238E27FC236}">
                <a16:creationId xmlns:a16="http://schemas.microsoft.com/office/drawing/2014/main" id="{DF099743-3C4F-9DB5-AB16-21AD1BC05F35}"/>
              </a:ext>
            </a:extLst>
          </p:cNvPr>
          <p:cNvCxnSpPr>
            <a:cxnSpLocks/>
            <a:stCxn id="52" idx="2"/>
            <a:endCxn id="2078" idx="0"/>
          </p:cNvCxnSpPr>
          <p:nvPr/>
        </p:nvCxnSpPr>
        <p:spPr>
          <a:xfrm>
            <a:off x="6058892" y="4681514"/>
            <a:ext cx="0" cy="778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018E118C-1C0E-43EB-A624-70E334212F20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501D055E-4E9B-903B-56A5-9F945D435D3D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A9C67936-145E-A350-8C12-556D754FB6FD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92" name="Rectangle: Rounded Corners 2091">
                <a:extLst>
                  <a:ext uri="{FF2B5EF4-FFF2-40B4-BE49-F238E27FC236}">
                    <a16:creationId xmlns:a16="http://schemas.microsoft.com/office/drawing/2014/main" id="{575160C2-D85A-8C36-00CB-CD1E1AB9EE8F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093" name="Rectangle: Rounded Corners 2092">
                <a:extLst>
                  <a:ext uri="{FF2B5EF4-FFF2-40B4-BE49-F238E27FC236}">
                    <a16:creationId xmlns:a16="http://schemas.microsoft.com/office/drawing/2014/main" id="{BD2D0D62-2D84-24BA-48EA-738C5957394C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4" name="Rectangle: Rounded Corners 2093">
                <a:extLst>
                  <a:ext uri="{FF2B5EF4-FFF2-40B4-BE49-F238E27FC236}">
                    <a16:creationId xmlns:a16="http://schemas.microsoft.com/office/drawing/2014/main" id="{63A1FE3A-BFE0-61A3-970A-E757C0E6378D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2095" name="Rectangle: Rounded Corners 2094">
                <a:extLst>
                  <a:ext uri="{FF2B5EF4-FFF2-40B4-BE49-F238E27FC236}">
                    <a16:creationId xmlns:a16="http://schemas.microsoft.com/office/drawing/2014/main" id="{90E9630B-CE6B-F63E-C093-12491F08E41A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6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56" grpId="0" animBg="1"/>
      <p:bldP spid="2063" grpId="0" animBg="1"/>
      <p:bldP spid="2070" grpId="0" animBg="1"/>
      <p:bldP spid="20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Crozier’s paradox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1ACDA4-4060-689A-454D-0F7769901C8B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5FFC4-0D97-60CD-26C4-8493899B4EC8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1AB620-D6B8-2941-10D8-59D9756F2072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EC60CA6-40AE-7D56-69D3-E910393C09B8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0159E9-7E49-3CC2-FA75-AE9071380132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4F732AE-72CA-EE61-B33E-07F27F5E61E2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A9FA01-AF71-6965-E279-2EAF14C8DF4A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50A91B6-83F3-CB54-D64B-B119AEF9AED0}"/>
              </a:ext>
            </a:extLst>
          </p:cNvPr>
          <p:cNvSpPr txBox="1"/>
          <p:nvPr/>
        </p:nvSpPr>
        <p:spPr>
          <a:xfrm>
            <a:off x="1928372" y="2024709"/>
            <a:ext cx="833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Genetic kin recognition in ants will not be evolutionarily stable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CB299C-8D00-8ED3-D7F0-A00817E4F592}"/>
              </a:ext>
            </a:extLst>
          </p:cNvPr>
          <p:cNvGrpSpPr/>
          <p:nvPr/>
        </p:nvGrpSpPr>
        <p:grpSpPr>
          <a:xfrm>
            <a:off x="734710" y="2702979"/>
            <a:ext cx="2180196" cy="3631241"/>
            <a:chOff x="572493" y="2740672"/>
            <a:chExt cx="2180196" cy="3631241"/>
          </a:xfrm>
        </p:grpSpPr>
        <p:pic>
          <p:nvPicPr>
            <p:cNvPr id="1026" name="Picture 2" descr="Rossiter H. Crozier (1943–2009) | Science">
              <a:extLst>
                <a:ext uri="{FF2B5EF4-FFF2-40B4-BE49-F238E27FC236}">
                  <a16:creationId xmlns:a16="http://schemas.microsoft.com/office/drawing/2014/main" id="{4ED13B95-ABD1-C3C2-F1A7-8AE7156C1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3" y="2740672"/>
              <a:ext cx="2180196" cy="3261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E2114B-ED05-C1CD-A213-30B0326C91AD}"/>
                </a:ext>
              </a:extLst>
            </p:cNvPr>
            <p:cNvSpPr txBox="1"/>
            <p:nvPr/>
          </p:nvSpPr>
          <p:spPr>
            <a:xfrm>
              <a:off x="624305" y="6002581"/>
              <a:ext cx="20900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Rossiter H. Crozier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D62F6D-22D0-8762-6E47-A7F6B6054BE6}"/>
              </a:ext>
            </a:extLst>
          </p:cNvPr>
          <p:cNvCxnSpPr>
            <a:cxnSpLocks/>
          </p:cNvCxnSpPr>
          <p:nvPr/>
        </p:nvCxnSpPr>
        <p:spPr>
          <a:xfrm>
            <a:off x="3186223" y="4333933"/>
            <a:ext cx="11887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94E997-DC23-B834-3870-73701AFB8153}"/>
              </a:ext>
            </a:extLst>
          </p:cNvPr>
          <p:cNvSpPr txBox="1"/>
          <p:nvPr/>
        </p:nvSpPr>
        <p:spPr>
          <a:xfrm>
            <a:off x="4640561" y="2677029"/>
            <a:ext cx="3447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1987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1 locus – 2 allele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Inspired from Sea Anemones that show aggression towards non-clones.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Selection for such a system leads to loss of polymorphism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Suggested other forms of selection present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7DAB0C-6520-53C0-2C3C-D7B04AE14353}"/>
              </a:ext>
            </a:extLst>
          </p:cNvPr>
          <p:cNvSpPr txBox="1"/>
          <p:nvPr/>
        </p:nvSpPr>
        <p:spPr>
          <a:xfrm>
            <a:off x="8536951" y="3755044"/>
            <a:ext cx="3447257" cy="1323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Crozier considered a completely genetic basis to kin recognition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Considered random mating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7C5C5E-4479-797E-E4DE-9EE0A644ED9E}"/>
              </a:ext>
            </a:extLst>
          </p:cNvPr>
          <p:cNvCxnSpPr/>
          <p:nvPr/>
        </p:nvCxnSpPr>
        <p:spPr>
          <a:xfrm>
            <a:off x="8251372" y="2677029"/>
            <a:ext cx="0" cy="373289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Attempts at solving Crozier’s paradox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Crozier’s Paradox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24AD90-4A8D-86DC-C1D8-CC65EDEE6D5F}"/>
              </a:ext>
            </a:extLst>
          </p:cNvPr>
          <p:cNvCxnSpPr>
            <a:cxnSpLocks/>
          </p:cNvCxnSpPr>
          <p:nvPr/>
        </p:nvCxnSpPr>
        <p:spPr>
          <a:xfrm>
            <a:off x="4963886" y="2026391"/>
            <a:ext cx="0" cy="422200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4FE78E-5EFE-6B0D-1966-EF7860E3F6DC}"/>
              </a:ext>
            </a:extLst>
          </p:cNvPr>
          <p:cNvSpPr/>
          <p:nvPr/>
        </p:nvSpPr>
        <p:spPr>
          <a:xfrm>
            <a:off x="1121330" y="2313849"/>
            <a:ext cx="2198814" cy="5874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Disassortative mating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DF522A-8F89-41E1-DB3E-CACFA17DBB0E}"/>
              </a:ext>
            </a:extLst>
          </p:cNvPr>
          <p:cNvCxnSpPr>
            <a:cxnSpLocks/>
          </p:cNvCxnSpPr>
          <p:nvPr/>
        </p:nvCxnSpPr>
        <p:spPr>
          <a:xfrm>
            <a:off x="8251371" y="2118620"/>
            <a:ext cx="0" cy="40448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8861FC-EAC6-0CAD-BE23-74A9BC5F4FC2}"/>
              </a:ext>
            </a:extLst>
          </p:cNvPr>
          <p:cNvSpPr/>
          <p:nvPr/>
        </p:nvSpPr>
        <p:spPr>
          <a:xfrm>
            <a:off x="5683195" y="4236367"/>
            <a:ext cx="1897819" cy="5814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Beard chromodynamics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B0FD3F5-B8A1-BAD3-0260-FD27FCEA133E}"/>
              </a:ext>
            </a:extLst>
          </p:cNvPr>
          <p:cNvSpPr/>
          <p:nvPr/>
        </p:nvSpPr>
        <p:spPr>
          <a:xfrm>
            <a:off x="1046602" y="3482730"/>
            <a:ext cx="2361261" cy="8301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Mating with genetically distant males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3C101-3488-9EB4-9665-FC6CFBFF320C}"/>
              </a:ext>
            </a:extLst>
          </p:cNvPr>
          <p:cNvCxnSpPr>
            <a:cxnSpLocks/>
          </p:cNvCxnSpPr>
          <p:nvPr/>
        </p:nvCxnSpPr>
        <p:spPr>
          <a:xfrm>
            <a:off x="2227233" y="2901326"/>
            <a:ext cx="0" cy="5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Drake and The Midas Touch | A Gold Cosign | Modern Music Analysis">
            <a:extLst>
              <a:ext uri="{FF2B5EF4-FFF2-40B4-BE49-F238E27FC236}">
                <a16:creationId xmlns:a16="http://schemas.microsoft.com/office/drawing/2014/main" id="{9CAC7268-307B-5D77-8333-699767540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6"/>
          <a:stretch/>
        </p:blipFill>
        <p:spPr bwMode="auto">
          <a:xfrm>
            <a:off x="213293" y="4684224"/>
            <a:ext cx="1149995" cy="11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BEF8BA-C252-6C64-C6C7-B05E68666B74}"/>
              </a:ext>
            </a:extLst>
          </p:cNvPr>
          <p:cNvSpPr txBox="1"/>
          <p:nvPr/>
        </p:nvSpPr>
        <p:spPr>
          <a:xfrm>
            <a:off x="1352976" y="4865571"/>
            <a:ext cx="344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Maintains genetic diversity but little evidence of disassortative mating in social insects</a:t>
            </a:r>
          </a:p>
        </p:txBody>
      </p:sp>
      <p:pic>
        <p:nvPicPr>
          <p:cNvPr id="43" name="Picture 2" descr="Drake and The Midas Touch | A Gold Cosign | Modern Music Analysis">
            <a:extLst>
              <a:ext uri="{FF2B5EF4-FFF2-40B4-BE49-F238E27FC236}">
                <a16:creationId xmlns:a16="http://schemas.microsoft.com/office/drawing/2014/main" id="{2681F80F-DD5B-4818-4A26-D3103747B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6"/>
          <a:stretch/>
        </p:blipFill>
        <p:spPr bwMode="auto">
          <a:xfrm>
            <a:off x="6205000" y="3109602"/>
            <a:ext cx="854207" cy="86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88B8B1-A4A3-0D35-CC6A-9EB0F1899FB1}"/>
              </a:ext>
            </a:extLst>
          </p:cNvPr>
          <p:cNvCxnSpPr>
            <a:cxnSpLocks/>
          </p:cNvCxnSpPr>
          <p:nvPr/>
        </p:nvCxnSpPr>
        <p:spPr>
          <a:xfrm>
            <a:off x="6632105" y="4838055"/>
            <a:ext cx="0" cy="5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1F19A6F-7EEC-D942-2058-E0DB84445C44}"/>
              </a:ext>
            </a:extLst>
          </p:cNvPr>
          <p:cNvSpPr/>
          <p:nvPr/>
        </p:nvSpPr>
        <p:spPr>
          <a:xfrm>
            <a:off x="5862129" y="5426830"/>
            <a:ext cx="1539952" cy="6387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Restrictive assumptions!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7A9C933-DF26-2538-2B48-3AC5F01A9EFD}"/>
              </a:ext>
            </a:extLst>
          </p:cNvPr>
          <p:cNvSpPr/>
          <p:nvPr/>
        </p:nvSpPr>
        <p:spPr>
          <a:xfrm>
            <a:off x="5714192" y="2233811"/>
            <a:ext cx="1897819" cy="5814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Pleiotropy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23568EB-2199-2466-D675-D6619D355CD2}"/>
              </a:ext>
            </a:extLst>
          </p:cNvPr>
          <p:cNvSpPr/>
          <p:nvPr/>
        </p:nvSpPr>
        <p:spPr>
          <a:xfrm>
            <a:off x="8613503" y="2218340"/>
            <a:ext cx="2547253" cy="973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Multiple social encounters </a:t>
            </a:r>
            <a:r>
              <a:rPr lang="en-IN" b="1" i="1" dirty="0">
                <a:solidFill>
                  <a:sysClr val="windowText" lastClr="000000"/>
                </a:solidFill>
              </a:rPr>
              <a:t>before</a:t>
            </a:r>
            <a:r>
              <a:rPr lang="en-IN" b="1" dirty="0">
                <a:solidFill>
                  <a:sysClr val="windowText" lastClr="000000"/>
                </a:solidFill>
              </a:rPr>
              <a:t> interaction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727479-8B14-221B-6FB5-8A569351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8" r="56550"/>
          <a:stretch/>
        </p:blipFill>
        <p:spPr bwMode="auto">
          <a:xfrm>
            <a:off x="8935630" y="3436138"/>
            <a:ext cx="1948292" cy="20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rake and The Midas Touch | A Gold Cosign | Modern Music Analysis">
            <a:extLst>
              <a:ext uri="{FF2B5EF4-FFF2-40B4-BE49-F238E27FC236}">
                <a16:creationId xmlns:a16="http://schemas.microsoft.com/office/drawing/2014/main" id="{1F7652AD-1CE0-6ADC-067E-4D4FBC000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6"/>
          <a:stretch/>
        </p:blipFill>
        <p:spPr bwMode="auto">
          <a:xfrm>
            <a:off x="9482813" y="5526570"/>
            <a:ext cx="854207" cy="86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95B23E-D70A-72FD-CE1A-0680E8C8BB70}"/>
              </a:ext>
            </a:extLst>
          </p:cNvPr>
          <p:cNvSpPr txBox="1"/>
          <p:nvPr/>
        </p:nvSpPr>
        <p:spPr>
          <a:xfrm>
            <a:off x="10331898" y="5776875"/>
            <a:ext cx="567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629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Work from the group till date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Crozier’s Paradox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5BAEC-1219-FE95-3FD5-2A5A5AC7FCD8}"/>
              </a:ext>
            </a:extLst>
          </p:cNvPr>
          <p:cNvSpPr/>
          <p:nvPr/>
        </p:nvSpPr>
        <p:spPr>
          <a:xfrm>
            <a:off x="2291007" y="1900953"/>
            <a:ext cx="2099369" cy="663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Selection pressure based on resources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DE6C92-9525-DAB5-3B63-1FE9D78BCAEA}"/>
              </a:ext>
            </a:extLst>
          </p:cNvPr>
          <p:cNvGrpSpPr/>
          <p:nvPr/>
        </p:nvGrpSpPr>
        <p:grpSpPr>
          <a:xfrm>
            <a:off x="4617510" y="2260047"/>
            <a:ext cx="6170233" cy="4310349"/>
            <a:chOff x="3561596" y="2573469"/>
            <a:chExt cx="4846740" cy="33514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BCB578-4BD5-3DE7-1F8B-09E48844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596" y="2573469"/>
              <a:ext cx="4846740" cy="33302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F0B3CD-FF2B-2331-A3AA-608E0819FBA8}"/>
                </a:ext>
              </a:extLst>
            </p:cNvPr>
            <p:cNvSpPr/>
            <p:nvPr/>
          </p:nvSpPr>
          <p:spPr>
            <a:xfrm>
              <a:off x="5382577" y="2786743"/>
              <a:ext cx="698088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ACCEPT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810E99-078B-814D-2EED-F3E1B68BA651}"/>
                </a:ext>
              </a:extLst>
            </p:cNvPr>
            <p:cNvSpPr/>
            <p:nvPr/>
          </p:nvSpPr>
          <p:spPr>
            <a:xfrm>
              <a:off x="6215743" y="2786743"/>
              <a:ext cx="524481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REJECT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1398B-6361-6BA9-023F-9F4469F1D1E2}"/>
                </a:ext>
              </a:extLst>
            </p:cNvPr>
            <p:cNvSpPr/>
            <p:nvPr/>
          </p:nvSpPr>
          <p:spPr>
            <a:xfrm>
              <a:off x="6390239" y="3010636"/>
              <a:ext cx="732953" cy="27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Threshold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8C9DF-5F19-5DF0-C22A-20A161A5097E}"/>
                </a:ext>
              </a:extLst>
            </p:cNvPr>
            <p:cNvSpPr/>
            <p:nvPr/>
          </p:nvSpPr>
          <p:spPr>
            <a:xfrm rot="16200000">
              <a:off x="3494639" y="4102378"/>
              <a:ext cx="732953" cy="272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Frequency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F845B3-828B-6305-EFF9-0F972DFFB21D}"/>
                </a:ext>
              </a:extLst>
            </p:cNvPr>
            <p:cNvSpPr/>
            <p:nvPr/>
          </p:nvSpPr>
          <p:spPr>
            <a:xfrm>
              <a:off x="5256841" y="5641908"/>
              <a:ext cx="1917803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Template Cue Dissimilarity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54C73-20D0-A353-6F96-CCF3EECF4D4A}"/>
                </a:ext>
              </a:extLst>
            </p:cNvPr>
            <p:cNvSpPr/>
            <p:nvPr/>
          </p:nvSpPr>
          <p:spPr>
            <a:xfrm>
              <a:off x="6294255" y="4880625"/>
              <a:ext cx="924919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Non-nestmates</a:t>
              </a:r>
              <a:br>
                <a:rPr lang="en-IN" sz="1200" b="1" dirty="0">
                  <a:solidFill>
                    <a:sysClr val="windowText" lastClr="000000"/>
                  </a:solidFill>
                </a:rPr>
              </a:br>
              <a:r>
                <a:rPr lang="en-IN" sz="1200" b="1" dirty="0">
                  <a:solidFill>
                    <a:sysClr val="windowText" lastClr="000000"/>
                  </a:solidFill>
                </a:rPr>
                <a:t>(Undesirable)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205304-EBF6-54A4-6C4A-1131CF8F2178}"/>
                </a:ext>
              </a:extLst>
            </p:cNvPr>
            <p:cNvSpPr/>
            <p:nvPr/>
          </p:nvSpPr>
          <p:spPr>
            <a:xfrm>
              <a:off x="6447970" y="4499984"/>
              <a:ext cx="675221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AE87D3-85DE-96B8-20AD-4D65905ADBA1}"/>
                </a:ext>
              </a:extLst>
            </p:cNvPr>
            <p:cNvSpPr/>
            <p:nvPr/>
          </p:nvSpPr>
          <p:spPr>
            <a:xfrm>
              <a:off x="4920117" y="4893428"/>
              <a:ext cx="924919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Nestmates</a:t>
              </a:r>
              <a:br>
                <a:rPr lang="en-IN" sz="1200" b="1" dirty="0">
                  <a:solidFill>
                    <a:sysClr val="windowText" lastClr="000000"/>
                  </a:solidFill>
                </a:rPr>
              </a:br>
              <a:r>
                <a:rPr lang="en-IN" sz="1200" b="1" dirty="0">
                  <a:solidFill>
                    <a:sysClr val="windowText" lastClr="000000"/>
                  </a:solidFill>
                </a:rPr>
                <a:t>(Desirable)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335A18-A554-70F5-1CEA-495F23D0AFD5}"/>
                </a:ext>
              </a:extLst>
            </p:cNvPr>
            <p:cNvSpPr/>
            <p:nvPr/>
          </p:nvSpPr>
          <p:spPr>
            <a:xfrm>
              <a:off x="5023069" y="4573606"/>
              <a:ext cx="675221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64E7EB-5DF5-7ACC-EDD9-3C00FC1F4265}"/>
                </a:ext>
              </a:extLst>
            </p:cNvPr>
            <p:cNvSpPr/>
            <p:nvPr/>
          </p:nvSpPr>
          <p:spPr>
            <a:xfrm>
              <a:off x="6294255" y="5205027"/>
              <a:ext cx="675221" cy="283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ysClr val="windowText" lastClr="000000"/>
                  </a:solidFill>
                </a:rPr>
                <a:t>ERROR!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6B9A119-C39B-547B-1126-44D4871E6851}"/>
              </a:ext>
            </a:extLst>
          </p:cNvPr>
          <p:cNvSpPr txBox="1"/>
          <p:nvPr/>
        </p:nvSpPr>
        <p:spPr>
          <a:xfrm>
            <a:off x="838200" y="2877077"/>
            <a:ext cx="3961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Individuals can forage food externally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also sneak into another colony and steal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returning member may be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Chemical profile can evolve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colony has a specific profile, worker profiles sampled from this with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Recognition depends on chemical profile distance based on 3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Gestalt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U-absent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D-present model</a:t>
            </a:r>
          </a:p>
        </p:txBody>
      </p:sp>
      <p:pic>
        <p:nvPicPr>
          <p:cNvPr id="1026" name="Picture 2" descr="NetLogo Home Page">
            <a:extLst>
              <a:ext uri="{FF2B5EF4-FFF2-40B4-BE49-F238E27FC236}">
                <a16:creationId xmlns:a16="http://schemas.microsoft.com/office/drawing/2014/main" id="{2E4AE6A1-CFBD-06C8-D502-5BED3A57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00" y="1920765"/>
            <a:ext cx="662786" cy="6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My job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Crozier’s Paradox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92B72-C431-4F86-1F93-B3E9AE27DC06}"/>
              </a:ext>
            </a:extLst>
          </p:cNvPr>
          <p:cNvSpPr/>
          <p:nvPr/>
        </p:nvSpPr>
        <p:spPr>
          <a:xfrm>
            <a:off x="1160493" y="3723878"/>
            <a:ext cx="2099369" cy="663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Gillespie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77D0F-8377-1743-D963-2630D17C7931}"/>
              </a:ext>
            </a:extLst>
          </p:cNvPr>
          <p:cNvSpPr/>
          <p:nvPr/>
        </p:nvSpPr>
        <p:spPr>
          <a:xfrm>
            <a:off x="5044791" y="2237905"/>
            <a:ext cx="2099369" cy="663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Co-evolution of threshold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406D2-641B-2902-1C4E-734CEBC052E0}"/>
              </a:ext>
            </a:extLst>
          </p:cNvPr>
          <p:cNvSpPr/>
          <p:nvPr/>
        </p:nvSpPr>
        <p:spPr>
          <a:xfrm>
            <a:off x="4873727" y="5474503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Profile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D24-0E24-82F2-4CEA-94391395E974}"/>
              </a:ext>
            </a:extLst>
          </p:cNvPr>
          <p:cNvSpPr/>
          <p:nvPr/>
        </p:nvSpPr>
        <p:spPr>
          <a:xfrm rot="16200000">
            <a:off x="3227193" y="4070035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Rejection propensity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39828F-D416-ECF8-CEC1-CDAEDCB586A1}"/>
              </a:ext>
            </a:extLst>
          </p:cNvPr>
          <p:cNvSpPr/>
          <p:nvPr/>
        </p:nvSpPr>
        <p:spPr>
          <a:xfrm>
            <a:off x="8958367" y="2938153"/>
            <a:ext cx="2489082" cy="8938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Mating and sexuality (presence of a queen)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368B7-1D41-0BA8-C105-551EB951F478}"/>
              </a:ext>
            </a:extLst>
          </p:cNvPr>
          <p:cNvGrpSpPr/>
          <p:nvPr/>
        </p:nvGrpSpPr>
        <p:grpSpPr>
          <a:xfrm>
            <a:off x="4353154" y="3231075"/>
            <a:ext cx="3482642" cy="2095682"/>
            <a:chOff x="4353154" y="3231075"/>
            <a:chExt cx="3482642" cy="2095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230F95-5E60-8A84-02D0-C586A1189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154" y="3231075"/>
              <a:ext cx="3482642" cy="209568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6FC261-C3C3-99CF-DC25-5D62EE4D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697" y="3363905"/>
              <a:ext cx="1463167" cy="624894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3A1013-4CC7-6999-5B76-0C8F55746200}"/>
              </a:ext>
            </a:extLst>
          </p:cNvPr>
          <p:cNvSpPr/>
          <p:nvPr/>
        </p:nvSpPr>
        <p:spPr>
          <a:xfrm>
            <a:off x="8958367" y="4623395"/>
            <a:ext cx="2489082" cy="8938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Maybe non-constant worker population?</a:t>
            </a:r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To discuss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9415B-B065-E412-9507-76F22B4B99C5}"/>
              </a:ext>
            </a:extLst>
          </p:cNvPr>
          <p:cNvGrpSpPr/>
          <p:nvPr/>
        </p:nvGrpSpPr>
        <p:grpSpPr>
          <a:xfrm>
            <a:off x="0" y="233908"/>
            <a:ext cx="12192000" cy="544638"/>
            <a:chOff x="0" y="32120"/>
            <a:chExt cx="12192000" cy="5446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D02E0-E8BC-C5AC-83D6-67E6CBDDFBC9}"/>
                </a:ext>
              </a:extLst>
            </p:cNvPr>
            <p:cNvSpPr/>
            <p:nvPr/>
          </p:nvSpPr>
          <p:spPr>
            <a:xfrm>
              <a:off x="0" y="193531"/>
              <a:ext cx="12192000" cy="1777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C9D6AD-AB3D-7261-02EC-0BF11843889A}"/>
                </a:ext>
              </a:extLst>
            </p:cNvPr>
            <p:cNvGrpSpPr/>
            <p:nvPr/>
          </p:nvGrpSpPr>
          <p:grpSpPr>
            <a:xfrm>
              <a:off x="600987" y="32120"/>
              <a:ext cx="11018520" cy="544638"/>
              <a:chOff x="600987" y="130440"/>
              <a:chExt cx="7656163" cy="5446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93F08F5-9A35-30FA-125E-3A9CEA853540}"/>
                  </a:ext>
                </a:extLst>
              </p:cNvPr>
              <p:cNvSpPr/>
              <p:nvPr/>
            </p:nvSpPr>
            <p:spPr>
              <a:xfrm>
                <a:off x="600987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Crozier’s Paradox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C28F7E-0612-207F-62E0-ABA9EAF6A513}"/>
                  </a:ext>
                </a:extLst>
              </p:cNvPr>
              <p:cNvSpPr/>
              <p:nvPr/>
            </p:nvSpPr>
            <p:spPr>
              <a:xfrm>
                <a:off x="2658151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Earlier work</a:t>
                </a:r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123960-97E5-60D3-353B-B45A69C7C101}"/>
                  </a:ext>
                </a:extLst>
              </p:cNvPr>
              <p:cNvSpPr/>
              <p:nvPr/>
            </p:nvSpPr>
            <p:spPr>
              <a:xfrm>
                <a:off x="4715315" y="130440"/>
                <a:ext cx="1484671" cy="5446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Status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4F98339-864D-FD2C-6958-DAE6FD3FF9B0}"/>
                  </a:ext>
                </a:extLst>
              </p:cNvPr>
              <p:cNvSpPr/>
              <p:nvPr/>
            </p:nvSpPr>
            <p:spPr>
              <a:xfrm>
                <a:off x="6772479" y="130440"/>
                <a:ext cx="1484671" cy="544638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Next steps</a:t>
                </a: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406D2-641B-2902-1C4E-734CEBC052E0}"/>
              </a:ext>
            </a:extLst>
          </p:cNvPr>
          <p:cNvSpPr/>
          <p:nvPr/>
        </p:nvSpPr>
        <p:spPr>
          <a:xfrm>
            <a:off x="8391731" y="5108780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Profile distance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D24-0E24-82F2-4CEA-94391395E974}"/>
              </a:ext>
            </a:extLst>
          </p:cNvPr>
          <p:cNvSpPr/>
          <p:nvPr/>
        </p:nvSpPr>
        <p:spPr>
          <a:xfrm rot="16200000">
            <a:off x="6745197" y="3704312"/>
            <a:ext cx="2441495" cy="36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ysClr val="windowText" lastClr="000000"/>
                </a:solidFill>
              </a:rPr>
              <a:t>Rejection propensity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368B7-1D41-0BA8-C105-551EB951F478}"/>
              </a:ext>
            </a:extLst>
          </p:cNvPr>
          <p:cNvGrpSpPr/>
          <p:nvPr/>
        </p:nvGrpSpPr>
        <p:grpSpPr>
          <a:xfrm>
            <a:off x="7871158" y="2865352"/>
            <a:ext cx="3482642" cy="2095682"/>
            <a:chOff x="4353154" y="3231075"/>
            <a:chExt cx="3482642" cy="2095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230F95-5E60-8A84-02D0-C586A1189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154" y="3231075"/>
              <a:ext cx="3482642" cy="209568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6FC261-C3C3-99CF-DC25-5D62EE4D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697" y="3363905"/>
              <a:ext cx="1463167" cy="62489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BCDBFC-7666-F56C-0093-C506A39DE09E}"/>
              </a:ext>
            </a:extLst>
          </p:cNvPr>
          <p:cNvSpPr txBox="1"/>
          <p:nvPr/>
        </p:nvSpPr>
        <p:spPr>
          <a:xfrm>
            <a:off x="468086" y="2253343"/>
            <a:ext cx="5230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Mating (haplodiploid structure?)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If haplodiploid, additive vs Non additive expression, recombination present vs absent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And reproduction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Queen initialization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Male population structure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Colony and net food resources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Nest removal (</a:t>
            </a:r>
            <a:r>
              <a:rPr lang="en-IN" dirty="0" err="1"/>
              <a:t>ie</a:t>
            </a:r>
            <a:r>
              <a:rPr lang="en-IN" dirty="0"/>
              <a:t> </a:t>
            </a:r>
            <a:r>
              <a:rPr lang="en-IN" dirty="0" err="1"/>
              <a:t>timestop</a:t>
            </a:r>
            <a:r>
              <a:rPr lang="en-IN" dirty="0"/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Should we have dispersal along with nest removal?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Providing raiding/foraging times / or travel times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Cost correction due to reproduction?</a:t>
            </a:r>
          </a:p>
        </p:txBody>
      </p:sp>
    </p:spTree>
    <p:extLst>
      <p:ext uri="{BB962C8B-B14F-4D97-AF65-F5344CB8AC3E}">
        <p14:creationId xmlns:p14="http://schemas.microsoft.com/office/powerpoint/2010/main" val="167323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1A7D-1793-BDB2-F90C-AE7C4EB0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33AD-A7AD-4199-2978-7D3D8D54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7855-518F-4C16-9358-9207CC98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445</Words>
  <Application>Microsoft Office PowerPoint</Application>
  <PresentationFormat>Widescreen</PresentationFormat>
  <Paragraphs>108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Role of Cuticular Hydrocarbons</vt:lpstr>
      <vt:lpstr>Crozier’s paradox</vt:lpstr>
      <vt:lpstr>Attempts at solving Crozier’s paradox</vt:lpstr>
      <vt:lpstr>Work from the group till date</vt:lpstr>
      <vt:lpstr>My job</vt:lpstr>
      <vt:lpstr>To discuss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735</cp:revision>
  <dcterms:created xsi:type="dcterms:W3CDTF">2022-04-27T02:57:17Z</dcterms:created>
  <dcterms:modified xsi:type="dcterms:W3CDTF">2024-03-21T09:43:22Z</dcterms:modified>
</cp:coreProperties>
</file>