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0550F-1295-4153-B24C-7C8C29FC6C1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701F-8895-4C74-825B-EB673C4CE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0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701F-8895-4C74-825B-EB673C4CE62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3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A7FD-238F-4689-82E3-8E3125C30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F8907-1D04-461F-9E41-03BC2C0E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6CB0-CFCA-404E-8697-B7CE41B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5A69-3CDA-4368-B7AC-D266C4F3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B756-16F8-43D5-8CE6-57D9C9BC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72AA-DEB4-4759-9061-186398D4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2FB03-8D66-42F9-A5B6-550C8858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CC27-3303-425B-8C5E-84225697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8621-9D7D-43C6-BAE7-0EEB8661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BC46-0E28-4C29-8340-E534EABC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5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4A10D-35EE-470D-AA2F-C1496376D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40979-56DA-4970-86D3-7A5D70DF3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2289-8764-4DB7-B032-70C9BBF8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714B-B369-4938-818A-C3FBFFD4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2DF4-7546-4C08-BF4F-546A3936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2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5CE7-4953-49C5-891F-80A3D583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1D81-0804-441B-84F0-719BB60B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73992-CA73-4B64-95E8-E86ED87B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CEED-A216-4C14-8510-7DE1E99C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393E5-E9F1-44C9-BC89-4972BF63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6386-15A9-4605-B1F8-72F29941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13A1-7EC5-4E14-B4D0-77489153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7B6C-6560-4CFC-A0DD-293B12BF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63FF-832B-4F85-98DB-47576D32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50E2-42BA-4B40-BA13-114EC946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8D7-C42A-4BFA-A8A7-299C2E5D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34F7-7E4C-4062-9915-1384D8D8A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7B72-D60E-4C9F-A16B-27D97742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964DA-6435-4C41-B00E-EFA2D37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9DD61-BF17-42B6-ACD3-2A1DD5FB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9B6F-F38A-404C-BE6D-C4C733EB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895A-168C-4D4F-AD76-6DA6A793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D234-967B-4AC9-88BA-7F28A8F9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7520C-81DF-4C5D-AA60-11BE91166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944AC-CDFB-41B0-8D8F-C9F8321AC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0E89F-0849-4924-98B3-D2133E87B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DA4C4-CCF0-4ADC-B4EF-A3B45CB3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87C8B-2190-41C2-BB7F-F4631F64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8B825-ECF1-4603-A25A-0694667A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062E-B96D-44B7-A8A7-03DABB1D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9F2B6-A245-4DF5-B8A9-7AC76AA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5AE14-28CE-43E3-A828-51182CE0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B610A-C264-49CF-BC8E-DC21496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B9697-0DDD-423F-9976-882F015E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A3D0B-1978-4DDB-9E9A-C1999013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90DF-E0D3-4518-B81B-75EDC3C5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8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AB20-30DD-48D2-AE93-E84783FA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1F88-B11A-4147-BEC9-E0FD2043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580F3-A48B-420C-B171-E8365223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8990-3A3A-47C4-8847-17D4DEEC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D268-ECE3-452E-9D44-2FC2ECB2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2934F-D44E-4C53-85A0-9E26D570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642E-0702-4705-A48E-5D9B7FBC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D65FE-5A07-496F-975D-54B9F048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C1144-E64B-45BD-90B2-F1A415EA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F5A0-3E24-4C2D-AFF9-5AB26545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3486B-7ED0-4F6F-B87D-BF1F0BA6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7007-E8C4-4A3D-A683-678380D5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B92EE-9804-4A97-B3D5-A63077C2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D7CC-D1B6-4C00-B9B4-5C232B3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70C1-9F40-43D4-9436-4C967824C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BCCA-E6CF-41A2-A864-E97D766A280C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683D-6B3B-41A5-AB66-34D3076A4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2721-5D7B-427C-BEAE-913EC2065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51FC-CC4B-4471-848B-5E7DA17CC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4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4557-9481-4C83-89CF-136A47902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8294"/>
            <a:ext cx="12192000" cy="302611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modified repressilator network(s) to model effect of light on Circadian Rhythm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dynamic repressilator networks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silico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aid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vivo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6494A-084E-4B41-B720-F8767766D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75" y="4359829"/>
            <a:ext cx="5420725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Term project done for the requirement of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Molecular Systems Biology (CH248)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DB9625-3126-45A9-BC55-849214B58927}"/>
              </a:ext>
            </a:extLst>
          </p:cNvPr>
          <p:cNvSpPr txBox="1">
            <a:spLocks/>
          </p:cNvSpPr>
          <p:nvPr/>
        </p:nvSpPr>
        <p:spPr>
          <a:xfrm>
            <a:off x="6096000" y="4359829"/>
            <a:ext cx="542072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Lakshya Chauhan, 3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year UG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Cancer Systems Biology Lab,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BSSE, IISc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CAEE52AB-1E6B-4CEB-A6F8-1A640872B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Subtle period decrease to select viable networks</a:t>
            </a:r>
            <a:endParaRPr lang="en-IN" sz="3200" dirty="0"/>
          </a:p>
        </p:txBody>
      </p:sp>
      <p:pic>
        <p:nvPicPr>
          <p:cNvPr id="6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F5D2B321-96A7-4D19-8F15-CE61E2B2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2CD0F930-F178-4467-BE97-236141C9A33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t="5370" r="8386" b="5562"/>
          <a:stretch/>
        </p:blipFill>
        <p:spPr bwMode="auto">
          <a:xfrm>
            <a:off x="174239" y="1312682"/>
            <a:ext cx="7527621" cy="531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957396-BDB3-45CC-A277-6A9EB5C7AA05}"/>
              </a:ext>
            </a:extLst>
          </p:cNvPr>
          <p:cNvSpPr/>
          <p:nvPr/>
        </p:nvSpPr>
        <p:spPr>
          <a:xfrm>
            <a:off x="8081097" y="3257356"/>
            <a:ext cx="361170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 {2,6,8,18,24,26} are viable candidates as the period (amplitude too) decreases predictably.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8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does CRISPR come in?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0181-5A9F-47C6-B7C7-72E51A15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198"/>
            <a:ext cx="10515600" cy="2871000"/>
          </a:xfrm>
        </p:spPr>
        <p:txBody>
          <a:bodyPr>
            <a:normAutofit/>
          </a:bodyPr>
          <a:lstStyle/>
          <a:p>
            <a:r>
              <a:rPr lang="en-IN" sz="2000" dirty="0"/>
              <a:t>Traditionally, synthetic circuits would be designed using Transcription Factors, which have low modularity, orthogonality and specificity.</a:t>
            </a:r>
          </a:p>
          <a:p>
            <a:r>
              <a:rPr lang="en-IN" sz="2000" dirty="0"/>
              <a:t>The advent of CRISPR-</a:t>
            </a:r>
            <a:r>
              <a:rPr lang="en-IN" sz="2000" dirty="0" err="1"/>
              <a:t>i</a:t>
            </a:r>
            <a:r>
              <a:rPr lang="en-IN" sz="2000" dirty="0"/>
              <a:t> and CRISPR-a have drastically changed the notion of circuit design. Circuits like CRISPRlator offer much better control.</a:t>
            </a:r>
          </a:p>
          <a:p>
            <a:r>
              <a:rPr lang="en-IN" sz="2000" dirty="0"/>
              <a:t>Thus essentially, the viable circuits discussed above can be created with </a:t>
            </a:r>
            <a:br>
              <a:rPr lang="en-IN" sz="2000" dirty="0"/>
            </a:br>
            <a:r>
              <a:rPr lang="en-IN" sz="2000" dirty="0"/>
              <a:t>relative ease! Having the guide RNAs for CRISPR under control of inducible</a:t>
            </a:r>
            <a:br>
              <a:rPr lang="en-IN" sz="2000" dirty="0"/>
            </a:br>
            <a:r>
              <a:rPr lang="en-IN" sz="2000" dirty="0"/>
              <a:t>promotors would provide the necessary external signal!</a:t>
            </a:r>
          </a:p>
          <a:p>
            <a:r>
              <a:rPr lang="en-IN" sz="2000" dirty="0"/>
              <a:t>This study provides candidates for creating such circuits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F5D2B321-96A7-4D19-8F15-CE61E2B2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gure5">
            <a:extLst>
              <a:ext uri="{FF2B5EF4-FFF2-40B4-BE49-F238E27FC236}">
                <a16:creationId xmlns:a16="http://schemas.microsoft.com/office/drawing/2014/main" id="{242460EC-0B5F-441F-983C-8FB8FEEB6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6547" r="82649" b="73738"/>
          <a:stretch/>
        </p:blipFill>
        <p:spPr bwMode="auto">
          <a:xfrm>
            <a:off x="10529821" y="2540512"/>
            <a:ext cx="1480218" cy="140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5">
            <a:extLst>
              <a:ext uri="{FF2B5EF4-FFF2-40B4-BE49-F238E27FC236}">
                <a16:creationId xmlns:a16="http://schemas.microsoft.com/office/drawing/2014/main" id="{9EA6F225-BF89-4A71-8E7B-907BC8B6C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t="67412"/>
          <a:stretch/>
        </p:blipFill>
        <p:spPr bwMode="auto">
          <a:xfrm>
            <a:off x="375149" y="4565735"/>
            <a:ext cx="10515600" cy="20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5216A-9614-47AF-8685-5A3580BB936D}"/>
              </a:ext>
            </a:extLst>
          </p:cNvPr>
          <p:cNvSpPr txBox="1"/>
          <p:nvPr/>
        </p:nvSpPr>
        <p:spPr>
          <a:xfrm>
            <a:off x="10094666" y="6196696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Moreno et al,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98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igure5">
            <a:extLst>
              <a:ext uri="{FF2B5EF4-FFF2-40B4-BE49-F238E27FC236}">
                <a16:creationId xmlns:a16="http://schemas.microsoft.com/office/drawing/2014/main" id="{33A056F8-0B2B-4432-9F55-F3A630DAF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t="67412"/>
          <a:stretch/>
        </p:blipFill>
        <p:spPr bwMode="auto">
          <a:xfrm>
            <a:off x="375149" y="4565735"/>
            <a:ext cx="10515600" cy="20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0181-5A9F-47C6-B7C7-72E51A15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198"/>
            <a:ext cx="10515600" cy="2871000"/>
          </a:xfrm>
        </p:spPr>
        <p:txBody>
          <a:bodyPr>
            <a:normAutofit/>
          </a:bodyPr>
          <a:lstStyle/>
          <a:p>
            <a:r>
              <a:rPr lang="en-IN" sz="2000" dirty="0"/>
              <a:t>Expanding the ODEs to include many more parameters that could have a major effect on the expression profile, such as activating concentration of proteins</a:t>
            </a:r>
          </a:p>
          <a:p>
            <a:r>
              <a:rPr lang="en-IN" sz="2000" dirty="0"/>
              <a:t>Testing whether the same principle can be extended to other oscillating networks</a:t>
            </a:r>
          </a:p>
          <a:p>
            <a:r>
              <a:rPr lang="en-IN" sz="2000" dirty="0"/>
              <a:t>Finding a robust way to measure frequency that is not fallible to noise experimental data</a:t>
            </a:r>
          </a:p>
          <a:p>
            <a:r>
              <a:rPr lang="en-IN" sz="2000" dirty="0"/>
              <a:t>Actually constructing such modifications of CRISPRlator and validating </a:t>
            </a:r>
            <a:r>
              <a:rPr lang="en-IN" sz="2000" i="1" dirty="0"/>
              <a:t>in silico</a:t>
            </a:r>
            <a:r>
              <a:rPr lang="en-IN" sz="2000" dirty="0"/>
              <a:t> observations 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F5D2B321-96A7-4D19-8F15-CE61E2B2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gure5">
            <a:extLst>
              <a:ext uri="{FF2B5EF4-FFF2-40B4-BE49-F238E27FC236}">
                <a16:creationId xmlns:a16="http://schemas.microsoft.com/office/drawing/2014/main" id="{242460EC-0B5F-441F-983C-8FB8FEEB6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6547" r="82649" b="73738"/>
          <a:stretch/>
        </p:blipFill>
        <p:spPr bwMode="auto">
          <a:xfrm>
            <a:off x="10435768" y="3481038"/>
            <a:ext cx="1480218" cy="140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5216A-9614-47AF-8685-5A3580BB936D}"/>
              </a:ext>
            </a:extLst>
          </p:cNvPr>
          <p:cNvSpPr txBox="1"/>
          <p:nvPr/>
        </p:nvSpPr>
        <p:spPr>
          <a:xfrm>
            <a:off x="10094666" y="6196696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Moreno et al,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7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9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and questions please?</a:t>
            </a:r>
            <a:endParaRPr lang="en-IN" sz="5400" dirty="0"/>
          </a:p>
        </p:txBody>
      </p:sp>
      <p:pic>
        <p:nvPicPr>
          <p:cNvPr id="13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353F8A44-6AC4-4F1D-812E-B2B62929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issapointed puppy - Imgflip">
            <a:extLst>
              <a:ext uri="{FF2B5EF4-FFF2-40B4-BE49-F238E27FC236}">
                <a16:creationId xmlns:a16="http://schemas.microsoft.com/office/drawing/2014/main" id="{29B5CD8E-7E15-44AC-86F2-0DF0AD42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566725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0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090AEAB-A0AA-4622-925F-00A1A74A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024" y="1338546"/>
            <a:ext cx="6551373" cy="2649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320270-4E6C-4F36-A70C-961582C1B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0"/>
          <a:stretch/>
        </p:blipFill>
        <p:spPr>
          <a:xfrm>
            <a:off x="5551363" y="4484334"/>
            <a:ext cx="6658572" cy="2342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AD42EB-6BCB-42FE-9DE3-2A3EA26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B63FC-6B47-4339-83FC-52D47592C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484334"/>
            <a:ext cx="5449824" cy="23060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18B93A-2977-44A3-8893-652559A0FB96}"/>
              </a:ext>
            </a:extLst>
          </p:cNvPr>
          <p:cNvSpPr/>
          <p:nvPr/>
        </p:nvSpPr>
        <p:spPr>
          <a:xfrm>
            <a:off x="-66024" y="1269355"/>
            <a:ext cx="5204893" cy="9497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Repressilator at the center of Circadian Rhythm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3BBF1D-1468-48C8-B920-A6E031C35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444" y="1277283"/>
            <a:ext cx="5204893" cy="258730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386CD-298E-4E62-AA26-4D923C55BD61}"/>
              </a:ext>
            </a:extLst>
          </p:cNvPr>
          <p:cNvSpPr/>
          <p:nvPr/>
        </p:nvSpPr>
        <p:spPr>
          <a:xfrm>
            <a:off x="6690443" y="2772544"/>
            <a:ext cx="5204893" cy="9497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Variance in physiological processes depending on time of day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A6B4EB-0986-49E0-AF8A-59268BCC07E6}"/>
              </a:ext>
            </a:extLst>
          </p:cNvPr>
          <p:cNvSpPr/>
          <p:nvPr/>
        </p:nvSpPr>
        <p:spPr>
          <a:xfrm>
            <a:off x="2479303" y="4112187"/>
            <a:ext cx="6813586" cy="9085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Staggered sleep cycle in blind/perturbed individuals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352977FB-13A2-4393-84AB-A419793B0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090AEAB-A0AA-4622-925F-00A1A74A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6024" y="1338546"/>
            <a:ext cx="6551373" cy="2649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320270-4E6C-4F36-A70C-961582C1BE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600"/>
          <a:stretch/>
        </p:blipFill>
        <p:spPr>
          <a:xfrm>
            <a:off x="5551363" y="4484334"/>
            <a:ext cx="6658572" cy="2342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AD42EB-6BCB-42FE-9DE3-2A3EA26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B63FC-6B47-4339-83FC-52D47592C14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" y="4484334"/>
            <a:ext cx="5449824" cy="2306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3BBF1D-1468-48C8-B920-A6E031C350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690444" y="1277283"/>
            <a:ext cx="5204893" cy="25873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AECEF2-E466-4A4B-978A-E6BE6D0C791C}"/>
              </a:ext>
            </a:extLst>
          </p:cNvPr>
          <p:cNvSpPr/>
          <p:nvPr/>
        </p:nvSpPr>
        <p:spPr>
          <a:xfrm>
            <a:off x="0" y="2373666"/>
            <a:ext cx="12184794" cy="18603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Hypothesis:</a:t>
            </a:r>
            <a:r>
              <a:rPr lang="en-US" sz="2400" b="1" dirty="0">
                <a:solidFill>
                  <a:schemeClr val="tx1"/>
                </a:solidFill>
              </a:rPr>
              <a:t> The central repressilator at the core of MCR might be under direct effects of a signal, which changes the expression profile by altering frequency or amplitude. This is then seen as varied physiological response, or as staggered sleep cycle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12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3D4426E8-2A96-4D2E-81C2-EC04AAFE9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5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for simulating Repressilator</a:t>
            </a: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60181-5A9F-47C6-B7C7-72E51A156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3667" y="2295454"/>
                <a:ext cx="10515600" cy="19380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;   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sz="2400" dirty="0"/>
                  <a:t>This equation is modified to include an extra hill term based on activation or inhibition from signal. In case of no interaction, the term is 1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60181-5A9F-47C6-B7C7-72E51A156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667" y="2295454"/>
                <a:ext cx="10515600" cy="1938067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05C42F-5160-4445-B828-AABA7739C743}"/>
              </a:ext>
            </a:extLst>
          </p:cNvPr>
          <p:cNvSpPr/>
          <p:nvPr/>
        </p:nvSpPr>
        <p:spPr>
          <a:xfrm>
            <a:off x="356404" y="4228382"/>
            <a:ext cx="7033489" cy="12024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is based on the same model as </a:t>
            </a:r>
            <a:r>
              <a:rPr lang="en-US" b="1" dirty="0" err="1">
                <a:solidFill>
                  <a:schemeClr val="tx1"/>
                </a:solidFill>
              </a:rPr>
              <a:t>Elowitz’s</a:t>
            </a:r>
            <a:r>
              <a:rPr lang="en-US" b="1" dirty="0">
                <a:solidFill>
                  <a:schemeClr val="tx1"/>
                </a:solidFill>
              </a:rPr>
              <a:t> initial studies. However, it should be noted it’s rife with assumptions and simplifications, that might result in erroneous  conclusions.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72994020-7D57-43E5-A287-10BB30197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8785312" y="4051564"/>
            <a:ext cx="2339045" cy="23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F5D2B321-96A7-4D19-8F15-CE61E2B2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Repressilator Simulation </a:t>
            </a:r>
            <a:endParaRPr lang="en-IN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5E9EDF-7A65-4B00-8D5C-40BE63EC745F}"/>
              </a:ext>
            </a:extLst>
          </p:cNvPr>
          <p:cNvGrpSpPr/>
          <p:nvPr/>
        </p:nvGrpSpPr>
        <p:grpSpPr>
          <a:xfrm>
            <a:off x="968636" y="1450332"/>
            <a:ext cx="10515600" cy="4895825"/>
            <a:chOff x="0" y="0"/>
            <a:chExt cx="10472658" cy="49253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1EAD3E-A928-4A19-A946-3532C8F76541}"/>
                </a:ext>
              </a:extLst>
            </p:cNvPr>
            <p:cNvGrpSpPr/>
            <p:nvPr/>
          </p:nvGrpSpPr>
          <p:grpSpPr>
            <a:xfrm>
              <a:off x="45467" y="2495549"/>
              <a:ext cx="10427191" cy="2429795"/>
              <a:chOff x="45467" y="2495549"/>
              <a:chExt cx="8972550" cy="204946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78CF071-3F74-4C51-8426-AFC97B6F3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7" y="2495549"/>
                <a:ext cx="2984500" cy="2044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 descr="Chart&#10;&#10;Description automatically generated">
                <a:extLst>
                  <a:ext uri="{FF2B5EF4-FFF2-40B4-BE49-F238E27FC236}">
                    <a16:creationId xmlns:a16="http://schemas.microsoft.com/office/drawing/2014/main" id="{93C33780-DB18-456B-A9EA-5A6197C89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7267" y="2506661"/>
                <a:ext cx="3028950" cy="2038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Chart&#10;&#10;Description automatically generated">
                <a:extLst>
                  <a:ext uri="{FF2B5EF4-FFF2-40B4-BE49-F238E27FC236}">
                    <a16:creationId xmlns:a16="http://schemas.microsoft.com/office/drawing/2014/main" id="{E2D733CA-6221-49DF-B774-3FEF2AA9E5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6217" y="2509836"/>
                <a:ext cx="2971800" cy="2016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AE86D9-956F-4916-975D-A5BF05AA378E}"/>
                </a:ext>
              </a:extLst>
            </p:cNvPr>
            <p:cNvGrpSpPr/>
            <p:nvPr/>
          </p:nvGrpSpPr>
          <p:grpSpPr>
            <a:xfrm>
              <a:off x="0" y="0"/>
              <a:ext cx="10427192" cy="2508965"/>
              <a:chOff x="0" y="0"/>
              <a:chExt cx="10072225" cy="2276390"/>
            </a:xfrm>
          </p:grpSpPr>
          <p:pic>
            <p:nvPicPr>
              <p:cNvPr id="10" name="Picture 9" descr="Chart, histogram&#10;&#10;Description automatically generated">
                <a:extLst>
                  <a:ext uri="{FF2B5EF4-FFF2-40B4-BE49-F238E27FC236}">
                    <a16:creationId xmlns:a16="http://schemas.microsoft.com/office/drawing/2014/main" id="{CE251AD5-58E1-4D32-9717-5379948465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39329" cy="2276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Chart, bar chart, histogram&#10;&#10;Description automatically generated">
                <a:extLst>
                  <a:ext uri="{FF2B5EF4-FFF2-40B4-BE49-F238E27FC236}">
                    <a16:creationId xmlns:a16="http://schemas.microsoft.com/office/drawing/2014/main" id="{A2C61535-3E21-40D8-94A3-0A957CE09A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3861" y="30993"/>
                <a:ext cx="3389182" cy="2245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Chart&#10;&#10;Description automatically generated">
                <a:extLst>
                  <a:ext uri="{FF2B5EF4-FFF2-40B4-BE49-F238E27FC236}">
                    <a16:creationId xmlns:a16="http://schemas.microsoft.com/office/drawing/2014/main" id="{ACFB8E4E-2E55-4B0A-8860-7DB78BD7E7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3043" y="30991"/>
                <a:ext cx="3389182" cy="2245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F5489-4949-447B-A02C-07BAC2412422}"/>
              </a:ext>
            </a:extLst>
          </p:cNvPr>
          <p:cNvSpPr/>
          <p:nvPr/>
        </p:nvSpPr>
        <p:spPr>
          <a:xfrm>
            <a:off x="0" y="2854379"/>
            <a:ext cx="12184794" cy="18603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 is not the way to go for non-sinusoidal waves, and parameter values along with repressilator symmetry plays a huge role in expression profile (duh)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17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07CCBFBD-0BE2-418A-9C90-141E392F7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46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Frequency/Amplitude variance wrt production parameter</a:t>
            </a:r>
            <a:endParaRPr lang="en-IN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F41303-5976-4927-95CF-EE1A41E8A125}"/>
              </a:ext>
            </a:extLst>
          </p:cNvPr>
          <p:cNvGrpSpPr/>
          <p:nvPr/>
        </p:nvGrpSpPr>
        <p:grpSpPr>
          <a:xfrm>
            <a:off x="597594" y="1967672"/>
            <a:ext cx="7834084" cy="3852155"/>
            <a:chOff x="0" y="0"/>
            <a:chExt cx="5998357" cy="2691130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6162C85F-6EBA-42AE-9DE6-D12C623F263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15"/>
              <a:ext cx="2973070" cy="2679700"/>
            </a:xfrm>
            <a:prstGeom prst="rect">
              <a:avLst/>
            </a:prstGeom>
          </p:spPr>
        </p:pic>
        <p:pic>
          <p:nvPicPr>
            <p:cNvPr id="12" name="Picture 1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679D39B-1B0F-4EA4-A312-B2757D90848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65267" y="0"/>
              <a:ext cx="3133090" cy="2691130"/>
            </a:xfrm>
            <a:prstGeom prst="rect">
              <a:avLst/>
            </a:prstGeom>
          </p:spPr>
        </p:pic>
      </p:grpSp>
      <p:pic>
        <p:nvPicPr>
          <p:cNvPr id="13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353F8A44-6AC4-4F1D-812E-B2B62929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35CCAA-4FF7-47E6-9A23-BC63D21F2ABC}"/>
              </a:ext>
            </a:extLst>
          </p:cNvPr>
          <p:cNvSpPr/>
          <p:nvPr/>
        </p:nvSpPr>
        <p:spPr>
          <a:xfrm>
            <a:off x="8803236" y="2895950"/>
            <a:ext cx="3053652" cy="17972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 see coherence in period of all the proteins expressions; A and C have coherence with amplitude that might be due IFFL properties of Repressilator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591D64-4521-4AA8-A6A7-563E28625BB4}"/>
              </a:ext>
            </a:extLst>
          </p:cNvPr>
          <p:cNvGrpSpPr/>
          <p:nvPr/>
        </p:nvGrpSpPr>
        <p:grpSpPr>
          <a:xfrm>
            <a:off x="635741" y="1871435"/>
            <a:ext cx="7586944" cy="3988808"/>
            <a:chOff x="55669" y="0"/>
            <a:chExt cx="7364169" cy="28853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E5C2EDA-0B23-45C9-8A42-935322335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244" y="0"/>
              <a:ext cx="3666594" cy="2879524"/>
            </a:xfrm>
            <a:prstGeom prst="rect">
              <a:avLst/>
            </a:prstGeom>
          </p:spPr>
        </p:pic>
        <p:pic>
          <p:nvPicPr>
            <p:cNvPr id="23" name="Content Placeholder 16">
              <a:extLst>
                <a:ext uri="{FF2B5EF4-FFF2-40B4-BE49-F238E27FC236}">
                  <a16:creationId xmlns:a16="http://schemas.microsoft.com/office/drawing/2014/main" id="{FBE86BD3-6F0A-4EBA-9DD9-48173971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69" y="26574"/>
              <a:ext cx="3666594" cy="2858807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09E3C6-8CC0-4C9A-8781-8A89A1DD02C4}"/>
              </a:ext>
            </a:extLst>
          </p:cNvPr>
          <p:cNvSpPr/>
          <p:nvPr/>
        </p:nvSpPr>
        <p:spPr>
          <a:xfrm>
            <a:off x="8803236" y="2895950"/>
            <a:ext cx="3053652" cy="1797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trend remains somewhat similar for asymmetric repressilators as well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Frequency/Amplitude variance wrt degradation parameter</a:t>
            </a:r>
            <a:endParaRPr lang="en-IN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8CEBF4-20BB-49E8-9908-25009962252D}"/>
              </a:ext>
            </a:extLst>
          </p:cNvPr>
          <p:cNvGrpSpPr/>
          <p:nvPr/>
        </p:nvGrpSpPr>
        <p:grpSpPr>
          <a:xfrm>
            <a:off x="543827" y="1757748"/>
            <a:ext cx="7488747" cy="4057028"/>
            <a:chOff x="0" y="0"/>
            <a:chExt cx="10868025" cy="42862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47F34C-DD15-4AC2-92AC-1EEBCDB06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57825" cy="4267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9662E49-2A99-4AB1-A7E5-D1DECEEA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7825" y="0"/>
              <a:ext cx="5410200" cy="4286251"/>
            </a:xfrm>
            <a:prstGeom prst="rect">
              <a:avLst/>
            </a:prstGeom>
          </p:spPr>
        </p:pic>
      </p:grpSp>
      <p:pic>
        <p:nvPicPr>
          <p:cNvPr id="13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353F8A44-6AC4-4F1D-812E-B2B62929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6EDC2F-0D5E-418C-8905-D5D94B35C06A}"/>
              </a:ext>
            </a:extLst>
          </p:cNvPr>
          <p:cNvSpPr/>
          <p:nvPr/>
        </p:nvSpPr>
        <p:spPr>
          <a:xfrm>
            <a:off x="8552231" y="2646451"/>
            <a:ext cx="3205211" cy="21699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Perturbing degradation rated is a better way to go, as the amplitude does not achieve values of 0 over large ranges (thus suggesting robust oscillations)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C498F-D9E9-430C-9443-DC7F03544BE3}"/>
              </a:ext>
            </a:extLst>
          </p:cNvPr>
          <p:cNvSpPr/>
          <p:nvPr/>
        </p:nvSpPr>
        <p:spPr>
          <a:xfrm>
            <a:off x="0" y="2801227"/>
            <a:ext cx="12184794" cy="18603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Hence an external signal that affects production or degradation parameters could potentially achieve dynamic control over frequency and/or amplitude. However, it should be noted that so far, amplitude and frequency are displaying correlation with each other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networks?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0181-5A9F-47C6-B7C7-72E51A15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198"/>
            <a:ext cx="10515600" cy="2871000"/>
          </a:xfrm>
        </p:spPr>
        <p:txBody>
          <a:bodyPr>
            <a:normAutofit/>
          </a:bodyPr>
          <a:lstStyle/>
          <a:p>
            <a:r>
              <a:rPr lang="en-IN" sz="2400" dirty="0"/>
              <a:t>The external signal can interact with a node in 3 ways; inhibition, activation and no interaction</a:t>
            </a:r>
          </a:p>
          <a:p>
            <a:r>
              <a:rPr lang="en-IN" sz="2400" dirty="0"/>
              <a:t>Hence, we have 27 networks possible, where “Sig” Node has only outgoing nodes.</a:t>
            </a:r>
          </a:p>
          <a:p>
            <a:r>
              <a:rPr lang="en-IN" sz="2400" dirty="0"/>
              <a:t>Subsequently, each network would be tested with variable values of signal presence.</a:t>
            </a:r>
          </a:p>
          <a:p>
            <a:endParaRPr lang="en-IN" dirty="0"/>
          </a:p>
        </p:txBody>
      </p:sp>
      <p:pic>
        <p:nvPicPr>
          <p:cNvPr id="1026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72994020-7D57-43E5-A287-10BB30197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4421283" y="3657022"/>
            <a:ext cx="3212188" cy="32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F5D2B321-96A7-4D19-8F15-CE61E2B2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BA4F2E0-1B31-40DF-ABA7-6EE7E2BE8299}"/>
              </a:ext>
            </a:extLst>
          </p:cNvPr>
          <p:cNvSpPr/>
          <p:nvPr/>
        </p:nvSpPr>
        <p:spPr>
          <a:xfrm>
            <a:off x="5772113" y="4987020"/>
            <a:ext cx="647774" cy="669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898763-B074-4480-BFF0-3A6D18293048}"/>
              </a:ext>
            </a:extLst>
          </p:cNvPr>
          <p:cNvCxnSpPr>
            <a:cxnSpLocks/>
          </p:cNvCxnSpPr>
          <p:nvPr/>
        </p:nvCxnSpPr>
        <p:spPr>
          <a:xfrm>
            <a:off x="5819828" y="4468716"/>
            <a:ext cx="171765" cy="518304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1A17DE-CE25-432B-BC75-F13C7FB071EA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419887" y="5321593"/>
            <a:ext cx="445692" cy="145908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00FE27-E8CB-40B4-B96B-3326A20EF5D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496219" y="5558171"/>
            <a:ext cx="370758" cy="332386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4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F5F5-92CF-474C-8F11-AD654F5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varying signal level change expression profile?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0181-5A9F-47C6-B7C7-72E51A15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1240"/>
            <a:ext cx="10515600" cy="460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Left to Right, Signal increases from 0.1 (left) to 100 (right) for network 18</a:t>
            </a:r>
          </a:p>
        </p:txBody>
      </p:sp>
      <p:pic>
        <p:nvPicPr>
          <p:cNvPr id="6" name="Picture 2" descr="Oscillatory behaviour of the repressilator a) Schematic of the... |  Download Scientific Diagram">
            <a:extLst>
              <a:ext uri="{FF2B5EF4-FFF2-40B4-BE49-F238E27FC236}">
                <a16:creationId xmlns:a16="http://schemas.microsoft.com/office/drawing/2014/main" id="{F5D2B321-96A7-4D19-8F15-CE61E2B2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-81" r="67700" b="63127"/>
          <a:stretch/>
        </p:blipFill>
        <p:spPr bwMode="auto">
          <a:xfrm>
            <a:off x="11322885" y="0"/>
            <a:ext cx="869115" cy="8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D115C17B-5A59-4E9F-A264-45F3A09DE8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089" y="1359277"/>
            <a:ext cx="11103821" cy="411911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552703-04F2-46DE-AA3F-1DF34702BEA5}"/>
              </a:ext>
            </a:extLst>
          </p:cNvPr>
          <p:cNvCxnSpPr/>
          <p:nvPr/>
        </p:nvCxnSpPr>
        <p:spPr>
          <a:xfrm>
            <a:off x="909348" y="6380592"/>
            <a:ext cx="10482762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5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650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Generation of modified repressilator network(s) to model effect of light on Circadian Rhythm (OR) Generation of dynamic repressilator networks in silico to aid in vivo construction</vt:lpstr>
      <vt:lpstr>Motivation and Introduction</vt:lpstr>
      <vt:lpstr>Motivation and Introduction</vt:lpstr>
      <vt:lpstr>ODE for simulating Repressilator</vt:lpstr>
      <vt:lpstr>Basic Repressilator Simulation </vt:lpstr>
      <vt:lpstr>Frequency/Amplitude variance wrt production parameter</vt:lpstr>
      <vt:lpstr>Frequency/Amplitude variance wrt degradation parameter</vt:lpstr>
      <vt:lpstr>All possible networks?</vt:lpstr>
      <vt:lpstr>Does varying signal level change expression profile?</vt:lpstr>
      <vt:lpstr>Subtle period decrease to select viable networks</vt:lpstr>
      <vt:lpstr>Where does CRISPR come in?</vt:lpstr>
      <vt:lpstr>Future Directions</vt:lpstr>
      <vt:lpstr>Thank you and questions please?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modified repressilator network(s) to model effect of light on Circadian rhythm  </dc:title>
  <dc:creator>Lakshya Chauhan</dc:creator>
  <cp:lastModifiedBy>Lakshya Chauhan</cp:lastModifiedBy>
  <cp:revision>40</cp:revision>
  <dcterms:created xsi:type="dcterms:W3CDTF">2021-06-25T00:03:04Z</dcterms:created>
  <dcterms:modified xsi:type="dcterms:W3CDTF">2021-06-25T02:20:32Z</dcterms:modified>
</cp:coreProperties>
</file>