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3" r:id="rId9"/>
  </p:sldIdLst>
  <p:sldSz cx="9144000" cy="5143500"/>
  <p:notesSz cx="6858000" cy="9144000"/>
  <p:embeddedFontLst>
    <p:embeddedFont>
      <p:font typeface="Calibri" panose="020F0502020204030204"/>
      <p:regular r:id="rId13"/>
    </p:embeddedFont>
    <p:embeddedFont>
      <p:font typeface="Verdana" panose="020B0604030504040204"/>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c38de279e0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38de279e0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2c9dedba3c2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9dedba3c2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g2c9dedba3c2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9dedba3c2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c38de279e0_0_1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38de279e0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c38de279e0_0_1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38de279e0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135478" y="163830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u="sng">
                <a:solidFill>
                  <a:srgbClr val="0000FF"/>
                </a:solidFill>
              </a:rPr>
              <a:t>AWS well Architecture Framework</a:t>
            </a:r>
            <a:endParaRPr lang="en-US" u="sng">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4"/>
          <p:cNvSpPr txBox="1"/>
          <p:nvPr>
            <p:ph type="body" idx="1"/>
          </p:nvPr>
        </p:nvSpPr>
        <p:spPr>
          <a:xfrm>
            <a:off x="460650" y="445200"/>
            <a:ext cx="8222700" cy="4558200"/>
          </a:xfrm>
          <a:prstGeom prst="rect">
            <a:avLst/>
          </a:prstGeom>
        </p:spPr>
        <p:txBody>
          <a:bodyPr spcFirstLastPara="1" wrap="square" lIns="91425" tIns="91425" rIns="91425" bIns="91425" anchor="t" anchorCtr="0">
            <a:normAutofit fontScale="40000"/>
          </a:bodyPr>
          <a:lstStyle/>
          <a:p>
            <a:pPr marL="417830" lvl="0" indent="-285750" algn="l" rtl="0">
              <a:lnSpc>
                <a:spcPct val="150000"/>
              </a:lnSpc>
              <a:spcBef>
                <a:spcPts val="0"/>
              </a:spcBef>
              <a:spcAft>
                <a:spcPts val="0"/>
              </a:spcAft>
              <a:buClr>
                <a:srgbClr val="273239"/>
              </a:buClr>
              <a:buSzPct val="100000"/>
            </a:pPr>
            <a:r>
              <a:rPr lang="en-GB" sz="3805">
                <a:solidFill>
                  <a:srgbClr val="273239"/>
                </a:solidFill>
                <a:highlight>
                  <a:srgbClr val="FFFFFF"/>
                </a:highlight>
                <a:latin typeface="Nunito"/>
                <a:ea typeface="Nunito"/>
                <a:cs typeface="Nunito"/>
                <a:sym typeface="Nunito"/>
              </a:rPr>
              <a:t>AWS Well-Architected helps cloud architects build secure, high-performing, resilient, and efficient infrastructure for a variety of applications and workloads.</a:t>
            </a:r>
            <a:endParaRPr lang="en-GB" sz="3805">
              <a:solidFill>
                <a:srgbClr val="273239"/>
              </a:solidFill>
              <a:highlight>
                <a:srgbClr val="FFFFFF"/>
              </a:highlight>
              <a:latin typeface="Nunito"/>
              <a:ea typeface="Nunito"/>
              <a:cs typeface="Nunito"/>
              <a:sym typeface="Nunito"/>
            </a:endParaRPr>
          </a:p>
          <a:p>
            <a:pPr marL="417830" lvl="0" indent="-285750" algn="l" rtl="0">
              <a:lnSpc>
                <a:spcPct val="150000"/>
              </a:lnSpc>
              <a:spcBef>
                <a:spcPts val="0"/>
              </a:spcBef>
              <a:spcAft>
                <a:spcPts val="0"/>
              </a:spcAft>
              <a:buClr>
                <a:srgbClr val="273239"/>
              </a:buClr>
              <a:buSzPct val="100000"/>
            </a:pPr>
            <a:r>
              <a:rPr lang="en-GB" sz="3805">
                <a:solidFill>
                  <a:srgbClr val="273239"/>
                </a:solidFill>
                <a:highlight>
                  <a:srgbClr val="FFFFFF"/>
                </a:highlight>
                <a:latin typeface="Nunito"/>
                <a:ea typeface="Nunito"/>
                <a:cs typeface="Nunito"/>
                <a:sym typeface="Nunito"/>
              </a:rPr>
              <a:t>Built around six pillars—</a:t>
            </a:r>
            <a:endParaRPr lang="en-GB" sz="3805">
              <a:solidFill>
                <a:srgbClr val="273239"/>
              </a:solidFill>
              <a:highlight>
                <a:srgbClr val="FFFFFF"/>
              </a:highlight>
              <a:latin typeface="Nunito"/>
              <a:ea typeface="Nunito"/>
              <a:cs typeface="Nunito"/>
              <a:sym typeface="Nunito"/>
            </a:endParaRPr>
          </a:p>
          <a:p>
            <a:pPr marL="875030" lvl="1" indent="-285750" algn="l" rtl="0">
              <a:lnSpc>
                <a:spcPct val="150000"/>
              </a:lnSpc>
              <a:spcBef>
                <a:spcPts val="0"/>
              </a:spcBef>
              <a:spcAft>
                <a:spcPts val="0"/>
              </a:spcAft>
              <a:buClr>
                <a:srgbClr val="273239"/>
              </a:buClr>
              <a:buSzPct val="100000"/>
            </a:pPr>
            <a:r>
              <a:rPr lang="en-GB" sz="3215">
                <a:solidFill>
                  <a:srgbClr val="273239"/>
                </a:solidFill>
                <a:highlight>
                  <a:srgbClr val="FFFFFF"/>
                </a:highlight>
                <a:latin typeface="Nunito"/>
                <a:ea typeface="Nunito"/>
                <a:cs typeface="Nunito"/>
                <a:sym typeface="Nunito"/>
              </a:rPr>
              <a:t>operational excellence, </a:t>
            </a:r>
            <a:endParaRPr lang="en-GB" sz="3215">
              <a:solidFill>
                <a:srgbClr val="273239"/>
              </a:solidFill>
              <a:highlight>
                <a:srgbClr val="FFFFFF"/>
              </a:highlight>
              <a:latin typeface="Nunito"/>
              <a:ea typeface="Nunito"/>
              <a:cs typeface="Nunito"/>
              <a:sym typeface="Nunito"/>
            </a:endParaRPr>
          </a:p>
          <a:p>
            <a:pPr marL="875030" lvl="1" indent="-285750" algn="l" rtl="0">
              <a:lnSpc>
                <a:spcPct val="150000"/>
              </a:lnSpc>
              <a:spcBef>
                <a:spcPts val="0"/>
              </a:spcBef>
              <a:spcAft>
                <a:spcPts val="0"/>
              </a:spcAft>
              <a:buClr>
                <a:srgbClr val="273239"/>
              </a:buClr>
              <a:buSzPct val="100000"/>
            </a:pPr>
            <a:r>
              <a:rPr lang="en-GB" sz="3215">
                <a:solidFill>
                  <a:srgbClr val="273239"/>
                </a:solidFill>
                <a:highlight>
                  <a:srgbClr val="FFFFFF"/>
                </a:highlight>
                <a:latin typeface="Nunito"/>
                <a:ea typeface="Nunito"/>
                <a:cs typeface="Nunito"/>
                <a:sym typeface="Nunito"/>
              </a:rPr>
              <a:t>security, </a:t>
            </a:r>
            <a:endParaRPr lang="en-GB" sz="3215">
              <a:solidFill>
                <a:srgbClr val="273239"/>
              </a:solidFill>
              <a:highlight>
                <a:srgbClr val="FFFFFF"/>
              </a:highlight>
              <a:latin typeface="Nunito"/>
              <a:ea typeface="Nunito"/>
              <a:cs typeface="Nunito"/>
              <a:sym typeface="Nunito"/>
            </a:endParaRPr>
          </a:p>
          <a:p>
            <a:pPr marL="875030" lvl="1" indent="-285750" algn="l" rtl="0">
              <a:lnSpc>
                <a:spcPct val="150000"/>
              </a:lnSpc>
              <a:spcBef>
                <a:spcPts val="0"/>
              </a:spcBef>
              <a:spcAft>
                <a:spcPts val="0"/>
              </a:spcAft>
              <a:buClr>
                <a:srgbClr val="273239"/>
              </a:buClr>
              <a:buSzPct val="100000"/>
            </a:pPr>
            <a:r>
              <a:rPr lang="en-GB" sz="3215">
                <a:solidFill>
                  <a:srgbClr val="273239"/>
                </a:solidFill>
                <a:highlight>
                  <a:srgbClr val="FFFFFF"/>
                </a:highlight>
                <a:latin typeface="Nunito"/>
                <a:ea typeface="Nunito"/>
                <a:cs typeface="Nunito"/>
                <a:sym typeface="Nunito"/>
              </a:rPr>
              <a:t>reliability, </a:t>
            </a:r>
            <a:endParaRPr lang="en-GB" sz="3215">
              <a:solidFill>
                <a:srgbClr val="273239"/>
              </a:solidFill>
              <a:highlight>
                <a:srgbClr val="FFFFFF"/>
              </a:highlight>
              <a:latin typeface="Nunito"/>
              <a:ea typeface="Nunito"/>
              <a:cs typeface="Nunito"/>
              <a:sym typeface="Nunito"/>
            </a:endParaRPr>
          </a:p>
          <a:p>
            <a:pPr marL="875030" lvl="1" indent="-285750" algn="l" rtl="0">
              <a:lnSpc>
                <a:spcPct val="150000"/>
              </a:lnSpc>
              <a:spcBef>
                <a:spcPts val="0"/>
              </a:spcBef>
              <a:spcAft>
                <a:spcPts val="0"/>
              </a:spcAft>
              <a:buClr>
                <a:srgbClr val="273239"/>
              </a:buClr>
              <a:buSzPct val="100000"/>
            </a:pPr>
            <a:r>
              <a:rPr lang="en-GB" sz="3215">
                <a:solidFill>
                  <a:srgbClr val="273239"/>
                </a:solidFill>
                <a:highlight>
                  <a:srgbClr val="FFFFFF"/>
                </a:highlight>
                <a:latin typeface="Nunito"/>
                <a:ea typeface="Nunito"/>
                <a:cs typeface="Nunito"/>
                <a:sym typeface="Nunito"/>
              </a:rPr>
              <a:t>performance efficiency, </a:t>
            </a:r>
            <a:endParaRPr lang="en-GB" sz="3215">
              <a:solidFill>
                <a:srgbClr val="273239"/>
              </a:solidFill>
              <a:highlight>
                <a:srgbClr val="FFFFFF"/>
              </a:highlight>
              <a:latin typeface="Nunito"/>
              <a:ea typeface="Nunito"/>
              <a:cs typeface="Nunito"/>
              <a:sym typeface="Nunito"/>
            </a:endParaRPr>
          </a:p>
          <a:p>
            <a:pPr marL="875030" lvl="1" indent="-285750" algn="l" rtl="0">
              <a:lnSpc>
                <a:spcPct val="150000"/>
              </a:lnSpc>
              <a:spcBef>
                <a:spcPts val="0"/>
              </a:spcBef>
              <a:spcAft>
                <a:spcPts val="0"/>
              </a:spcAft>
              <a:buClr>
                <a:srgbClr val="273239"/>
              </a:buClr>
              <a:buSzPct val="100000"/>
            </a:pPr>
            <a:r>
              <a:rPr lang="en-GB" sz="3215">
                <a:solidFill>
                  <a:srgbClr val="273239"/>
                </a:solidFill>
                <a:highlight>
                  <a:srgbClr val="FFFFFF"/>
                </a:highlight>
                <a:latin typeface="Nunito"/>
                <a:ea typeface="Nunito"/>
                <a:cs typeface="Nunito"/>
                <a:sym typeface="Nunito"/>
              </a:rPr>
              <a:t>cost optimization, </a:t>
            </a:r>
            <a:endParaRPr lang="en-GB" sz="3215">
              <a:solidFill>
                <a:srgbClr val="273239"/>
              </a:solidFill>
              <a:highlight>
                <a:srgbClr val="FFFFFF"/>
              </a:highlight>
              <a:latin typeface="Nunito"/>
              <a:ea typeface="Nunito"/>
              <a:cs typeface="Nunito"/>
              <a:sym typeface="Nunito"/>
            </a:endParaRPr>
          </a:p>
          <a:p>
            <a:pPr marL="875030" lvl="1" indent="-285750" algn="l" rtl="0">
              <a:lnSpc>
                <a:spcPct val="150000"/>
              </a:lnSpc>
              <a:spcBef>
                <a:spcPts val="0"/>
              </a:spcBef>
              <a:spcAft>
                <a:spcPts val="0"/>
              </a:spcAft>
              <a:buClr>
                <a:srgbClr val="273239"/>
              </a:buClr>
              <a:buSzPct val="100000"/>
            </a:pPr>
            <a:r>
              <a:rPr lang="en-GB" sz="3215">
                <a:solidFill>
                  <a:srgbClr val="273239"/>
                </a:solidFill>
                <a:highlight>
                  <a:srgbClr val="FFFFFF"/>
                </a:highlight>
                <a:latin typeface="Nunito"/>
                <a:ea typeface="Nunito"/>
                <a:cs typeface="Nunito"/>
                <a:sym typeface="Nunito"/>
              </a:rPr>
              <a:t>sustainability</a:t>
            </a:r>
            <a:endParaRPr sz="3215">
              <a:solidFill>
                <a:srgbClr val="273239"/>
              </a:solidFill>
              <a:highlight>
                <a:srgbClr val="FFFFFF"/>
              </a:highlight>
              <a:latin typeface="Nunito"/>
              <a:ea typeface="Nunito"/>
              <a:cs typeface="Nunito"/>
              <a:sym typeface="Nunito"/>
            </a:endParaRPr>
          </a:p>
          <a:p>
            <a:pPr marL="417830" lvl="0" indent="-285750" algn="l" rtl="0">
              <a:lnSpc>
                <a:spcPct val="150000"/>
              </a:lnSpc>
              <a:spcBef>
                <a:spcPts val="0"/>
              </a:spcBef>
              <a:spcAft>
                <a:spcPts val="0"/>
              </a:spcAft>
              <a:buClr>
                <a:srgbClr val="273239"/>
              </a:buClr>
              <a:buSzPct val="100000"/>
            </a:pPr>
            <a:r>
              <a:rPr lang="en-GB" sz="3805">
                <a:solidFill>
                  <a:srgbClr val="273239"/>
                </a:solidFill>
                <a:highlight>
                  <a:srgbClr val="FFFFFF"/>
                </a:highlight>
                <a:latin typeface="Nunito"/>
                <a:ea typeface="Nunito"/>
                <a:cs typeface="Nunito"/>
                <a:sym typeface="Nunito"/>
              </a:rPr>
              <a:t>The AWS Well-Architected Framework includes domain-specific lenses, hands-on labs, and the AWS Well-Architected</a:t>
            </a:r>
            <a:r>
              <a:rPr lang="en-US" altLang="en-GB" sz="3805">
                <a:solidFill>
                  <a:srgbClr val="273239"/>
                </a:solidFill>
                <a:highlight>
                  <a:srgbClr val="FFFFFF"/>
                </a:highlight>
                <a:latin typeface="Nunito"/>
                <a:ea typeface="Nunito"/>
                <a:cs typeface="Nunito"/>
                <a:sym typeface="Nunito"/>
              </a:rPr>
              <a:t>.</a:t>
            </a:r>
            <a:endParaRPr sz="3805">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a:solidFill>
                <a:srgbClr val="273239"/>
              </a:solidFill>
              <a:highlight>
                <a:srgbClr val="FFFFFF"/>
              </a:highlight>
              <a:latin typeface="Nunito"/>
              <a:ea typeface="Nunito"/>
              <a:cs typeface="Nunito"/>
              <a:sym typeface="Nunito"/>
            </a:endParaRPr>
          </a:p>
          <a:p>
            <a:pPr marL="0" lvl="0" indent="0" algn="l" rtl="0">
              <a:spcBef>
                <a:spcPts val="1200"/>
              </a:spcBef>
              <a:spcAft>
                <a:spcPts val="0"/>
              </a:spcAft>
              <a:buNone/>
            </a:pPr>
            <a:endParaRPr>
              <a:solidFill>
                <a:srgbClr val="273239"/>
              </a:solidFill>
              <a:highlight>
                <a:srgbClr val="FFFFFF"/>
              </a:highlight>
              <a:latin typeface="Nunito"/>
              <a:ea typeface="Nunito"/>
              <a:cs typeface="Nunito"/>
              <a:sym typeface="Nunito"/>
            </a:endParaRPr>
          </a:p>
          <a:p>
            <a:pPr marL="0" lvl="0" indent="0" algn="l" rtl="0">
              <a:spcBef>
                <a:spcPts val="1200"/>
              </a:spcBef>
              <a:spcAft>
                <a:spcPts val="1200"/>
              </a:spcAft>
              <a:buNone/>
            </a:pPr>
            <a:endParaRPr>
              <a:solidFill>
                <a:srgbClr val="273239"/>
              </a:solidFill>
              <a:highlight>
                <a:srgbClr val="FFFFFF"/>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15"/>
          <p:cNvSpPr txBox="1"/>
          <p:nvPr>
            <p:ph type="body" idx="1"/>
          </p:nvPr>
        </p:nvSpPr>
        <p:spPr>
          <a:xfrm>
            <a:off x="446900" y="437950"/>
            <a:ext cx="8073000" cy="4402800"/>
          </a:xfrm>
          <a:prstGeom prst="rect">
            <a:avLst/>
          </a:prstGeom>
        </p:spPr>
        <p:txBody>
          <a:bodyPr spcFirstLastPara="1" wrap="square" lIns="91425" tIns="91425" rIns="91425" bIns="91425" anchor="t" anchorCtr="0">
            <a:normAutofit lnSpcReduction="10000"/>
          </a:bodyPr>
          <a:lstStyle/>
          <a:p>
            <a:pPr marL="457200" lvl="0" indent="-302260" algn="just" rtl="0">
              <a:lnSpc>
                <a:spcPct val="157000"/>
              </a:lnSpc>
              <a:spcBef>
                <a:spcPts val="0"/>
              </a:spcBef>
              <a:spcAft>
                <a:spcPts val="0"/>
              </a:spcAft>
              <a:buClr>
                <a:srgbClr val="000000"/>
              </a:buClr>
              <a:buSzPct val="100000"/>
              <a:buFont typeface="Verdana" panose="020B0604030504040204"/>
              <a:buChar char="●"/>
            </a:pPr>
            <a:r>
              <a:rPr lang="en-GB" sz="125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The AWS Well-Architected Tool, available at no cost in the AWS Management Console, provides a mechanism for regularly evaluating workloads, identifying high-risk issues, and recording improvements.</a:t>
            </a:r>
            <a:endParaRPr lang="en-GB" sz="12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302260" algn="just" rtl="0">
              <a:lnSpc>
                <a:spcPct val="157000"/>
              </a:lnSpc>
              <a:spcBef>
                <a:spcPts val="0"/>
              </a:spcBef>
              <a:spcAft>
                <a:spcPts val="0"/>
              </a:spcAft>
              <a:buClr>
                <a:srgbClr val="000000"/>
              </a:buClr>
              <a:buSzPct val="100000"/>
              <a:buFont typeface="Verdana" panose="020B0604030504040204"/>
              <a:buChar char="●"/>
            </a:pPr>
            <a:r>
              <a:rPr lang="en-GB" sz="125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AWS also provides access to an ecosystem of hundreds of members in the AWS Well-Architected Partner Program. Engage a partner in your area to help analyze and review your applications.</a:t>
            </a:r>
            <a:endParaRPr lang="en-GB" sz="12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0" lvl="0" indent="0" algn="l" rtl="0">
              <a:spcBef>
                <a:spcPts val="1200"/>
              </a:spcBef>
              <a:spcAft>
                <a:spcPts val="1200"/>
              </a:spcAft>
              <a:buNone/>
            </a:pPr>
            <a:endParaRPr sz="11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6"/>
          <p:cNvSpPr txBox="1"/>
          <p:nvPr>
            <p:ph type="body" idx="1"/>
          </p:nvPr>
        </p:nvSpPr>
        <p:spPr>
          <a:xfrm>
            <a:off x="819150" y="431350"/>
            <a:ext cx="7505700" cy="4007400"/>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r>
              <a:rPr lang="en-US" sz="1600" u="sng"/>
              <a:t>Six Pillars of AWS Well-Architecture</a:t>
            </a:r>
            <a:endParaRPr lang="en-US" sz="1600" u="sng"/>
          </a:p>
          <a:p>
            <a:pPr marL="0" lvl="0" indent="0" algn="ctr" rtl="0">
              <a:spcBef>
                <a:spcPts val="1200"/>
              </a:spcBef>
              <a:spcAft>
                <a:spcPts val="0"/>
              </a:spcAft>
              <a:buNone/>
            </a:pPr>
            <a:endParaRPr sz="1600" u="sng"/>
          </a:p>
          <a:p>
            <a:pPr marL="457200" lvl="0" indent="-314325" algn="l" rtl="0">
              <a:spcBef>
                <a:spcPts val="0"/>
              </a:spcBef>
              <a:spcAft>
                <a:spcPts val="0"/>
              </a:spcAft>
              <a:buClr>
                <a:srgbClr val="000000"/>
              </a:buClr>
              <a:buSzPts val="1350"/>
              <a:buFont typeface="Verdana" panose="020B0604030504040204"/>
              <a:buChar char="●"/>
            </a:pPr>
            <a:r>
              <a:rPr lang="en-US" altLang="en-GB" sz="135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Operational Excellence Pillar - The operational excellence pillar focuses on running and monitoring systems, and continually improving processes and procedures.</a:t>
            </a:r>
            <a:endParaRPr lang="en-US" altLang="en-GB" sz="13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314325" algn="l" rtl="0">
              <a:spcBef>
                <a:spcPts val="0"/>
              </a:spcBef>
              <a:spcAft>
                <a:spcPts val="0"/>
              </a:spcAft>
              <a:buClr>
                <a:srgbClr val="000000"/>
              </a:buClr>
              <a:buSzPts val="1350"/>
              <a:buFont typeface="Verdana" panose="020B0604030504040204"/>
              <a:buChar char="●"/>
            </a:pPr>
            <a:endParaRPr lang="en-US" altLang="en-GB" sz="13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314325" algn="l" rtl="0">
              <a:spcBef>
                <a:spcPts val="0"/>
              </a:spcBef>
              <a:spcAft>
                <a:spcPts val="0"/>
              </a:spcAft>
              <a:buClr>
                <a:srgbClr val="000000"/>
              </a:buClr>
              <a:buSzPts val="1350"/>
              <a:buFont typeface="Verdana" panose="020B0604030504040204"/>
              <a:buChar char="●"/>
            </a:pPr>
            <a:r>
              <a:rPr lang="en-US" altLang="en-GB" sz="135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Security Pillar - The security pillar focuses on protecting information and systems. Key topics include managing user permissions, and establishing controls to detect security events.</a:t>
            </a:r>
            <a:endParaRPr lang="en-US" altLang="en-GB" sz="13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142875" lvl="0" indent="0" algn="l" rtl="0">
              <a:spcBef>
                <a:spcPts val="0"/>
              </a:spcBef>
              <a:spcAft>
                <a:spcPts val="0"/>
              </a:spcAft>
              <a:buClr>
                <a:srgbClr val="000000"/>
              </a:buClr>
              <a:buSzPts val="1350"/>
              <a:buFont typeface="Verdana" panose="020B0604030504040204"/>
              <a:buNone/>
            </a:pPr>
            <a:endParaRPr lang="en-US" altLang="en-GB" sz="13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314325" algn="l" rtl="0">
              <a:spcBef>
                <a:spcPts val="0"/>
              </a:spcBef>
              <a:spcAft>
                <a:spcPts val="0"/>
              </a:spcAft>
              <a:buClr>
                <a:srgbClr val="000000"/>
              </a:buClr>
              <a:buSzPts val="1350"/>
              <a:buFont typeface="Verdana" panose="020B0604030504040204"/>
              <a:buChar char="●"/>
            </a:pPr>
            <a:r>
              <a:rPr lang="en-US" altLang="en-GB" sz="1350">
                <a:solidFill>
                  <a:srgbClr val="000000"/>
                </a:solidFill>
                <a:highlight>
                  <a:srgbClr val="FFFFFF"/>
                </a:highlight>
                <a:latin typeface="Verdana" panose="020B0604030504040204"/>
                <a:ea typeface="Verdana" panose="020B0604030504040204"/>
                <a:cs typeface="Verdana" panose="020B0604030504040204"/>
                <a:sym typeface="Verdana" panose="020B0604030504040204"/>
              </a:rPr>
              <a:t>Realiability Pillar - The reliability pillar focuses on workloads performing their intended functions and how to recover quickly from failure to meet demands.Key topics include recovery planning, and adapting to changing requirements.</a:t>
            </a:r>
            <a:endParaRPr lang="en-US" altLang="en-GB" sz="13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a:p>
            <a:pPr marL="457200" lvl="0" indent="-314325" algn="l" rtl="0">
              <a:spcBef>
                <a:spcPts val="0"/>
              </a:spcBef>
              <a:spcAft>
                <a:spcPts val="0"/>
              </a:spcAft>
              <a:buClr>
                <a:srgbClr val="000000"/>
              </a:buClr>
              <a:buSzPts val="1350"/>
              <a:buFont typeface="Verdana" panose="020B0604030504040204"/>
              <a:buChar char="●"/>
            </a:pPr>
            <a:endParaRPr lang="en-US" altLang="en-GB" sz="1350">
              <a:solidFill>
                <a:srgbClr val="000000"/>
              </a:solidFill>
              <a:highlight>
                <a:srgbClr val="FFFFFF"/>
              </a:highlight>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726900" y="4304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u="sng"/>
          </a:p>
        </p:txBody>
      </p:sp>
      <p:sp>
        <p:nvSpPr>
          <p:cNvPr id="149" name="Google Shape;149;p17"/>
          <p:cNvSpPr txBox="1"/>
          <p:nvPr>
            <p:ph type="body" idx="1"/>
          </p:nvPr>
        </p:nvSpPr>
        <p:spPr>
          <a:xfrm>
            <a:off x="498475" y="591820"/>
            <a:ext cx="8095615" cy="5692775"/>
          </a:xfrm>
          <a:prstGeom prst="rect">
            <a:avLst/>
          </a:prstGeom>
        </p:spPr>
        <p:txBody>
          <a:bodyPr spcFirstLastPara="1" wrap="square" lIns="91425" tIns="91425" rIns="91425" bIns="91425" anchor="t" anchorCtr="0">
            <a:normAutofit lnSpcReduction="20000"/>
          </a:bodyPr>
          <a:lstStyle/>
          <a:p>
            <a:pPr marL="285750" lvl="0" indent="-285750" algn="l" rtl="0">
              <a:spcBef>
                <a:spcPts val="1200"/>
              </a:spcBef>
              <a:spcAft>
                <a:spcPts val="0"/>
              </a:spcAft>
            </a:pPr>
            <a:r>
              <a:rPr lang="en-US">
                <a:solidFill>
                  <a:srgbClr val="273239"/>
                </a:solidFill>
                <a:highlight>
                  <a:srgbClr val="FFFFFF"/>
                </a:highlight>
                <a:latin typeface="Nunito"/>
                <a:ea typeface="Nunito"/>
                <a:cs typeface="Nunito"/>
                <a:sym typeface="Nunito"/>
              </a:rPr>
              <a:t>Performance Efficiency Pillar - The performance efficiency pillar focuses on structured and selection of IT and computing resources.Key topics include selecting resource types and sizes optimized for workload requirements.</a:t>
            </a:r>
            <a:endParaRPr lang="en-US">
              <a:solidFill>
                <a:srgbClr val="273239"/>
              </a:solidFill>
              <a:highlight>
                <a:srgbClr val="FFFFFF"/>
              </a:highlight>
              <a:latin typeface="Nunito"/>
              <a:ea typeface="Nunito"/>
              <a:cs typeface="Nunito"/>
              <a:sym typeface="Nunito"/>
            </a:endParaRPr>
          </a:p>
          <a:p>
            <a:pPr marL="285750" lvl="0" indent="-285750" algn="l" rtl="0">
              <a:spcBef>
                <a:spcPts val="1200"/>
              </a:spcBef>
              <a:spcAft>
                <a:spcPts val="0"/>
              </a:spcAft>
            </a:pPr>
            <a:r>
              <a:rPr lang="en-US">
                <a:solidFill>
                  <a:srgbClr val="273239"/>
                </a:solidFill>
                <a:highlight>
                  <a:srgbClr val="FFFFFF"/>
                </a:highlight>
                <a:latin typeface="Nunito"/>
                <a:ea typeface="Nunito"/>
                <a:cs typeface="Nunito"/>
                <a:sym typeface="Nunito"/>
              </a:rPr>
              <a:t>Cost Optimizing Pillar - The cost optimization pillar focuses on avoiding unnecessary costs. Key topics include understanding spending over time and controlling fund allocation, selecting resources of the right type and quantity.</a:t>
            </a:r>
            <a:endParaRPr lang="en-US">
              <a:solidFill>
                <a:srgbClr val="273239"/>
              </a:solidFill>
              <a:highlight>
                <a:srgbClr val="FFFFFF"/>
              </a:highlight>
              <a:latin typeface="Nunito"/>
              <a:ea typeface="Nunito"/>
              <a:cs typeface="Nunito"/>
              <a:sym typeface="Nunito"/>
            </a:endParaRPr>
          </a:p>
          <a:p>
            <a:pPr marL="285750" lvl="0" indent="-285750" algn="l" rtl="0">
              <a:spcBef>
                <a:spcPts val="1200"/>
              </a:spcBef>
              <a:spcAft>
                <a:spcPts val="0"/>
              </a:spcAft>
            </a:pPr>
            <a:r>
              <a:rPr lang="en-US">
                <a:solidFill>
                  <a:srgbClr val="273239"/>
                </a:solidFill>
                <a:highlight>
                  <a:srgbClr val="FFFFFF"/>
                </a:highlight>
                <a:latin typeface="Nunito"/>
                <a:ea typeface="Nunito"/>
                <a:cs typeface="Nunito"/>
                <a:sym typeface="Nunito"/>
              </a:rPr>
              <a:t>Sustainability Pillar - The sustainability pillar focuses on minimizing the environmental impacts of running cloud workloads.</a:t>
            </a:r>
            <a:endParaRPr lang="en-US">
              <a:solidFill>
                <a:srgbClr val="273239"/>
              </a:solidFill>
              <a:highlight>
                <a:srgbClr val="FFFFFF"/>
              </a:highlight>
              <a:latin typeface="Nunito"/>
              <a:ea typeface="Nunito"/>
              <a:cs typeface="Nunito"/>
              <a:sym typeface="Nunito"/>
            </a:endParaRPr>
          </a:p>
          <a:p>
            <a:pPr marL="0" lvl="0" indent="0" algn="l" rtl="0">
              <a:spcBef>
                <a:spcPts val="1200"/>
              </a:spcBef>
              <a:spcAft>
                <a:spcPts val="1200"/>
              </a:spcAft>
              <a:buNone/>
            </a:pPr>
            <a:endParaRPr>
              <a:solidFill>
                <a:srgbClr val="273239"/>
              </a:solidFill>
              <a:highlight>
                <a:srgbClr val="FFFFFF"/>
              </a:highlight>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726900" y="430425"/>
            <a:ext cx="7505700"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u="sng"/>
              <a:t>AWS well-Architecture Lenses and Guidance</a:t>
            </a:r>
            <a:endParaRPr lang="en-US" u="sng"/>
          </a:p>
        </p:txBody>
      </p:sp>
      <p:sp>
        <p:nvSpPr>
          <p:cNvPr id="149" name="Google Shape;149;p17"/>
          <p:cNvSpPr txBox="1"/>
          <p:nvPr>
            <p:ph type="body" idx="1"/>
          </p:nvPr>
        </p:nvSpPr>
        <p:spPr>
          <a:xfrm>
            <a:off x="498200" y="1384775"/>
            <a:ext cx="8095800" cy="4117200"/>
          </a:xfrm>
          <a:prstGeom prst="rect">
            <a:avLst/>
          </a:prstGeom>
        </p:spPr>
        <p:txBody>
          <a:bodyPr spcFirstLastPara="1" wrap="square" lIns="91425" tIns="91425" rIns="91425" bIns="91425" anchor="t" anchorCtr="0">
            <a:normAutofit lnSpcReduction="20000"/>
          </a:bodyPr>
          <a:lstStyle/>
          <a:p>
            <a:pPr marL="285750" lvl="0" indent="-285750" algn="l" rtl="0">
              <a:spcBef>
                <a:spcPts val="1200"/>
              </a:spcBef>
              <a:spcAft>
                <a:spcPts val="0"/>
              </a:spcAft>
            </a:pPr>
            <a:r>
              <a:rPr lang="en-US">
                <a:solidFill>
                  <a:srgbClr val="273239"/>
                </a:solidFill>
                <a:highlight>
                  <a:srgbClr val="FFFFFF"/>
                </a:highlight>
                <a:latin typeface="Nunito"/>
                <a:ea typeface="Nunito"/>
                <a:cs typeface="Nunito"/>
                <a:sym typeface="Nunito"/>
              </a:rPr>
              <a:t>AWS Well-Architected Lenses extend the guidance offered by AWS Well-Architected to specific industry and technology domains, such as machine learning (ML), data analytics, serverless, high performance computing (HPC), IoT, SAP, streaming media, the games industry, hybrid networking, and financial services.</a:t>
            </a:r>
            <a:endParaRPr lang="en-US">
              <a:solidFill>
                <a:srgbClr val="273239"/>
              </a:solidFill>
              <a:highlight>
                <a:srgbClr val="FFFFFF"/>
              </a:highlight>
              <a:latin typeface="Nunito"/>
              <a:ea typeface="Nunito"/>
              <a:cs typeface="Nunito"/>
              <a:sym typeface="Nunito"/>
            </a:endParaRPr>
          </a:p>
          <a:p>
            <a:pPr marL="285750" lvl="0" indent="-285750" algn="l" rtl="0">
              <a:spcBef>
                <a:spcPts val="1200"/>
              </a:spcBef>
              <a:spcAft>
                <a:spcPts val="0"/>
              </a:spcAft>
            </a:pPr>
            <a:r>
              <a:rPr lang="en-US">
                <a:solidFill>
                  <a:srgbClr val="273239"/>
                </a:solidFill>
                <a:highlight>
                  <a:srgbClr val="FFFFFF"/>
                </a:highlight>
                <a:latin typeface="Nunito"/>
                <a:ea typeface="Nunito"/>
                <a:cs typeface="Nunito"/>
                <a:sym typeface="Nunito"/>
              </a:rPr>
              <a:t>Unlike the Framework and Lenses, which are aligned with all six pillars of the Well-Architected Framework, AWS Well-Architected Guidance focuses on a specific use case, technology, or implementation scenario.</a:t>
            </a:r>
            <a:endParaRPr lang="en-US">
              <a:solidFill>
                <a:srgbClr val="273239"/>
              </a:solidFill>
              <a:highlight>
                <a:srgbClr val="FFFFFF"/>
              </a:highlight>
              <a:latin typeface="Nunito"/>
              <a:ea typeface="Nunito"/>
              <a:cs typeface="Nunito"/>
              <a:sym typeface="Nunito"/>
            </a:endParaRPr>
          </a:p>
          <a:p>
            <a:pPr marL="0" lvl="0" indent="0" algn="l" rtl="0">
              <a:spcBef>
                <a:spcPts val="1200"/>
              </a:spcBef>
              <a:spcAft>
                <a:spcPts val="1200"/>
              </a:spcAft>
              <a:buNone/>
            </a:pPr>
            <a:endParaRPr>
              <a:solidFill>
                <a:srgbClr val="273239"/>
              </a:solidFill>
              <a:highlight>
                <a:srgbClr val="FFFFFF"/>
              </a:highlight>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2557</Words>
  <Application>WPS Presentation</Application>
  <PresentationFormat/>
  <Paragraphs>39</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Arial</vt:lpstr>
      <vt:lpstr>Nunito</vt:lpstr>
      <vt:lpstr>Liberation Mono</vt:lpstr>
      <vt:lpstr>Calibri</vt:lpstr>
      <vt:lpstr>Verdana</vt:lpstr>
      <vt:lpstr>Microsoft YaHei</vt:lpstr>
      <vt:lpstr>Arial Unicode MS</vt:lpstr>
      <vt:lpstr>Shift</vt:lpstr>
      <vt:lpstr>AWS well Architecture Framework</vt:lpstr>
      <vt:lpstr>PowerPoint 演示文稿</vt:lpstr>
      <vt:lpstr>PowerPoint 演示文稿</vt:lpstr>
      <vt:lpstr>PowerPoint 演示文稿</vt:lpstr>
      <vt:lpstr>PowerPoint 演示文稿</vt:lpstr>
      <vt:lpstr>AWS well-Architecture Lenses and Guidance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ACL</dc:title>
  <dc:creator/>
  <cp:lastModifiedBy>dell</cp:lastModifiedBy>
  <cp:revision>3</cp:revision>
  <dcterms:created xsi:type="dcterms:W3CDTF">2024-04-07T19:32:00Z</dcterms:created>
  <dcterms:modified xsi:type="dcterms:W3CDTF">2024-06-24T03:52:39Z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51E2705DF5664B92A9C5997A45476EDC_12</vt:lpwstr>
  </property>
  <property fmtid="{D5CDD505-2E9C-101B-9397-08002B2CF9AE}" pid="3" name="KSOProductBuildVer">
    <vt:lpwstr>1033-12.2.0.17119</vt:lpwstr>
  </property>
</Properties>
</file>