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6" r:id="rId4"/>
    <p:sldId id="285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79" r:id="rId13"/>
    <p:sldId id="2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3" autoAdjust="0"/>
    <p:restoredTop sz="94664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/>
          <a:lstStyle/>
          <a:p>
            <a:r>
              <a:rPr lang="en-US" dirty="0" smtClean="0"/>
              <a:t>EBS: Elastic Block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Here, I will talk only about the theoretical part.</a:t>
            </a:r>
          </a:p>
          <a:p>
            <a:r>
              <a:rPr lang="en-US" dirty="0" smtClean="0"/>
              <a:t>(Someone else will do the practical part later.)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895600" y="2514600"/>
            <a:ext cx="3352800" cy="34290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/>
          <a:lstStyle/>
          <a:p>
            <a:r>
              <a:rPr lang="en-US" dirty="0" smtClean="0"/>
              <a:t>EBS Snapshot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EBS</a:t>
            </a:r>
            <a:r>
              <a:rPr lang="en-US" b="1" dirty="0" smtClean="0"/>
              <a:t> snapshot </a:t>
            </a:r>
            <a:r>
              <a:rPr lang="en-US" dirty="0" smtClean="0"/>
              <a:t>is a point-in-time incremental </a:t>
            </a:r>
            <a:r>
              <a:rPr lang="en-US" b="1" dirty="0" smtClean="0"/>
              <a:t>backup</a:t>
            </a:r>
            <a:r>
              <a:rPr lang="en-US" dirty="0" smtClean="0"/>
              <a:t> of an EBS volume.</a:t>
            </a:r>
          </a:p>
          <a:p>
            <a:pPr algn="l"/>
            <a:r>
              <a:rPr lang="en-US" b="1" dirty="0" smtClean="0"/>
              <a:t>Snapshot</a:t>
            </a:r>
            <a:r>
              <a:rPr lang="en-US" dirty="0" smtClean="0"/>
              <a:t> is specific to </a:t>
            </a:r>
            <a:r>
              <a:rPr lang="en-US" b="1" dirty="0" smtClean="0"/>
              <a:t>Region</a:t>
            </a:r>
            <a:r>
              <a:rPr lang="en-US" dirty="0" smtClean="0"/>
              <a:t>, while </a:t>
            </a:r>
            <a:r>
              <a:rPr lang="en-US" b="1" dirty="0" smtClean="0"/>
              <a:t>Volume</a:t>
            </a:r>
            <a:r>
              <a:rPr lang="en-US" dirty="0" smtClean="0"/>
              <a:t> is specific to </a:t>
            </a:r>
            <a:r>
              <a:rPr lang="en-US" b="1" dirty="0" smtClean="0"/>
              <a:t>AZ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52400" y="152400"/>
            <a:ext cx="9906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ultidocument 10"/>
          <p:cNvSpPr/>
          <p:nvPr/>
        </p:nvSpPr>
        <p:spPr>
          <a:xfrm>
            <a:off x="3657600" y="3200400"/>
            <a:ext cx="3810000" cy="3200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EBS Snapshots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/>
          <a:lstStyle/>
          <a:p>
            <a:r>
              <a:rPr lang="en-US" dirty="0" smtClean="0"/>
              <a:t>To create EBS volume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EC2 &gt; Volumes &gt; Create volume: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Volume type: </a:t>
            </a:r>
            <a:r>
              <a:rPr lang="en-US" b="1" dirty="0" smtClean="0"/>
              <a:t>General Purpose SSD (gp2)</a:t>
            </a: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Size (GB): </a:t>
            </a:r>
            <a:r>
              <a:rPr lang="en-US" b="1" dirty="0" smtClean="0"/>
              <a:t>10</a:t>
            </a: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Availability Zone: </a:t>
            </a:r>
            <a:r>
              <a:rPr lang="en-US" b="1" dirty="0" smtClean="0"/>
              <a:t>us-east-1a</a:t>
            </a:r>
            <a:endParaRPr lang="en-US" dirty="0" smtClean="0"/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Tags &gt; Add tag: </a:t>
            </a:r>
          </a:p>
          <a:p>
            <a:pPr lvl="2" algn="l">
              <a:buFont typeface="Arial" pitchFamily="34" charset="0"/>
              <a:buChar char="•"/>
            </a:pPr>
            <a:r>
              <a:rPr lang="en-US" dirty="0" smtClean="0"/>
              <a:t>Key: </a:t>
            </a:r>
            <a:r>
              <a:rPr lang="en-US" b="1" dirty="0" smtClean="0"/>
              <a:t>Name</a:t>
            </a:r>
            <a:r>
              <a:rPr lang="en-US" dirty="0" smtClean="0"/>
              <a:t>, Value: </a:t>
            </a:r>
            <a:r>
              <a:rPr lang="en-US" b="1" dirty="0" smtClean="0"/>
              <a:t>vol-10gb-us-east-1a</a:t>
            </a:r>
            <a:endParaRPr lang="en-US" dirty="0" smtClean="0"/>
          </a:p>
          <a:p>
            <a:pPr algn="l"/>
            <a:r>
              <a:rPr lang="en-US" dirty="0" smtClean="0"/>
              <a:t>Create volume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52400" y="152400"/>
            <a:ext cx="9906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/>
          <p:cNvSpPr/>
          <p:nvPr/>
        </p:nvSpPr>
        <p:spPr>
          <a:xfrm>
            <a:off x="6858000" y="4800600"/>
            <a:ext cx="2057400" cy="18288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EBS Volume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0"/>
            <a:ext cx="2286000" cy="26384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/>
          <a:lstStyle/>
          <a:p>
            <a:r>
              <a:rPr lang="en-US" dirty="0" smtClean="0"/>
              <a:t>EBS problems &amp;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b="1" dirty="0" smtClean="0"/>
              <a:t>To attach a volume  to a different AZ in the same Region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dirty="0" smtClean="0"/>
              <a:t>create a snapshot, and from this snapshot, create a new volume in a different AZ.</a:t>
            </a:r>
          </a:p>
          <a:p>
            <a:pPr marL="514350" indent="-514350" algn="l">
              <a:buAutoNum type="arabicPeriod"/>
            </a:pPr>
            <a:r>
              <a:rPr lang="en-US" b="1" dirty="0" smtClean="0"/>
              <a:t>To transfer a volume to a different Region</a:t>
            </a:r>
            <a:r>
              <a:rPr lang="en-US" dirty="0" smtClean="0"/>
              <a:t>: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dirty="0" smtClean="0"/>
              <a:t>create a snapshot of that volume. 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dirty="0" smtClean="0"/>
              <a:t>then, from that snapshot, copy snapshot and choose a Region. </a:t>
            </a:r>
          </a:p>
          <a:p>
            <a:pPr marL="971550" lvl="1" indent="-514350" algn="l">
              <a:buFont typeface="Arial" pitchFamily="34" charset="0"/>
              <a:buChar char="•"/>
            </a:pPr>
            <a:r>
              <a:rPr lang="en-US" smtClean="0"/>
              <a:t>and </a:t>
            </a:r>
            <a:r>
              <a:rPr lang="en-US" dirty="0" smtClean="0"/>
              <a:t>from the new snapshot, create the volume in that Region.</a:t>
            </a:r>
          </a:p>
          <a:p>
            <a:pPr marL="514350" indent="-514350" algn="l"/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52400" y="152400"/>
            <a:ext cx="9906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/>
          <a:lstStyle/>
          <a:p>
            <a:r>
              <a:rPr lang="en-US" dirty="0" smtClean="0"/>
              <a:t>EBS 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b="1" dirty="0" smtClean="0"/>
              <a:t>1. What type of storage is EBS?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sz="2000" dirty="0" smtClean="0"/>
              <a:t>Object storage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sz="2000" dirty="0" smtClean="0"/>
              <a:t>Block storage 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sz="2000" dirty="0" smtClean="0"/>
              <a:t>File storage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2. Is EBS internal or external block storage?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sz="2000" dirty="0" smtClean="0"/>
              <a:t>internal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sz="2000" dirty="0" smtClean="0"/>
              <a:t>external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3. If you want a storage volume for Big data, which of the following would you choose?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sz="2000" dirty="0" smtClean="0"/>
              <a:t>General Purpose SSD volume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sz="2000" dirty="0" smtClean="0"/>
              <a:t>Provisioned IOPS SSD volume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sz="2000" dirty="0" smtClean="0"/>
              <a:t>Throughput Optimized HDD volume</a:t>
            </a:r>
          </a:p>
          <a:p>
            <a:pPr algn="l"/>
            <a:endParaRPr lang="en-US" sz="2000" b="1" dirty="0" smtClean="0"/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A: </a:t>
            </a:r>
            <a:r>
              <a:rPr lang="en-US" sz="2000" dirty="0" smtClean="0"/>
              <a:t>1.b 2.b 3.c</a:t>
            </a:r>
          </a:p>
          <a:p>
            <a:pPr algn="l"/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52400" y="152400"/>
            <a:ext cx="9906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/>
          <a:lstStyle/>
          <a:p>
            <a:r>
              <a:rPr lang="en-US" dirty="0" smtClean="0"/>
              <a:t>What is EBS?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EBS</a:t>
            </a:r>
            <a:r>
              <a:rPr lang="en-US" dirty="0" smtClean="0"/>
              <a:t> stands for </a:t>
            </a:r>
            <a:r>
              <a:rPr lang="en-US" b="1" dirty="0" smtClean="0"/>
              <a:t>Elastic Block Store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It is a type of </a:t>
            </a:r>
            <a:r>
              <a:rPr lang="en-US" b="1" dirty="0" smtClean="0"/>
              <a:t>Block</a:t>
            </a:r>
            <a:r>
              <a:rPr lang="en-US" dirty="0" smtClean="0"/>
              <a:t> </a:t>
            </a:r>
            <a:r>
              <a:rPr lang="en-US" b="1" dirty="0" smtClean="0"/>
              <a:t>storage</a:t>
            </a:r>
            <a:r>
              <a:rPr lang="en-US" dirty="0" smtClean="0"/>
              <a:t>, one of the 3 types of storage in AWS. </a:t>
            </a:r>
          </a:p>
          <a:p>
            <a:pPr algn="l"/>
            <a:r>
              <a:rPr lang="en-US" dirty="0" smtClean="0"/>
              <a:t>The 3 types are:</a:t>
            </a:r>
          </a:p>
          <a:p>
            <a:pPr lvl="1" algn="l">
              <a:buFont typeface="Arial" pitchFamily="34" charset="0"/>
              <a:buChar char="•"/>
            </a:pPr>
            <a:r>
              <a:rPr lang="en-US" b="1" dirty="0" smtClean="0"/>
              <a:t>Object storage</a:t>
            </a:r>
          </a:p>
          <a:p>
            <a:pPr lvl="1" algn="l">
              <a:buFont typeface="Arial" pitchFamily="34" charset="0"/>
              <a:buChar char="•"/>
            </a:pPr>
            <a:r>
              <a:rPr lang="en-US" b="1" dirty="0" smtClean="0"/>
              <a:t>Block storage </a:t>
            </a:r>
          </a:p>
          <a:p>
            <a:pPr lvl="1" algn="l">
              <a:buFont typeface="Arial" pitchFamily="34" charset="0"/>
              <a:buChar char="•"/>
            </a:pPr>
            <a:r>
              <a:rPr lang="en-US" b="1" dirty="0" smtClean="0"/>
              <a:t>File storage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52400" y="152400"/>
            <a:ext cx="9906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/>
          <a:lstStyle/>
          <a:p>
            <a:r>
              <a:rPr lang="en-US" dirty="0" smtClean="0"/>
              <a:t>What is Block storage?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Block storage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a storage volume, like a hard disk.</a:t>
            </a:r>
          </a:p>
          <a:p>
            <a:pPr algn="l"/>
            <a:r>
              <a:rPr lang="en-US" dirty="0" smtClean="0"/>
              <a:t>There are 2 types of Block storage:</a:t>
            </a:r>
          </a:p>
          <a:p>
            <a:pPr lvl="1" algn="l">
              <a:buFont typeface="Arial" pitchFamily="34" charset="0"/>
              <a:buChar char="•"/>
            </a:pPr>
            <a:r>
              <a:rPr lang="en-US" b="1" dirty="0" smtClean="0"/>
              <a:t>Internal Block</a:t>
            </a:r>
            <a:r>
              <a:rPr lang="en-US" dirty="0" smtClean="0"/>
              <a:t>: this type is physically attached to the host computer. For example: </a:t>
            </a:r>
            <a:r>
              <a:rPr lang="en-US" b="1" dirty="0" smtClean="0"/>
              <a:t>EC2</a:t>
            </a:r>
            <a:r>
              <a:rPr lang="en-US" dirty="0" smtClean="0"/>
              <a:t> Instance Store.</a:t>
            </a:r>
          </a:p>
          <a:p>
            <a:pPr lvl="1" algn="l">
              <a:buFont typeface="Arial" pitchFamily="34" charset="0"/>
              <a:buChar char="•"/>
            </a:pPr>
            <a:r>
              <a:rPr lang="en-US" b="1" dirty="0" smtClean="0"/>
              <a:t>External Block</a:t>
            </a:r>
            <a:r>
              <a:rPr lang="en-US" dirty="0" smtClean="0"/>
              <a:t>: this type is externally attached to the host computer. For example: </a:t>
            </a:r>
            <a:r>
              <a:rPr lang="en-US" b="1" dirty="0" smtClean="0"/>
              <a:t>EBS</a:t>
            </a:r>
            <a:r>
              <a:rPr lang="en-US" dirty="0" smtClean="0"/>
              <a:t> Volume.</a:t>
            </a:r>
          </a:p>
          <a:p>
            <a:pPr lvl="2" algn="l"/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52400" y="152400"/>
            <a:ext cx="9906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76400" y="4038600"/>
            <a:ext cx="6019800" cy="2667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000" dirty="0" smtClean="0"/>
              <a:t>AZ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/>
          <a:lstStyle/>
          <a:p>
            <a:r>
              <a:rPr lang="en-US" dirty="0" smtClean="0"/>
              <a:t>EBS Volume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EBS</a:t>
            </a:r>
            <a:r>
              <a:rPr lang="en-US" b="1" dirty="0" smtClean="0"/>
              <a:t> volume</a:t>
            </a:r>
            <a:r>
              <a:rPr lang="en-US" dirty="0" smtClean="0"/>
              <a:t> is </a:t>
            </a:r>
            <a:r>
              <a:rPr lang="en-US" b="1" dirty="0" smtClean="0"/>
              <a:t>specific to its AZ</a:t>
            </a:r>
            <a:r>
              <a:rPr lang="en-US" dirty="0" smtClean="0"/>
              <a:t>.</a:t>
            </a:r>
          </a:p>
          <a:p>
            <a:pPr algn="l"/>
            <a:r>
              <a:rPr lang="en-US" b="1" dirty="0" smtClean="0"/>
              <a:t>An instance </a:t>
            </a:r>
            <a:r>
              <a:rPr lang="en-US" dirty="0" smtClean="0"/>
              <a:t>can have </a:t>
            </a:r>
            <a:r>
              <a:rPr lang="en-US" b="1" dirty="0" smtClean="0"/>
              <a:t>multiple EBS volumes </a:t>
            </a:r>
            <a:r>
              <a:rPr lang="en-US" dirty="0" smtClean="0"/>
              <a:t>attached to it. These volumes can be </a:t>
            </a:r>
            <a:r>
              <a:rPr lang="en-US" b="1" dirty="0" smtClean="0"/>
              <a:t>attached and detached</a:t>
            </a:r>
            <a:r>
              <a:rPr lang="en-US" dirty="0" smtClean="0"/>
              <a:t> from the instance without any data loss.</a:t>
            </a:r>
          </a:p>
          <a:p>
            <a:pPr algn="l"/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52400" y="152400"/>
            <a:ext cx="9906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5562600" y="5410200"/>
            <a:ext cx="1143000" cy="11430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EBS Volume 2</a:t>
            </a:r>
            <a:endParaRPr lang="en-US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5562600" y="4114800"/>
            <a:ext cx="1143000" cy="11430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EBS Volume 1</a:t>
            </a:r>
            <a:endParaRPr lang="en-US" dirty="0"/>
          </a:p>
        </p:txBody>
      </p:sp>
      <p:sp>
        <p:nvSpPr>
          <p:cNvPr id="37" name="Snip Same Side Corner Rectangle 36"/>
          <p:cNvSpPr/>
          <p:nvPr/>
        </p:nvSpPr>
        <p:spPr>
          <a:xfrm>
            <a:off x="2743200" y="4572000"/>
            <a:ext cx="1676400" cy="1600200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 Instance</a:t>
            </a:r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 flipH="1">
            <a:off x="4419600" y="4686300"/>
            <a:ext cx="11430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  <a:endCxn id="37" idx="0"/>
          </p:cNvCxnSpPr>
          <p:nvPr/>
        </p:nvCxnSpPr>
        <p:spPr>
          <a:xfrm flipH="1" flipV="1">
            <a:off x="4419600" y="5372100"/>
            <a:ext cx="11430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8400" y="4038600"/>
            <a:ext cx="6019800" cy="2667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4000" dirty="0" smtClean="0"/>
              <a:t>AZ</a:t>
            </a:r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/>
          <a:lstStyle/>
          <a:p>
            <a:r>
              <a:rPr lang="en-US" dirty="0" smtClean="0"/>
              <a:t>EBS Volume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EBS</a:t>
            </a:r>
            <a:r>
              <a:rPr lang="en-US" b="1" dirty="0" smtClean="0"/>
              <a:t> </a:t>
            </a:r>
            <a:r>
              <a:rPr lang="en-US" dirty="0" smtClean="0"/>
              <a:t>volume can be </a:t>
            </a:r>
            <a:r>
              <a:rPr lang="en-US" b="1" dirty="0" smtClean="0"/>
              <a:t>attached to only 1 instance at a time</a:t>
            </a:r>
            <a:r>
              <a:rPr lang="en-US" dirty="0" smtClean="0"/>
              <a:t>. This is good for security.</a:t>
            </a:r>
          </a:p>
          <a:p>
            <a:pPr algn="l"/>
            <a:r>
              <a:rPr lang="en-US" dirty="0" smtClean="0"/>
              <a:t>The volume can only be attached to an instance that is </a:t>
            </a:r>
            <a:r>
              <a:rPr lang="en-US" b="1" dirty="0" smtClean="0"/>
              <a:t>in the same AZ</a:t>
            </a:r>
            <a:r>
              <a:rPr lang="en-US" dirty="0" smtClean="0"/>
              <a:t>. Each volume has an </a:t>
            </a:r>
            <a:r>
              <a:rPr lang="en-US" b="1" dirty="0" smtClean="0"/>
              <a:t>ID</a:t>
            </a:r>
            <a:r>
              <a:rPr lang="en-US" dirty="0" smtClean="0"/>
              <a:t>, which is used for by other services, such as </a:t>
            </a:r>
            <a:r>
              <a:rPr lang="en-US" dirty="0" err="1" smtClean="0"/>
              <a:t>CloudWatch</a:t>
            </a:r>
            <a:r>
              <a:rPr lang="en-US" dirty="0" smtClean="0"/>
              <a:t> for monitoring.</a:t>
            </a:r>
          </a:p>
          <a:p>
            <a:pPr algn="l"/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52400" y="152400"/>
            <a:ext cx="9906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324600" y="5410200"/>
            <a:ext cx="1143000" cy="11430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EBS Volume 2</a:t>
            </a:r>
            <a:endParaRPr lang="en-US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6324600" y="4114800"/>
            <a:ext cx="1143000" cy="11430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EBS Volume 1</a:t>
            </a:r>
            <a:endParaRPr lang="en-US" dirty="0"/>
          </a:p>
        </p:txBody>
      </p:sp>
      <p:sp>
        <p:nvSpPr>
          <p:cNvPr id="37" name="Snip Same Side Corner Rectangle 36"/>
          <p:cNvSpPr/>
          <p:nvPr/>
        </p:nvSpPr>
        <p:spPr>
          <a:xfrm>
            <a:off x="3505200" y="4572000"/>
            <a:ext cx="1676400" cy="1600200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 Instance</a:t>
            </a:r>
          </a:p>
        </p:txBody>
      </p: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 flipH="1">
            <a:off x="5181600" y="4686300"/>
            <a:ext cx="11430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2"/>
          </p:cNvCxnSpPr>
          <p:nvPr/>
        </p:nvCxnSpPr>
        <p:spPr>
          <a:xfrm flipH="1" flipV="1">
            <a:off x="5181600" y="5372100"/>
            <a:ext cx="11430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0" y="44958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ID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5791200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ID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/>
          <a:lstStyle/>
          <a:p>
            <a:r>
              <a:rPr lang="en-US" dirty="0" smtClean="0"/>
              <a:t>EBS Volume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Solid State Drive (SSD) volumes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General Purpose SSD volumes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Provisioned IOPS SSD volumes </a:t>
            </a:r>
          </a:p>
          <a:p>
            <a:pPr algn="l"/>
            <a:r>
              <a:rPr lang="en-US" b="1" dirty="0" smtClean="0"/>
              <a:t>Hard Disk Drive (HDD) volumes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Throughput Optimized HDD volumes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Cold HDD volumes</a:t>
            </a:r>
          </a:p>
          <a:p>
            <a:pPr algn="l"/>
            <a:r>
              <a:rPr lang="en-US" b="1" dirty="0" smtClean="0"/>
              <a:t>Magnetic (standard) volumes (old generation)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/>
              <a:t>Magnetic (standard)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Note</a:t>
            </a:r>
            <a:r>
              <a:rPr lang="en-US" sz="2000" b="1" smtClean="0"/>
              <a:t>: </a:t>
            </a:r>
            <a:r>
              <a:rPr lang="en-US" sz="2000" smtClean="0"/>
              <a:t>SSD </a:t>
            </a:r>
            <a:r>
              <a:rPr lang="en-US" sz="2000" dirty="0" smtClean="0"/>
              <a:t>has no moving parts. It uses flash memory, like a USB drive. HDD has moving parts. It uses rotating discs.</a:t>
            </a:r>
          </a:p>
          <a:p>
            <a:pPr algn="l"/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52400" y="152400"/>
            <a:ext cx="9906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/>
          <a:lstStyle/>
          <a:p>
            <a:r>
              <a:rPr lang="en-US" dirty="0" smtClean="0"/>
              <a:t>        Solid State Drive (SSD) volumes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marL="0" lvl="2" algn="l">
              <a:buFont typeface="Arial" pitchFamily="34" charset="0"/>
              <a:buChar char="•"/>
            </a:pPr>
            <a:r>
              <a:rPr lang="en-US" sz="1800" b="1" dirty="0" smtClean="0"/>
              <a:t>Used for frequent read/write operations with small I/O size, where the dominant performance is </a:t>
            </a:r>
            <a:r>
              <a:rPr lang="en-US" sz="1800" b="1" dirty="0" smtClean="0">
                <a:solidFill>
                  <a:srgbClr val="FF0000"/>
                </a:solidFill>
              </a:rPr>
              <a:t>IOPS</a:t>
            </a:r>
            <a:r>
              <a:rPr lang="en-US" sz="1800" dirty="0" smtClean="0"/>
              <a:t>. </a:t>
            </a:r>
            <a:r>
              <a:rPr lang="en-US" sz="1800" b="1" dirty="0" smtClean="0"/>
              <a:t>IOPS</a:t>
            </a:r>
            <a:r>
              <a:rPr lang="en-US" sz="1800" dirty="0" smtClean="0"/>
              <a:t> stands for Input/Output Per Second.</a:t>
            </a:r>
          </a:p>
          <a:p>
            <a:pPr marL="0" lvl="2"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52400" y="152400"/>
            <a:ext cx="9906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133602"/>
          <a:ext cx="9032241" cy="4619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484"/>
                <a:gridCol w="1524320"/>
                <a:gridCol w="1244396"/>
                <a:gridCol w="2594823"/>
                <a:gridCol w="852586"/>
                <a:gridCol w="1317632"/>
              </a:tblGrid>
              <a:tr h="69447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General Purpose SSD volumes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Provisioned IOPS SSD volumes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4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Volume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io2 Block Express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io2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io1</a:t>
                      </a:r>
                      <a:endParaRPr lang="en-US" sz="2000" b="1" dirty="0"/>
                    </a:p>
                  </a:txBody>
                  <a:tcPr/>
                </a:tc>
              </a:tr>
              <a:tr h="1141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 cases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Transactional workloads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desktops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Medium-sized, single-instance databases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Low-latency interactive applications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Boot volumes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and test environments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Workloads that require: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Sub-millisecond latency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Sustained IOPS performance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 smtClean="0"/>
                        <a:t>More than 64,000 IOPS </a:t>
                      </a:r>
                      <a:r>
                        <a:rPr lang="en-US" sz="1200" dirty="0" smtClean="0"/>
                        <a:t>or 1,000 </a:t>
                      </a:r>
                      <a:r>
                        <a:rPr lang="en-US" sz="1200" dirty="0" err="1" smtClean="0"/>
                        <a:t>MiB</a:t>
                      </a:r>
                      <a:r>
                        <a:rPr lang="en-US" sz="1200" dirty="0" smtClean="0"/>
                        <a:t>/s of throughput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Workloads that require sustained IOPS performance or </a:t>
                      </a: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than 16,000 IOPS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I/O-intensive database workloads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Volume size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 </a:t>
                      </a:r>
                      <a:r>
                        <a:rPr lang="en-US" sz="1200" b="1" dirty="0" err="1" smtClean="0"/>
                        <a:t>GiB</a:t>
                      </a:r>
                      <a:r>
                        <a:rPr lang="en-US" sz="1200" b="1" dirty="0" smtClean="0"/>
                        <a:t> - 16 </a:t>
                      </a:r>
                      <a:r>
                        <a:rPr lang="en-US" sz="1200" b="1" dirty="0" err="1" smtClean="0"/>
                        <a:t>TiB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4 </a:t>
                      </a:r>
                      <a:r>
                        <a:rPr lang="en-US" sz="1200" b="1" dirty="0" err="1" smtClean="0"/>
                        <a:t>GiB</a:t>
                      </a:r>
                      <a:r>
                        <a:rPr lang="en-US" sz="1200" b="1" dirty="0" smtClean="0"/>
                        <a:t> - 64 </a:t>
                      </a:r>
                      <a:r>
                        <a:rPr lang="en-US" sz="1200" b="1" dirty="0" err="1" smtClean="0"/>
                        <a:t>TiB</a:t>
                      </a:r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4 </a:t>
                      </a:r>
                      <a:r>
                        <a:rPr lang="en-US" sz="1200" b="1" dirty="0" err="1" smtClean="0"/>
                        <a:t>GiB</a:t>
                      </a:r>
                      <a:r>
                        <a:rPr lang="en-US" sz="1200" b="1" dirty="0" smtClean="0"/>
                        <a:t> - 16 </a:t>
                      </a:r>
                      <a:r>
                        <a:rPr lang="en-US" sz="1200" b="1" dirty="0" err="1" smtClean="0"/>
                        <a:t>TiB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Max IOPS per volume (16 KiB I/O)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16,000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256,000</a:t>
                      </a:r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64,000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Max throughput per volume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1,000 </a:t>
                      </a:r>
                      <a:r>
                        <a:rPr lang="en-US" sz="1200" dirty="0" err="1" smtClean="0"/>
                        <a:t>MiB</a:t>
                      </a:r>
                      <a:r>
                        <a:rPr lang="en-US" sz="1200" dirty="0" smtClean="0"/>
                        <a:t>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4,000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1,000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424">
                <a:tc gridSpan="6">
                  <a:txBody>
                    <a:bodyPr/>
                    <a:lstStyle/>
                    <a:p>
                      <a:r>
                        <a:rPr lang="en-US" sz="1200" b="1" dirty="0" smtClean="0"/>
                        <a:t>Note: Throughput</a:t>
                      </a:r>
                      <a:r>
                        <a:rPr lang="en-US" sz="1200" baseline="0" dirty="0" smtClean="0"/>
                        <a:t> is how much data can be sent from A to B in a given time.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/>
          <a:lstStyle/>
          <a:p>
            <a:r>
              <a:rPr lang="en-US" dirty="0" smtClean="0"/>
              <a:t>        Hard Disk Drive (HDD) volumes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marL="0" lvl="2" algn="l">
              <a:buFont typeface="Arial" pitchFamily="34" charset="0"/>
              <a:buChar char="•"/>
            </a:pPr>
            <a:r>
              <a:rPr lang="en-US" sz="1800" b="1" dirty="0" smtClean="0"/>
              <a:t>Used for large streaming workloads, where the dominant performance is </a:t>
            </a:r>
            <a:r>
              <a:rPr lang="en-US" sz="1800" b="1" dirty="0" smtClean="0">
                <a:solidFill>
                  <a:srgbClr val="FF0000"/>
                </a:solidFill>
              </a:rPr>
              <a:t>Throughput</a:t>
            </a:r>
            <a:r>
              <a:rPr lang="en-US" sz="1800" b="1" dirty="0" smtClean="0"/>
              <a:t>. Throughput</a:t>
            </a:r>
            <a:r>
              <a:rPr lang="en-US" sz="1800" dirty="0" smtClean="0"/>
              <a:t> is how much data can be sent from A to B in a given time.</a:t>
            </a:r>
          </a:p>
          <a:p>
            <a:pPr marL="0" lvl="2"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52400" y="152400"/>
            <a:ext cx="9906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133602"/>
          <a:ext cx="9032241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484"/>
                <a:gridCol w="3378316"/>
                <a:gridCol w="4155441"/>
              </a:tblGrid>
              <a:tr h="69447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Throughput Optimized HDD volumes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Cold HDD volumes</a:t>
                      </a:r>
                      <a:endParaRPr lang="en-US" sz="1600" dirty="0"/>
                    </a:p>
                  </a:txBody>
                  <a:tcPr/>
                </a:tc>
              </a:tr>
              <a:tr h="694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Volume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st1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sc1</a:t>
                      </a:r>
                      <a:endParaRPr lang="en-US" sz="2000" b="1" dirty="0"/>
                    </a:p>
                  </a:txBody>
                  <a:tcPr/>
                </a:tc>
              </a:tr>
              <a:tr h="1141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 cases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1" dirty="0" smtClean="0"/>
                        <a:t>Big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/>
                        <a:t>Data warehouses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/>
                        <a:t>Log processing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Throughput-oriented storage </a:t>
                      </a:r>
                      <a:r>
                        <a:rPr lang="en-US" sz="1200" b="1" dirty="0" smtClean="0"/>
                        <a:t>for data that is infrequently accessed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Scenarios where the </a:t>
                      </a:r>
                      <a:r>
                        <a:rPr lang="en-US" sz="1200" b="1" dirty="0" smtClean="0"/>
                        <a:t>lowest storage cost </a:t>
                      </a:r>
                      <a:r>
                        <a:rPr lang="en-US" sz="1200" dirty="0" smtClean="0"/>
                        <a:t>is important</a:t>
                      </a:r>
                      <a:endParaRPr lang="en-US" sz="1200" dirty="0"/>
                    </a:p>
                  </a:txBody>
                  <a:tcPr/>
                </a:tc>
              </a:tr>
              <a:tr h="510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Volume size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125 </a:t>
                      </a:r>
                      <a:r>
                        <a:rPr lang="en-US" sz="1200" b="0" dirty="0" err="1" smtClean="0"/>
                        <a:t>GiB</a:t>
                      </a:r>
                      <a:r>
                        <a:rPr lang="en-US" sz="1200" b="0" dirty="0" smtClean="0"/>
                        <a:t> - 16 </a:t>
                      </a:r>
                      <a:r>
                        <a:rPr lang="en-US" sz="1200" b="0" dirty="0" err="1" smtClean="0"/>
                        <a:t>TiB</a:t>
                      </a:r>
                      <a:endParaRPr lang="en-US" sz="1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</a:tr>
              <a:tr h="510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Max IOPS per volume (1 MiB I/O)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endParaRPr lang="en-US" sz="1200" b="1" dirty="0"/>
                    </a:p>
                  </a:txBody>
                  <a:tcPr/>
                </a:tc>
              </a:tr>
              <a:tr h="510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Max throughput per volume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500 </a:t>
                      </a:r>
                      <a:r>
                        <a:rPr lang="en-US" sz="1200" b="1" dirty="0" err="1" smtClean="0"/>
                        <a:t>MiB</a:t>
                      </a:r>
                      <a:r>
                        <a:rPr lang="en-US" sz="1200" b="1" dirty="0" smtClean="0"/>
                        <a:t>/s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250 </a:t>
                      </a:r>
                      <a:r>
                        <a:rPr lang="en-US" sz="1200" b="1" dirty="0" err="1" smtClean="0"/>
                        <a:t>MiB</a:t>
                      </a:r>
                      <a:r>
                        <a:rPr lang="en-US" sz="1200" b="1" dirty="0" smtClean="0"/>
                        <a:t>/s</a:t>
                      </a:r>
                      <a:endParaRPr lang="en-US" sz="1200" b="1" dirty="0"/>
                    </a:p>
                  </a:txBody>
                  <a:tcPr/>
                </a:tc>
              </a:tr>
              <a:tr h="510424">
                <a:tc gridSpan="3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8392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        Magnetic (standard) volumes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marL="0" lvl="2" algn="l">
              <a:buFont typeface="Arial" pitchFamily="34" charset="0"/>
              <a:buChar char="•"/>
            </a:pPr>
            <a:r>
              <a:rPr lang="en-US" sz="1800" dirty="0" smtClean="0"/>
              <a:t>Used for </a:t>
            </a:r>
            <a:r>
              <a:rPr lang="en-US" sz="1800" b="1" dirty="0" smtClean="0"/>
              <a:t>small datasets</a:t>
            </a:r>
            <a:r>
              <a:rPr lang="en-US" sz="1800" dirty="0" smtClean="0"/>
              <a:t>, where data is </a:t>
            </a:r>
            <a:r>
              <a:rPr lang="en-US" sz="1800" b="1" dirty="0" smtClean="0"/>
              <a:t>not accessed frequently </a:t>
            </a:r>
            <a:r>
              <a:rPr lang="en-US" sz="1800" dirty="0" smtClean="0"/>
              <a:t>and </a:t>
            </a:r>
            <a:r>
              <a:rPr lang="en-US" sz="1800" b="1" dirty="0" smtClean="0"/>
              <a:t>performance is not important</a:t>
            </a:r>
            <a:r>
              <a:rPr lang="en-US" sz="1800" dirty="0" smtClean="0"/>
              <a:t>. </a:t>
            </a:r>
          </a:p>
          <a:p>
            <a:pPr marL="0" lvl="2" algn="l"/>
            <a:endParaRPr lang="en-US" dirty="0" smtClean="0"/>
          </a:p>
          <a:p>
            <a:pPr algn="l"/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52400" y="152400"/>
            <a:ext cx="990600" cy="91440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" y="2133602"/>
          <a:ext cx="9032241" cy="3794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484"/>
                <a:gridCol w="7533757"/>
              </a:tblGrid>
              <a:tr h="69447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Magnetic</a:t>
                      </a:r>
                      <a:endParaRPr lang="en-US" sz="1600" dirty="0"/>
                    </a:p>
                  </a:txBody>
                  <a:tcPr/>
                </a:tc>
              </a:tr>
              <a:tr h="6944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Volume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standard</a:t>
                      </a:r>
                      <a:endParaRPr lang="en-US" sz="2000" b="1" dirty="0"/>
                    </a:p>
                  </a:txBody>
                  <a:tcPr/>
                </a:tc>
              </a:tr>
              <a:tr h="363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Use cases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Workloads where data is infrequently accessed</a:t>
                      </a:r>
                      <a:endParaRPr lang="en-US" sz="1200" dirty="0"/>
                    </a:p>
                  </a:txBody>
                  <a:tcPr/>
                </a:tc>
              </a:tr>
              <a:tr h="510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Volume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1 GiB-1 </a:t>
                      </a:r>
                      <a:r>
                        <a:rPr lang="en-US" sz="1200" b="0" dirty="0" err="1" smtClean="0"/>
                        <a:t>TiB</a:t>
                      </a:r>
                      <a:endParaRPr lang="en-US" sz="1200" b="0" dirty="0"/>
                    </a:p>
                  </a:txBody>
                  <a:tcPr/>
                </a:tc>
              </a:tr>
              <a:tr h="510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Max IOPS per volume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40–200</a:t>
                      </a:r>
                      <a:endParaRPr lang="en-US" sz="1200" b="1" dirty="0"/>
                    </a:p>
                  </a:txBody>
                  <a:tcPr/>
                </a:tc>
              </a:tr>
              <a:tr h="5104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Max throughput per volume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40–90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MiB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</a:t>
                      </a:r>
                      <a:endParaRPr lang="en-US" sz="1200" b="1" dirty="0"/>
                    </a:p>
                  </a:txBody>
                  <a:tcPr/>
                </a:tc>
              </a:tr>
              <a:tr h="51042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Note: </a:t>
                      </a:r>
                      <a:r>
                        <a:rPr lang="en-US" sz="1200" dirty="0" smtClean="0"/>
                        <a:t>Magnetic (standard) volumes are </a:t>
                      </a:r>
                      <a:r>
                        <a:rPr lang="en-US" sz="1200" b="1" dirty="0" smtClean="0"/>
                        <a:t>previous generation volumes </a:t>
                      </a:r>
                      <a:r>
                        <a:rPr lang="en-US" sz="1200" dirty="0" smtClean="0"/>
                        <a:t>that are backed by magnetic drives.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860</Words>
  <Application>Microsoft Office PowerPoint</Application>
  <PresentationFormat>On-screen Show (4:3)</PresentationFormat>
  <Paragraphs>151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EBS: Elastic Block Store</vt:lpstr>
      <vt:lpstr>What is EBS?</vt:lpstr>
      <vt:lpstr>What is Block storage?</vt:lpstr>
      <vt:lpstr>EBS Volume</vt:lpstr>
      <vt:lpstr>EBS Volume</vt:lpstr>
      <vt:lpstr>EBS Volume Types</vt:lpstr>
      <vt:lpstr>        Solid State Drive (SSD) volumes</vt:lpstr>
      <vt:lpstr>        Hard Disk Drive (HDD) volumes</vt:lpstr>
      <vt:lpstr>        Magnetic (standard) volumes</vt:lpstr>
      <vt:lpstr>EBS Snapshot</vt:lpstr>
      <vt:lpstr>To create EBS volume</vt:lpstr>
      <vt:lpstr>EBS problems &amp; solutions</vt:lpstr>
      <vt:lpstr>EBS 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</dc:title>
  <dc:creator>ABC</dc:creator>
  <cp:lastModifiedBy>ABC</cp:lastModifiedBy>
  <cp:revision>89</cp:revision>
  <dcterms:created xsi:type="dcterms:W3CDTF">2006-08-16T00:00:00Z</dcterms:created>
  <dcterms:modified xsi:type="dcterms:W3CDTF">2023-10-16T16:40:20Z</dcterms:modified>
</cp:coreProperties>
</file>