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Lst>
  <p:sldSz cx="9144000" cy="5143500"/>
  <p:notesSz cx="6858000" cy="9144000"/>
  <p:embeddedFontLst>
    <p:embeddedFont>
      <p:font typeface="Calibri" panose="020F0502020204030204"/>
      <p:regular r:id="rId12"/>
    </p:embeddedFont>
    <p:embeddedFont>
      <p:font typeface="Verdana" panose="020B0604030504040204"/>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font" Target="fonts/font5.fntdata"/><Relationship Id="rId15" Type="http://schemas.openxmlformats.org/officeDocument/2006/relationships/font" Target="fonts/font4.fntdata"/><Relationship Id="rId14" Type="http://schemas.openxmlformats.org/officeDocument/2006/relationships/font" Target="fonts/font3.fntdata"/><Relationship Id="rId13" Type="http://schemas.openxmlformats.org/officeDocument/2006/relationships/font" Target="fonts/font2.fntdata"/><Relationship Id="rId12" Type="http://schemas.openxmlformats.org/officeDocument/2006/relationships/font" Target="fonts/font1.fntdata"/><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g2c38de279e0_0_1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c38de279e0_0_1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2c9dedba3c2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c9dedba3c2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 name="Shape 139"/>
        <p:cNvGrpSpPr/>
        <p:nvPr/>
      </p:nvGrpSpPr>
      <p:grpSpPr>
        <a:xfrm>
          <a:off x="0" y="0"/>
          <a:ext cx="0" cy="0"/>
          <a:chOff x="0" y="0"/>
          <a:chExt cx="0" cy="0"/>
        </a:xfrm>
      </p:grpSpPr>
      <p:sp>
        <p:nvSpPr>
          <p:cNvPr id="140" name="Google Shape;140;g2c9dedba3c2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c9dedba3c2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144"/>
        <p:cNvGrpSpPr/>
        <p:nvPr/>
      </p:nvGrpSpPr>
      <p:grpSpPr>
        <a:xfrm>
          <a:off x="0" y="0"/>
          <a:ext cx="0" cy="0"/>
          <a:chOff x="0" y="0"/>
          <a:chExt cx="0" cy="0"/>
        </a:xfrm>
      </p:grpSpPr>
      <p:sp>
        <p:nvSpPr>
          <p:cNvPr id="145" name="Google Shape;145;g2c38de279e0_0_1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c38de279e0_0_1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accent6"/>
        </a:solidFill>
        <a:effectLst/>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4" name="Google Shape;34;p2"/>
          <p:cNvSpPr txBox="1"/>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9" name="Google Shape;119;p11"/>
          <p:cNvSpPr txBox="1"/>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p:txBody>
      </p:sp>
      <p:sp>
        <p:nvSpPr>
          <p:cNvPr id="121" name="Google Shape;121;p11"/>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22" name="Shape 122"/>
        <p:cNvGrpSpPr/>
        <p:nvPr/>
      </p:nvGrpSpPr>
      <p:grpSpPr>
        <a:xfrm>
          <a:off x="0" y="0"/>
          <a:ext cx="0" cy="0"/>
          <a:chOff x="0" y="0"/>
          <a:chExt cx="0" cy="0"/>
        </a:xfrm>
      </p:grpSpPr>
      <p:sp>
        <p:nvSpPr>
          <p:cNvPr id="123" name="Google Shape;123;p12"/>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accent3"/>
        </a:solidFill>
        <a:effectLst/>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7" name="Google Shape;47;p3"/>
          <p:cNvSpPr txBox="1"/>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bg>
      <p:bgPr>
        <a:solidFill>
          <a:schemeClr val="dk2"/>
        </a:solidFill>
        <a:effectLst/>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4"/>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5" name="Google Shape;55;p4"/>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bg>
      <p:bgPr>
        <a:solidFill>
          <a:schemeClr val="dk2"/>
        </a:solidFill>
        <a:effectLst/>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5"/>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2" name="Google Shape;62;p5"/>
          <p:cNvSpPr txBox="1"/>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3" name="Google Shape;63;p5"/>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solidFill>
          <a:schemeClr val="dk2"/>
        </a:solidFill>
        <a:effectLst/>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6"/>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7"/>
          <p:cNvSpPr txBox="1"/>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76" name="Google Shape;76;p7"/>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3" name="Google Shape;93;p8"/>
          <p:cNvSpPr txBox="1"/>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9"/>
          <p:cNvSpPr txBox="1"/>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02" name="Google Shape;102;p9"/>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10"/>
          <p:cNvSpPr txBox="1"/>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p:txBody>
      </p:sp>
      <p:sp>
        <p:nvSpPr>
          <p:cNvPr id="108" name="Google Shape;108;p10"/>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panose="020F0502020204030204"/>
              <a:buChar char="●"/>
              <a:defRPr sz="1300">
                <a:solidFill>
                  <a:schemeClr val="dk2"/>
                </a:solidFill>
                <a:latin typeface="Calibri" panose="020F0502020204030204"/>
                <a:ea typeface="Calibri" panose="020F0502020204030204"/>
                <a:cs typeface="Calibri" panose="020F0502020204030204"/>
                <a:sym typeface="Calibri" panose="020F0502020204030204"/>
              </a:defRPr>
            </a:lvl1pPr>
            <a:lvl2pPr marL="914400" lvl="1"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2pPr>
            <a:lvl3pPr marL="1371600" lvl="2"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3pPr>
            <a:lvl4pPr marL="1828800" lvl="3"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4pPr>
            <a:lvl5pPr marL="2286000" lvl="4"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5pPr>
            <a:lvl6pPr marL="2743200" lvl="5"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6pPr>
            <a:lvl7pPr marL="3200400" lvl="6"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7pPr>
            <a:lvl8pPr marL="3657600" lvl="7"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8pPr>
            <a:lvl9pPr marL="4114800" lvl="8"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
          <p:cNvSpPr txBox="1"/>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2135478" y="1638308"/>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US" u="sng">
                <a:solidFill>
                  <a:srgbClr val="0000FF"/>
                </a:solidFill>
              </a:rPr>
              <a:t>Shared Responsibility Model</a:t>
            </a:r>
            <a:endParaRPr lang="en-US" u="sng">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Google Shape;133;p14"/>
          <p:cNvSpPr txBox="1"/>
          <p:nvPr>
            <p:ph type="body" idx="1"/>
          </p:nvPr>
        </p:nvSpPr>
        <p:spPr>
          <a:xfrm>
            <a:off x="460375" y="292735"/>
            <a:ext cx="8222615" cy="4956810"/>
          </a:xfrm>
          <a:prstGeom prst="rect">
            <a:avLst/>
          </a:prstGeom>
        </p:spPr>
        <p:txBody>
          <a:bodyPr spcFirstLastPara="1" wrap="square" lIns="91425" tIns="91425" rIns="91425" bIns="91425" anchor="t" anchorCtr="0">
            <a:normAutofit lnSpcReduction="20000"/>
          </a:bodyPr>
          <a:lstStyle/>
          <a:p>
            <a:pPr marL="285750" lvl="0" indent="-285750" algn="l" rtl="0">
              <a:spcBef>
                <a:spcPts val="1200"/>
              </a:spcBef>
              <a:spcAft>
                <a:spcPts val="0"/>
              </a:spcAft>
            </a:pPr>
            <a:r>
              <a:rPr lang="en-US">
                <a:solidFill>
                  <a:srgbClr val="273239"/>
                </a:solidFill>
                <a:highlight>
                  <a:srgbClr val="FFFFFF"/>
                </a:highlight>
                <a:latin typeface="Nunito"/>
                <a:ea typeface="Nunito"/>
                <a:cs typeface="Nunito"/>
                <a:sym typeface="Nunito"/>
              </a:rPr>
              <a:t>Shared Responsibility -</a:t>
            </a:r>
            <a:endParaRPr>
              <a:solidFill>
                <a:srgbClr val="273239"/>
              </a:solidFill>
              <a:highlight>
                <a:srgbClr val="FFFFFF"/>
              </a:highlight>
              <a:latin typeface="Nunito"/>
              <a:ea typeface="Nunito"/>
              <a:cs typeface="Nunito"/>
              <a:sym typeface="Nunito"/>
            </a:endParaRPr>
          </a:p>
          <a:p>
            <a:pPr marL="742950" lvl="1" indent="-285750" algn="l" rtl="0">
              <a:spcBef>
                <a:spcPts val="1200"/>
              </a:spcBef>
              <a:spcAft>
                <a:spcPts val="0"/>
              </a:spcAft>
            </a:pPr>
            <a:r>
              <a:rPr>
                <a:solidFill>
                  <a:srgbClr val="273239"/>
                </a:solidFill>
                <a:highlight>
                  <a:srgbClr val="FFFFFF"/>
                </a:highlight>
                <a:latin typeface="Nunito"/>
                <a:ea typeface="Nunito"/>
                <a:cs typeface="Nunito"/>
                <a:sym typeface="Nunito"/>
              </a:rPr>
              <a:t>Security and compliance are shared responsibilities between AWS and the customer.</a:t>
            </a:r>
            <a:endParaRPr>
              <a:solidFill>
                <a:srgbClr val="273239"/>
              </a:solidFill>
              <a:highlight>
                <a:srgbClr val="FFFFFF"/>
              </a:highlight>
              <a:latin typeface="Nunito"/>
              <a:ea typeface="Nunito"/>
              <a:cs typeface="Nunito"/>
              <a:sym typeface="Nunito"/>
            </a:endParaRPr>
          </a:p>
          <a:p>
            <a:pPr marL="742950" lvl="1" indent="-285750" algn="l" rtl="0">
              <a:spcBef>
                <a:spcPts val="1200"/>
              </a:spcBef>
              <a:spcAft>
                <a:spcPts val="0"/>
              </a:spcAft>
            </a:pPr>
            <a:r>
              <a:rPr>
                <a:solidFill>
                  <a:srgbClr val="273239"/>
                </a:solidFill>
                <a:highlight>
                  <a:srgbClr val="FFFFFF"/>
                </a:highlight>
                <a:latin typeface="Nunito"/>
                <a:ea typeface="Nunito"/>
                <a:cs typeface="Nunito"/>
                <a:sym typeface="Nunito"/>
              </a:rPr>
              <a:t>This model helps reduce the customer's operational burden.</a:t>
            </a:r>
            <a:endParaRPr>
              <a:solidFill>
                <a:srgbClr val="273239"/>
              </a:solidFill>
              <a:highlight>
                <a:srgbClr val="FFFFFF"/>
              </a:highlight>
              <a:latin typeface="Nunito"/>
              <a:ea typeface="Nunito"/>
              <a:cs typeface="Nunito"/>
              <a:sym typeface="Nunito"/>
            </a:endParaRPr>
          </a:p>
          <a:p>
            <a:pPr marL="285750" lvl="0" indent="-285750" algn="l" rtl="0">
              <a:spcBef>
                <a:spcPts val="1200"/>
              </a:spcBef>
              <a:spcAft>
                <a:spcPts val="0"/>
              </a:spcAft>
            </a:pPr>
            <a:r>
              <a:rPr>
                <a:solidFill>
                  <a:srgbClr val="273239"/>
                </a:solidFill>
                <a:highlight>
                  <a:srgbClr val="FFFFFF"/>
                </a:highlight>
                <a:latin typeface="Nunito"/>
                <a:ea typeface="Nunito"/>
                <a:cs typeface="Nunito"/>
                <a:sym typeface="Nunito"/>
              </a:rPr>
              <a:t>AWS Responsibilities:</a:t>
            </a:r>
            <a:endParaRPr>
              <a:solidFill>
                <a:srgbClr val="273239"/>
              </a:solidFill>
              <a:highlight>
                <a:srgbClr val="FFFFFF"/>
              </a:highlight>
              <a:latin typeface="Nunito"/>
              <a:ea typeface="Nunito"/>
              <a:cs typeface="Nunito"/>
              <a:sym typeface="Nunito"/>
            </a:endParaRPr>
          </a:p>
          <a:p>
            <a:pPr marL="742950" lvl="1" indent="-285750" algn="l" rtl="0">
              <a:spcBef>
                <a:spcPts val="1200"/>
              </a:spcBef>
              <a:spcAft>
                <a:spcPts val="0"/>
              </a:spcAft>
            </a:pPr>
            <a:r>
              <a:rPr>
                <a:solidFill>
                  <a:srgbClr val="273239"/>
                </a:solidFill>
                <a:highlight>
                  <a:srgbClr val="FFFFFF"/>
                </a:highlight>
                <a:latin typeface="Nunito"/>
                <a:ea typeface="Nunito"/>
                <a:cs typeface="Nunito"/>
                <a:sym typeface="Nunito"/>
              </a:rPr>
              <a:t>AWS operates, manages, and controls components from the host operating system and virtualization layer down to the physical security of the facilities.</a:t>
            </a:r>
            <a:endParaRPr>
              <a:solidFill>
                <a:srgbClr val="273239"/>
              </a:solidFill>
              <a:highlight>
                <a:srgbClr val="FFFFFF"/>
              </a:highlight>
              <a:latin typeface="Nunito"/>
              <a:ea typeface="Nunito"/>
              <a:cs typeface="Nunito"/>
              <a:sym typeface="Nunito"/>
            </a:endParaRPr>
          </a:p>
          <a:p>
            <a:pPr marL="285750" lvl="0" indent="-285750" algn="l" rtl="0">
              <a:spcBef>
                <a:spcPts val="1200"/>
              </a:spcBef>
              <a:spcAft>
                <a:spcPts val="0"/>
              </a:spcAft>
            </a:pPr>
            <a:r>
              <a:rPr>
                <a:solidFill>
                  <a:srgbClr val="273239"/>
                </a:solidFill>
                <a:highlight>
                  <a:srgbClr val="FFFFFF"/>
                </a:highlight>
                <a:latin typeface="Nunito"/>
                <a:ea typeface="Nunito"/>
                <a:cs typeface="Nunito"/>
                <a:sym typeface="Nunito"/>
              </a:rPr>
              <a:t>Customer Responsibilities:</a:t>
            </a:r>
            <a:endParaRPr>
              <a:solidFill>
                <a:srgbClr val="273239"/>
              </a:solidFill>
              <a:highlight>
                <a:srgbClr val="FFFFFF"/>
              </a:highlight>
              <a:latin typeface="Nunito"/>
              <a:ea typeface="Nunito"/>
              <a:cs typeface="Nunito"/>
              <a:sym typeface="Nunito"/>
            </a:endParaRPr>
          </a:p>
          <a:p>
            <a:pPr marL="742950" lvl="1" indent="-285750" algn="l" rtl="0">
              <a:spcBef>
                <a:spcPts val="1200"/>
              </a:spcBef>
              <a:spcAft>
                <a:spcPts val="0"/>
              </a:spcAft>
            </a:pPr>
            <a:r>
              <a:rPr>
                <a:solidFill>
                  <a:srgbClr val="273239"/>
                </a:solidFill>
                <a:highlight>
                  <a:srgbClr val="FFFFFF"/>
                </a:highlight>
                <a:latin typeface="Nunito"/>
                <a:ea typeface="Nunito"/>
                <a:cs typeface="Nunito"/>
                <a:sym typeface="Nunito"/>
              </a:rPr>
              <a:t>Managing the guest operating system, including updates and security patches</a:t>
            </a:r>
            <a:r>
              <a:rPr lang="en-US">
                <a:solidFill>
                  <a:srgbClr val="273239"/>
                </a:solidFill>
                <a:highlight>
                  <a:srgbClr val="FFFFFF"/>
                </a:highlight>
                <a:latin typeface="Nunito"/>
                <a:ea typeface="Nunito"/>
                <a:cs typeface="Nunito"/>
                <a:sym typeface="Nunito"/>
              </a:rPr>
              <a:t>.</a:t>
            </a:r>
            <a:endParaRPr lang="en-US">
              <a:solidFill>
                <a:srgbClr val="273239"/>
              </a:solidFill>
              <a:highlight>
                <a:srgbClr val="FFFFFF"/>
              </a:highlight>
              <a:latin typeface="Nunito"/>
              <a:ea typeface="Nunito"/>
              <a:cs typeface="Nunito"/>
              <a:sym typeface="Nunito"/>
            </a:endParaRPr>
          </a:p>
          <a:p>
            <a:pPr marL="742950" lvl="1" indent="-285750" algn="l" rtl="0">
              <a:spcBef>
                <a:spcPts val="1200"/>
              </a:spcBef>
              <a:spcAft>
                <a:spcPts val="0"/>
              </a:spcAft>
            </a:pPr>
            <a:r>
              <a:rPr>
                <a:solidFill>
                  <a:srgbClr val="273239"/>
                </a:solidFill>
                <a:highlight>
                  <a:srgbClr val="FFFFFF"/>
                </a:highlight>
                <a:latin typeface="Nunito"/>
                <a:ea typeface="Nunito"/>
                <a:cs typeface="Nunito"/>
                <a:sym typeface="Nunito"/>
              </a:rPr>
              <a:t>Managing associated application software.</a:t>
            </a:r>
            <a:endParaRPr>
              <a:solidFill>
                <a:srgbClr val="273239"/>
              </a:solidFill>
              <a:highlight>
                <a:srgbClr val="FFFFFF"/>
              </a:highlight>
              <a:latin typeface="Nunito"/>
              <a:ea typeface="Nunito"/>
              <a:cs typeface="Nunito"/>
              <a:sym typeface="Nunito"/>
            </a:endParaRPr>
          </a:p>
          <a:p>
            <a:pPr marL="742950" lvl="1" indent="-285750" algn="l" rtl="0">
              <a:spcBef>
                <a:spcPts val="1200"/>
              </a:spcBef>
              <a:spcAft>
                <a:spcPts val="0"/>
              </a:spcAft>
            </a:pPr>
            <a:r>
              <a:rPr>
                <a:solidFill>
                  <a:srgbClr val="273239"/>
                </a:solidFill>
                <a:highlight>
                  <a:srgbClr val="FFFFFF"/>
                </a:highlight>
                <a:latin typeface="Nunito"/>
                <a:ea typeface="Nunito"/>
                <a:cs typeface="Nunito"/>
                <a:sym typeface="Nunito"/>
              </a:rPr>
              <a:t>Configuring the AWS-provided security group firewall.</a:t>
            </a:r>
            <a:endParaRPr>
              <a:solidFill>
                <a:srgbClr val="273239"/>
              </a:solidFill>
              <a:highlight>
                <a:srgbClr val="FFFFFF"/>
              </a:highlight>
              <a:latin typeface="Nunito"/>
              <a:ea typeface="Nunito"/>
              <a:cs typeface="Nunito"/>
              <a:sym typeface="Nunito"/>
            </a:endParaRPr>
          </a:p>
          <a:p>
            <a:pPr marL="285750" lvl="0" indent="-285750" algn="l" rtl="0">
              <a:spcBef>
                <a:spcPts val="1200"/>
              </a:spcBef>
              <a:spcAft>
                <a:spcPts val="0"/>
              </a:spcAft>
            </a:pPr>
            <a:r>
              <a:rPr lang="en-US">
                <a:solidFill>
                  <a:srgbClr val="273239"/>
                </a:solidFill>
                <a:highlight>
                  <a:srgbClr val="FFFFFF"/>
                </a:highlight>
                <a:latin typeface="Nunito"/>
                <a:ea typeface="Nunito"/>
                <a:cs typeface="Nunito"/>
                <a:sym typeface="Nunito"/>
              </a:rPr>
              <a:t>Flexibility and control:</a:t>
            </a:r>
            <a:endParaRPr lang="en-US">
              <a:solidFill>
                <a:srgbClr val="273239"/>
              </a:solidFill>
              <a:highlight>
                <a:srgbClr val="FFFFFF"/>
              </a:highlight>
              <a:latin typeface="Nunito"/>
              <a:ea typeface="Nunito"/>
              <a:cs typeface="Nunito"/>
              <a:sym typeface="Nunito"/>
            </a:endParaRPr>
          </a:p>
          <a:p>
            <a:pPr marL="742950" lvl="1" indent="-285750" algn="l" rtl="0">
              <a:spcBef>
                <a:spcPts val="1200"/>
              </a:spcBef>
              <a:spcAft>
                <a:spcPts val="0"/>
              </a:spcAft>
            </a:pPr>
            <a:r>
              <a:rPr>
                <a:solidFill>
                  <a:srgbClr val="273239"/>
                </a:solidFill>
                <a:highlight>
                  <a:srgbClr val="FFFFFF"/>
                </a:highlight>
                <a:latin typeface="Nunito"/>
                <a:ea typeface="Nunito"/>
                <a:cs typeface="Nunito"/>
                <a:sym typeface="Nunito"/>
              </a:rPr>
              <a:t>The shared responsibility model provides flexibility and customer control.</a:t>
            </a:r>
            <a:endParaRPr>
              <a:solidFill>
                <a:srgbClr val="273239"/>
              </a:solidFill>
              <a:highlight>
                <a:srgbClr val="FFFFFF"/>
              </a:highlight>
              <a:latin typeface="Nunito"/>
              <a:ea typeface="Nunito"/>
              <a:cs typeface="Nunito"/>
              <a:sym typeface="Nunito"/>
            </a:endParaRPr>
          </a:p>
          <a:p>
            <a:pPr marL="742950" lvl="1" indent="-285750" algn="l" rtl="0">
              <a:spcBef>
                <a:spcPts val="1200"/>
              </a:spcBef>
              <a:spcAft>
                <a:spcPts val="0"/>
              </a:spcAft>
            </a:pPr>
            <a:r>
              <a:rPr>
                <a:solidFill>
                  <a:srgbClr val="273239"/>
                </a:solidFill>
                <a:highlight>
                  <a:srgbClr val="FFFFFF"/>
                </a:highlight>
                <a:latin typeface="Nunito"/>
                <a:ea typeface="Nunito"/>
                <a:cs typeface="Nunito"/>
                <a:sym typeface="Nunito"/>
              </a:rPr>
              <a:t>This enables the deployment of various solutions.</a:t>
            </a:r>
            <a:endParaRPr>
              <a:solidFill>
                <a:srgbClr val="273239"/>
              </a:solidFill>
              <a:highlight>
                <a:srgbClr val="FFFFFF"/>
              </a:highlight>
              <a:latin typeface="Nunito"/>
              <a:ea typeface="Nunito"/>
              <a:cs typeface="Nunito"/>
              <a:sym typeface="Nunito"/>
            </a:endParaRPr>
          </a:p>
          <a:p>
            <a:pPr marL="0" lvl="0" indent="0" algn="l" rtl="0">
              <a:spcBef>
                <a:spcPts val="1200"/>
              </a:spcBef>
              <a:spcAft>
                <a:spcPts val="1200"/>
              </a:spcAft>
              <a:buNone/>
            </a:pPr>
            <a:endParaRPr>
              <a:solidFill>
                <a:srgbClr val="273239"/>
              </a:solidFill>
              <a:highlight>
                <a:srgbClr val="FFFFFF"/>
              </a:highlight>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37" name="Shape 137"/>
        <p:cNvGrpSpPr/>
        <p:nvPr/>
      </p:nvGrpSpPr>
      <p:grpSpPr>
        <a:xfrm>
          <a:off x="0" y="0"/>
          <a:ext cx="0" cy="0"/>
          <a:chOff x="0" y="0"/>
          <a:chExt cx="0" cy="0"/>
        </a:xfrm>
      </p:grpSpPr>
      <p:sp>
        <p:nvSpPr>
          <p:cNvPr id="138" name="Google Shape;138;p15"/>
          <p:cNvSpPr txBox="1"/>
          <p:nvPr>
            <p:ph type="body" idx="1"/>
          </p:nvPr>
        </p:nvSpPr>
        <p:spPr>
          <a:xfrm>
            <a:off x="446900" y="437950"/>
            <a:ext cx="8073000" cy="4402800"/>
          </a:xfrm>
          <a:prstGeom prst="rect">
            <a:avLst/>
          </a:prstGeom>
        </p:spPr>
        <p:txBody>
          <a:bodyPr spcFirstLastPara="1" wrap="square" lIns="91425" tIns="91425" rIns="91425" bIns="91425" anchor="t" anchorCtr="0">
            <a:normAutofit/>
          </a:bodyPr>
          <a:lstStyle/>
          <a:p>
            <a:pPr marL="171450" lvl="0" indent="-171450" algn="l" rtl="0">
              <a:spcBef>
                <a:spcPts val="1200"/>
              </a:spcBef>
              <a:spcAft>
                <a:spcPts val="1200"/>
              </a:spcAft>
            </a:pPr>
            <a:r>
              <a:rPr sz="1150">
                <a:solidFill>
                  <a:srgbClr val="000000"/>
                </a:solidFill>
                <a:highlight>
                  <a:srgbClr val="FFFFFF"/>
                </a:highlight>
                <a:latin typeface="Verdana" panose="020B0604030504040204"/>
                <a:ea typeface="Verdana" panose="020B0604030504040204"/>
                <a:cs typeface="Verdana" panose="020B0604030504040204"/>
                <a:sym typeface="Verdana" panose="020B0604030504040204"/>
              </a:rPr>
              <a:t>Service Selection Considerations:</a:t>
            </a:r>
            <a:endParaRPr sz="1150">
              <a:solidFill>
                <a:srgbClr val="000000"/>
              </a:solidFill>
              <a:highlight>
                <a:srgbClr val="FFFFFF"/>
              </a:highlight>
              <a:latin typeface="Verdana" panose="020B0604030504040204"/>
              <a:ea typeface="Verdana" panose="020B0604030504040204"/>
              <a:cs typeface="Verdana" panose="020B0604030504040204"/>
              <a:sym typeface="Verdana" panose="020B0604030504040204"/>
            </a:endParaRPr>
          </a:p>
          <a:p>
            <a:pPr marL="628650" lvl="1" indent="-171450" algn="l" rtl="0">
              <a:lnSpc>
                <a:spcPct val="25000"/>
              </a:lnSpc>
              <a:spcBef>
                <a:spcPts val="1200"/>
              </a:spcBef>
              <a:spcAft>
                <a:spcPts val="1200"/>
              </a:spcAft>
            </a:pPr>
            <a:r>
              <a:rPr sz="970">
                <a:solidFill>
                  <a:srgbClr val="000000"/>
                </a:solidFill>
                <a:highlight>
                  <a:srgbClr val="FFFFFF"/>
                </a:highlight>
                <a:latin typeface="Verdana" panose="020B0604030504040204"/>
                <a:ea typeface="Verdana" panose="020B0604030504040204"/>
                <a:cs typeface="Verdana" panose="020B0604030504040204"/>
                <a:sym typeface="Verdana" panose="020B0604030504040204"/>
              </a:rPr>
              <a:t>Customers need to carefully consider the services they choose.</a:t>
            </a:r>
            <a:endParaRPr sz="970">
              <a:solidFill>
                <a:srgbClr val="000000"/>
              </a:solidFill>
              <a:highlight>
                <a:srgbClr val="FFFFFF"/>
              </a:highlight>
              <a:latin typeface="Verdana" panose="020B0604030504040204"/>
              <a:ea typeface="Verdana" panose="020B0604030504040204"/>
              <a:cs typeface="Verdana" panose="020B0604030504040204"/>
              <a:sym typeface="Verdana" panose="020B0604030504040204"/>
            </a:endParaRPr>
          </a:p>
          <a:p>
            <a:pPr marL="628650" lvl="1" indent="-171450" algn="l" rtl="0">
              <a:lnSpc>
                <a:spcPct val="5000"/>
              </a:lnSpc>
              <a:spcBef>
                <a:spcPts val="1200"/>
              </a:spcBef>
              <a:spcAft>
                <a:spcPts val="1200"/>
              </a:spcAft>
            </a:pPr>
            <a:r>
              <a:rPr sz="970">
                <a:solidFill>
                  <a:srgbClr val="000000"/>
                </a:solidFill>
                <a:highlight>
                  <a:srgbClr val="FFFFFF"/>
                </a:highlight>
                <a:latin typeface="Verdana" panose="020B0604030504040204"/>
                <a:ea typeface="Verdana" panose="020B0604030504040204"/>
                <a:cs typeface="Verdana" panose="020B0604030504040204"/>
                <a:sym typeface="Verdana" panose="020B0604030504040204"/>
              </a:rPr>
              <a:t>Responsibilities vary based on the services used and how they are integrated into the customer's IT environment.</a:t>
            </a:r>
            <a:endParaRPr sz="970">
              <a:solidFill>
                <a:srgbClr val="000000"/>
              </a:solidFill>
              <a:highlight>
                <a:srgbClr val="FFFFFF"/>
              </a:highlight>
              <a:latin typeface="Verdana" panose="020B0604030504040204"/>
              <a:ea typeface="Verdana" panose="020B0604030504040204"/>
              <a:cs typeface="Verdana" panose="020B0604030504040204"/>
              <a:sym typeface="Verdana" panose="020B0604030504040204"/>
            </a:endParaRPr>
          </a:p>
          <a:p>
            <a:pPr marL="628650" lvl="1" indent="-171450" algn="l" rtl="0">
              <a:lnSpc>
                <a:spcPct val="5000"/>
              </a:lnSpc>
              <a:spcBef>
                <a:spcPts val="1200"/>
              </a:spcBef>
              <a:spcAft>
                <a:spcPts val="1200"/>
              </a:spcAft>
            </a:pPr>
            <a:r>
              <a:rPr sz="970">
                <a:solidFill>
                  <a:srgbClr val="000000"/>
                </a:solidFill>
                <a:highlight>
                  <a:srgbClr val="FFFFFF"/>
                </a:highlight>
                <a:latin typeface="Verdana" panose="020B0604030504040204"/>
                <a:ea typeface="Verdana" panose="020B0604030504040204"/>
                <a:cs typeface="Verdana" panose="020B0604030504040204"/>
                <a:sym typeface="Verdana" panose="020B0604030504040204"/>
              </a:rPr>
              <a:t>Applicable laws and regulations also affect responsibilities.</a:t>
            </a:r>
            <a:endParaRPr sz="970">
              <a:solidFill>
                <a:srgbClr val="000000"/>
              </a:solidFill>
              <a:highlight>
                <a:srgbClr val="FFFFFF"/>
              </a:highlight>
              <a:latin typeface="Verdana" panose="020B0604030504040204"/>
              <a:ea typeface="Verdana" panose="020B0604030504040204"/>
              <a:cs typeface="Verdana" panose="020B0604030504040204"/>
              <a:sym typeface="Verdana" panose="020B0604030504040204"/>
            </a:endParaRPr>
          </a:p>
          <a:p>
            <a:pPr marL="628650" lvl="1" indent="-171450" algn="l" rtl="0">
              <a:lnSpc>
                <a:spcPct val="5000"/>
              </a:lnSpc>
              <a:spcBef>
                <a:spcPts val="1200"/>
              </a:spcBef>
              <a:spcAft>
                <a:spcPts val="1200"/>
              </a:spcAft>
            </a:pPr>
            <a:endParaRPr sz="970">
              <a:solidFill>
                <a:srgbClr val="000000"/>
              </a:solidFill>
              <a:highlight>
                <a:srgbClr val="FFFFFF"/>
              </a:highlight>
              <a:latin typeface="Verdana" panose="020B0604030504040204"/>
              <a:ea typeface="Verdana" panose="020B0604030504040204"/>
              <a:cs typeface="Verdana" panose="020B0604030504040204"/>
              <a:sym typeface="Verdana" panose="020B0604030504040204"/>
            </a:endParaRPr>
          </a:p>
          <a:p>
            <a:pPr marL="171450" lvl="0" indent="-171450" algn="l" rtl="0">
              <a:lnSpc>
                <a:spcPct val="5000"/>
              </a:lnSpc>
              <a:spcBef>
                <a:spcPts val="1200"/>
              </a:spcBef>
              <a:spcAft>
                <a:spcPts val="1200"/>
              </a:spcAft>
            </a:pPr>
            <a:r>
              <a:rPr sz="1145">
                <a:solidFill>
                  <a:srgbClr val="000000"/>
                </a:solidFill>
                <a:highlight>
                  <a:srgbClr val="FFFFFF"/>
                </a:highlight>
                <a:latin typeface="Verdana" panose="020B0604030504040204"/>
                <a:ea typeface="Verdana" panose="020B0604030504040204"/>
                <a:cs typeface="Verdana" panose="020B0604030504040204"/>
                <a:sym typeface="Verdana" panose="020B0604030504040204"/>
              </a:rPr>
              <a:t>Security "of" the Cloud vs. Security "in" the Cloud:</a:t>
            </a:r>
            <a:endParaRPr sz="1145">
              <a:solidFill>
                <a:srgbClr val="000000"/>
              </a:solidFill>
              <a:highlight>
                <a:srgbClr val="FFFFFF"/>
              </a:highlight>
              <a:latin typeface="Verdana" panose="020B0604030504040204"/>
              <a:ea typeface="Verdana" panose="020B0604030504040204"/>
              <a:cs typeface="Verdana" panose="020B0604030504040204"/>
              <a:sym typeface="Verdana" panose="020B0604030504040204"/>
            </a:endParaRPr>
          </a:p>
          <a:p>
            <a:pPr marL="628650" lvl="1" indent="-171450" algn="l" rtl="0">
              <a:lnSpc>
                <a:spcPct val="5000"/>
              </a:lnSpc>
              <a:spcBef>
                <a:spcPts val="1200"/>
              </a:spcBef>
              <a:spcAft>
                <a:spcPts val="1200"/>
              </a:spcAft>
            </a:pPr>
            <a:endParaRPr sz="970">
              <a:solidFill>
                <a:srgbClr val="000000"/>
              </a:solidFill>
              <a:highlight>
                <a:srgbClr val="FFFFFF"/>
              </a:highlight>
              <a:latin typeface="Verdana" panose="020B0604030504040204"/>
              <a:ea typeface="Verdana" panose="020B0604030504040204"/>
              <a:cs typeface="Verdana" panose="020B0604030504040204"/>
              <a:sym typeface="Verdana" panose="020B0604030504040204"/>
            </a:endParaRPr>
          </a:p>
          <a:p>
            <a:pPr marL="628650" lvl="1" indent="-171450" algn="l" rtl="0">
              <a:lnSpc>
                <a:spcPct val="15000"/>
              </a:lnSpc>
              <a:spcBef>
                <a:spcPts val="1200"/>
              </a:spcBef>
              <a:spcAft>
                <a:spcPts val="1200"/>
              </a:spcAft>
            </a:pPr>
            <a:r>
              <a:rPr sz="970">
                <a:solidFill>
                  <a:srgbClr val="000000"/>
                </a:solidFill>
                <a:highlight>
                  <a:srgbClr val="FFFFFF"/>
                </a:highlight>
                <a:latin typeface="Verdana" panose="020B0604030504040204"/>
                <a:ea typeface="Verdana" panose="020B0604030504040204"/>
                <a:cs typeface="Verdana" panose="020B0604030504040204"/>
                <a:sym typeface="Verdana" panose="020B0604030504040204"/>
              </a:rPr>
              <a:t>This concept differentiates the responsibilities between AWS and the customer.</a:t>
            </a:r>
            <a:endParaRPr sz="970">
              <a:solidFill>
                <a:srgbClr val="000000"/>
              </a:solidFill>
              <a:highlight>
                <a:srgbClr val="FFFFFF"/>
              </a:highlight>
              <a:latin typeface="Verdana" panose="020B0604030504040204"/>
              <a:ea typeface="Verdana" panose="020B0604030504040204"/>
              <a:cs typeface="Verdana" panose="020B0604030504040204"/>
              <a:sym typeface="Verdana" panose="020B0604030504040204"/>
            </a:endParaRPr>
          </a:p>
          <a:p>
            <a:pPr marL="628650" lvl="1" indent="-171450" algn="l" rtl="0">
              <a:lnSpc>
                <a:spcPct val="5000"/>
              </a:lnSpc>
              <a:spcBef>
                <a:spcPts val="1200"/>
              </a:spcBef>
              <a:spcAft>
                <a:spcPts val="1200"/>
              </a:spcAft>
            </a:pPr>
            <a:r>
              <a:rPr sz="970">
                <a:solidFill>
                  <a:srgbClr val="000000"/>
                </a:solidFill>
                <a:highlight>
                  <a:srgbClr val="FFFFFF"/>
                </a:highlight>
                <a:latin typeface="Verdana" panose="020B0604030504040204"/>
                <a:ea typeface="Verdana" panose="020B0604030504040204"/>
                <a:cs typeface="Verdana" panose="020B0604030504040204"/>
                <a:sym typeface="Verdana" panose="020B0604030504040204"/>
              </a:rPr>
              <a:t>"Security of the Cloud" refers to AWS's responsibilities.</a:t>
            </a:r>
            <a:endParaRPr sz="970">
              <a:solidFill>
                <a:srgbClr val="000000"/>
              </a:solidFill>
              <a:highlight>
                <a:srgbClr val="FFFFFF"/>
              </a:highlight>
              <a:latin typeface="Verdana" panose="020B0604030504040204"/>
              <a:ea typeface="Verdana" panose="020B0604030504040204"/>
              <a:cs typeface="Verdana" panose="020B0604030504040204"/>
              <a:sym typeface="Verdana" panose="020B0604030504040204"/>
            </a:endParaRPr>
          </a:p>
          <a:p>
            <a:pPr marL="628650" lvl="1" indent="-171450" algn="l" rtl="0">
              <a:lnSpc>
                <a:spcPct val="5000"/>
              </a:lnSpc>
              <a:spcBef>
                <a:spcPts val="1200"/>
              </a:spcBef>
              <a:spcAft>
                <a:spcPts val="1200"/>
              </a:spcAft>
            </a:pPr>
            <a:r>
              <a:rPr sz="970">
                <a:solidFill>
                  <a:srgbClr val="000000"/>
                </a:solidFill>
                <a:highlight>
                  <a:srgbClr val="FFFFFF"/>
                </a:highlight>
                <a:latin typeface="Verdana" panose="020B0604030504040204"/>
                <a:ea typeface="Verdana" panose="020B0604030504040204"/>
                <a:cs typeface="Verdana" panose="020B0604030504040204"/>
                <a:sym typeface="Verdana" panose="020B0604030504040204"/>
              </a:rPr>
              <a:t>"Security in the Cloud" refers to the customer's responsibilities.</a:t>
            </a:r>
            <a:endParaRPr sz="970">
              <a:solidFill>
                <a:srgbClr val="000000"/>
              </a:solidFill>
              <a:highlight>
                <a:srgbClr val="FFFFFF"/>
              </a:highlight>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42" name="Shape 142"/>
        <p:cNvGrpSpPr/>
        <p:nvPr/>
      </p:nvGrpSpPr>
      <p:grpSpPr>
        <a:xfrm>
          <a:off x="0" y="0"/>
          <a:ext cx="0" cy="0"/>
          <a:chOff x="0" y="0"/>
          <a:chExt cx="0" cy="0"/>
        </a:xfrm>
      </p:grpSpPr>
      <p:sp>
        <p:nvSpPr>
          <p:cNvPr id="143" name="Google Shape;143;p16"/>
          <p:cNvSpPr txBox="1"/>
          <p:nvPr>
            <p:ph type="body" idx="1"/>
          </p:nvPr>
        </p:nvSpPr>
        <p:spPr>
          <a:xfrm>
            <a:off x="819150" y="431165"/>
            <a:ext cx="7505700" cy="447802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sz="1350" b="1">
                <a:solidFill>
                  <a:srgbClr val="000000"/>
                </a:solidFill>
                <a:highlight>
                  <a:schemeClr val="dk1"/>
                </a:highlight>
                <a:latin typeface="Verdana" panose="020B0604030504040204"/>
                <a:ea typeface="Verdana" panose="020B0604030504040204"/>
                <a:cs typeface="Verdana" panose="020B0604030504040204"/>
                <a:sym typeface="Verdana" panose="020B0604030504040204"/>
              </a:rPr>
              <a:t>AWS responsibility “Security of the Cloud”</a:t>
            </a:r>
            <a:r>
              <a:rPr sz="1350">
                <a:solidFill>
                  <a:srgbClr val="000000"/>
                </a:solidFill>
                <a:highlight>
                  <a:schemeClr val="dk1"/>
                </a:highlight>
                <a:latin typeface="Verdana" panose="020B0604030504040204"/>
                <a:ea typeface="Verdana" panose="020B0604030504040204"/>
                <a:cs typeface="Verdana" panose="020B0604030504040204"/>
                <a:sym typeface="Verdana" panose="020B0604030504040204"/>
              </a:rPr>
              <a:t> - AWS is responsible for protecting the infrastructure that runs all of the services offered in the AWS Cloud. This infrastructure is composed of the hardware, software, networking, and facilities that run AWS Cloud services.</a:t>
            </a:r>
            <a:endParaRPr sz="1350">
              <a:solidFill>
                <a:srgbClr val="000000"/>
              </a:solidFill>
              <a:highlight>
                <a:schemeClr val="dk1"/>
              </a:highlight>
              <a:latin typeface="Verdana" panose="020B0604030504040204"/>
              <a:ea typeface="Verdana" panose="020B0604030504040204"/>
              <a:cs typeface="Verdana" panose="020B0604030504040204"/>
              <a:sym typeface="Verdana" panose="020B0604030504040204"/>
            </a:endParaRPr>
          </a:p>
          <a:p>
            <a:pPr marL="0" lvl="0" indent="0" algn="l" rtl="0">
              <a:spcBef>
                <a:spcPts val="0"/>
              </a:spcBef>
              <a:spcAft>
                <a:spcPts val="0"/>
              </a:spcAft>
              <a:buNone/>
            </a:pPr>
            <a:endParaRPr sz="1350">
              <a:solidFill>
                <a:srgbClr val="000000"/>
              </a:solidFill>
              <a:highlight>
                <a:schemeClr val="dk1"/>
              </a:highlight>
              <a:latin typeface="Verdana" panose="020B0604030504040204"/>
              <a:ea typeface="Verdana" panose="020B0604030504040204"/>
              <a:cs typeface="Verdana" panose="020B0604030504040204"/>
              <a:sym typeface="Verdana" panose="020B0604030504040204"/>
            </a:endParaRPr>
          </a:p>
          <a:p>
            <a:pPr marL="0" lvl="0" indent="0" algn="l" rtl="0">
              <a:spcBef>
                <a:spcPts val="0"/>
              </a:spcBef>
              <a:spcAft>
                <a:spcPts val="0"/>
              </a:spcAft>
              <a:buNone/>
            </a:pPr>
            <a:r>
              <a:rPr sz="1350" b="1">
                <a:solidFill>
                  <a:srgbClr val="000000"/>
                </a:solidFill>
                <a:highlight>
                  <a:schemeClr val="dk1"/>
                </a:highlight>
                <a:latin typeface="Verdana" panose="020B0604030504040204"/>
                <a:ea typeface="Verdana" panose="020B0604030504040204"/>
                <a:cs typeface="Verdana" panose="020B0604030504040204"/>
                <a:sym typeface="Verdana" panose="020B0604030504040204"/>
              </a:rPr>
              <a:t>Customer responsibility “Security in the Cloud”</a:t>
            </a:r>
            <a:r>
              <a:rPr sz="1350">
                <a:solidFill>
                  <a:srgbClr val="000000"/>
                </a:solidFill>
                <a:highlight>
                  <a:schemeClr val="dk1"/>
                </a:highlight>
                <a:latin typeface="Verdana" panose="020B0604030504040204"/>
                <a:ea typeface="Verdana" panose="020B0604030504040204"/>
                <a:cs typeface="Verdana" panose="020B0604030504040204"/>
                <a:sym typeface="Verdana" panose="020B0604030504040204"/>
              </a:rPr>
              <a:t> </a:t>
            </a:r>
            <a:endParaRPr sz="1350">
              <a:solidFill>
                <a:srgbClr val="000000"/>
              </a:solidFill>
              <a:highlight>
                <a:schemeClr val="dk1"/>
              </a:highlight>
              <a:latin typeface="Verdana" panose="020B0604030504040204"/>
              <a:ea typeface="Verdana" panose="020B0604030504040204"/>
              <a:cs typeface="Verdana" panose="020B0604030504040204"/>
              <a:sym typeface="Verdana" panose="020B0604030504040204"/>
            </a:endParaRPr>
          </a:p>
          <a:p>
            <a:pPr marL="0" lvl="0" indent="0" algn="l" rtl="0">
              <a:spcBef>
                <a:spcPts val="0"/>
              </a:spcBef>
              <a:spcAft>
                <a:spcPts val="0"/>
              </a:spcAft>
              <a:buNone/>
            </a:pPr>
            <a:endParaRPr sz="1350">
              <a:solidFill>
                <a:srgbClr val="000000"/>
              </a:solidFill>
              <a:highlight>
                <a:schemeClr val="dk1"/>
              </a:highlight>
              <a:latin typeface="Verdana" panose="020B0604030504040204"/>
              <a:ea typeface="Verdana" panose="020B0604030504040204"/>
              <a:cs typeface="Verdana" panose="020B0604030504040204"/>
              <a:sym typeface="Verdana" panose="020B0604030504040204"/>
            </a:endParaRPr>
          </a:p>
          <a:p>
            <a:pPr marL="285750" lvl="0" indent="-285750" algn="l" rtl="0">
              <a:spcBef>
                <a:spcPts val="0"/>
              </a:spcBef>
              <a:spcAft>
                <a:spcPts val="0"/>
              </a:spcAft>
            </a:pPr>
            <a:r>
              <a:rPr sz="1350">
                <a:solidFill>
                  <a:srgbClr val="000000"/>
                </a:solidFill>
                <a:highlight>
                  <a:schemeClr val="dk1"/>
                </a:highlight>
                <a:latin typeface="Verdana" panose="020B0604030504040204"/>
                <a:ea typeface="Verdana" panose="020B0604030504040204"/>
                <a:cs typeface="Verdana" panose="020B0604030504040204"/>
                <a:sym typeface="Verdana" panose="020B0604030504040204"/>
              </a:rPr>
              <a:t>Customer responsibility will be determined by the AWS Cloud services that a customer selects.</a:t>
            </a:r>
            <a:endParaRPr sz="1350">
              <a:solidFill>
                <a:srgbClr val="000000"/>
              </a:solidFill>
              <a:highlight>
                <a:schemeClr val="dk1"/>
              </a:highlight>
              <a:latin typeface="Verdana" panose="020B0604030504040204"/>
              <a:ea typeface="Verdana" panose="020B0604030504040204"/>
              <a:cs typeface="Verdana" panose="020B0604030504040204"/>
              <a:sym typeface="Verdana" panose="020B0604030504040204"/>
            </a:endParaRPr>
          </a:p>
          <a:p>
            <a:pPr marL="0" lvl="0" indent="0" algn="l" rtl="0">
              <a:spcBef>
                <a:spcPts val="0"/>
              </a:spcBef>
              <a:spcAft>
                <a:spcPts val="0"/>
              </a:spcAft>
              <a:buNone/>
            </a:pPr>
            <a:endParaRPr sz="1350">
              <a:solidFill>
                <a:srgbClr val="000000"/>
              </a:solidFill>
              <a:highlight>
                <a:schemeClr val="dk1"/>
              </a:highlight>
              <a:latin typeface="Verdana" panose="020B0604030504040204"/>
              <a:ea typeface="Verdana" panose="020B0604030504040204"/>
              <a:cs typeface="Verdana" panose="020B0604030504040204"/>
              <a:sym typeface="Verdana" panose="020B0604030504040204"/>
            </a:endParaRPr>
          </a:p>
          <a:p>
            <a:pPr marL="285750" lvl="0" indent="-285750" algn="l" rtl="0">
              <a:spcBef>
                <a:spcPts val="0"/>
              </a:spcBef>
              <a:spcAft>
                <a:spcPts val="0"/>
              </a:spcAft>
            </a:pPr>
            <a:r>
              <a:rPr sz="1350">
                <a:solidFill>
                  <a:srgbClr val="000000"/>
                </a:solidFill>
                <a:highlight>
                  <a:schemeClr val="dk1"/>
                </a:highlight>
                <a:latin typeface="Verdana" panose="020B0604030504040204"/>
                <a:ea typeface="Verdana" panose="020B0604030504040204"/>
                <a:cs typeface="Verdana" panose="020B0604030504040204"/>
                <a:sym typeface="Verdana" panose="020B0604030504040204"/>
              </a:rPr>
              <a:t>This determines the amount of configuration work the customer must perform as part of their security responsibilities.</a:t>
            </a:r>
            <a:endParaRPr sz="1350">
              <a:solidFill>
                <a:srgbClr val="000000"/>
              </a:solidFill>
              <a:highlight>
                <a:schemeClr val="dk1"/>
              </a:highlight>
              <a:latin typeface="Verdana" panose="020B0604030504040204"/>
              <a:ea typeface="Verdana" panose="020B0604030504040204"/>
              <a:cs typeface="Verdana" panose="020B0604030504040204"/>
              <a:sym typeface="Verdana" panose="020B0604030504040204"/>
            </a:endParaRPr>
          </a:p>
          <a:p>
            <a:pPr marL="0" lvl="0" indent="0" algn="l" rtl="0">
              <a:spcBef>
                <a:spcPts val="0"/>
              </a:spcBef>
              <a:spcAft>
                <a:spcPts val="0"/>
              </a:spcAft>
              <a:buNone/>
            </a:pPr>
            <a:endParaRPr sz="1350">
              <a:solidFill>
                <a:srgbClr val="000000"/>
              </a:solidFill>
              <a:highlight>
                <a:schemeClr val="dk1"/>
              </a:highlight>
              <a:latin typeface="Verdana" panose="020B0604030504040204"/>
              <a:ea typeface="Verdana" panose="020B0604030504040204"/>
              <a:cs typeface="Verdana" panose="020B0604030504040204"/>
              <a:sym typeface="Verdana" panose="020B0604030504040204"/>
            </a:endParaRPr>
          </a:p>
          <a:p>
            <a:pPr marL="285750" lvl="0" indent="-285750" algn="l" rtl="0">
              <a:spcBef>
                <a:spcPts val="0"/>
              </a:spcBef>
              <a:spcAft>
                <a:spcPts val="0"/>
              </a:spcAft>
            </a:pPr>
            <a:r>
              <a:rPr lang="en-US" sz="1350">
                <a:solidFill>
                  <a:srgbClr val="000000"/>
                </a:solidFill>
                <a:highlight>
                  <a:schemeClr val="dk1"/>
                </a:highlight>
                <a:latin typeface="Verdana" panose="020B0604030504040204"/>
                <a:ea typeface="Verdana" panose="020B0604030504040204"/>
                <a:cs typeface="Verdana" panose="020B0604030504040204"/>
                <a:sym typeface="Verdana" panose="020B0604030504040204"/>
              </a:rPr>
              <a:t>Example - A service such as Amazon Elastic Compute Cloud (Amazon EC2) is categorized as Infrastructure as a Service (IaaS) and, as such, requires the customer to perform all of the necessary security configuration and management tasks. Customers that deploy an Amazon EC2 instance are responsible for management of the guest operating system (including updates and security patches), any application software or utilities installed by the customer on the instances, and the configuration of the AWS-provided firewall (called a security group) on each instance.</a:t>
            </a:r>
            <a:endParaRPr lang="en-US" sz="1350">
              <a:solidFill>
                <a:srgbClr val="000000"/>
              </a:solidFill>
              <a:highlight>
                <a:schemeClr val="dk1"/>
              </a:highlight>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47" name="Shape 147"/>
        <p:cNvGrpSpPr/>
        <p:nvPr/>
      </p:nvGrpSpPr>
      <p:grpSpPr>
        <a:xfrm>
          <a:off x="0" y="0"/>
          <a:ext cx="0" cy="0"/>
          <a:chOff x="0" y="0"/>
          <a:chExt cx="0" cy="0"/>
        </a:xfrm>
      </p:grpSpPr>
      <p:sp>
        <p:nvSpPr>
          <p:cNvPr id="149" name="Google Shape;149;p17"/>
          <p:cNvSpPr txBox="1"/>
          <p:nvPr>
            <p:ph type="body" idx="1"/>
          </p:nvPr>
        </p:nvSpPr>
        <p:spPr>
          <a:xfrm>
            <a:off x="523875" y="334645"/>
            <a:ext cx="8095615" cy="3049270"/>
          </a:xfrm>
          <a:prstGeom prst="rect">
            <a:avLst/>
          </a:prstGeom>
        </p:spPr>
        <p:txBody>
          <a:bodyPr spcFirstLastPara="1" wrap="square" lIns="91425" tIns="91425" rIns="91425" bIns="91425" anchor="t" anchorCtr="0">
            <a:normAutofit fontScale="25000"/>
          </a:bodyPr>
          <a:lstStyle/>
          <a:p>
            <a:pPr marL="0" lvl="0" indent="0" algn="l" rtl="0">
              <a:spcBef>
                <a:spcPts val="1200"/>
              </a:spcBef>
              <a:spcAft>
                <a:spcPts val="0"/>
              </a:spcAft>
              <a:buNone/>
            </a:pPr>
            <a:r>
              <a:rPr lang="en-US" sz="4000" b="1">
                <a:solidFill>
                  <a:srgbClr val="273239"/>
                </a:solidFill>
                <a:highlight>
                  <a:srgbClr val="FFFFFF"/>
                </a:highlight>
                <a:latin typeface="Nunito"/>
                <a:ea typeface="Nunito"/>
                <a:cs typeface="Nunito"/>
                <a:sym typeface="Nunito"/>
              </a:rPr>
              <a:t>Some Responsibility share between customer and AWS -</a:t>
            </a:r>
            <a:endParaRPr lang="en-US" sz="4000" b="1">
              <a:solidFill>
                <a:srgbClr val="273239"/>
              </a:solidFill>
              <a:highlight>
                <a:srgbClr val="FFFFFF"/>
              </a:highlight>
              <a:latin typeface="Nunito"/>
              <a:ea typeface="Nunito"/>
              <a:cs typeface="Nunito"/>
              <a:sym typeface="Nunito"/>
            </a:endParaRPr>
          </a:p>
          <a:p>
            <a:pPr marL="0" lvl="0" indent="0" algn="l" rtl="0">
              <a:spcBef>
                <a:spcPts val="1200"/>
              </a:spcBef>
              <a:spcAft>
                <a:spcPts val="0"/>
              </a:spcAft>
              <a:buNone/>
            </a:pPr>
            <a:r>
              <a:rPr lang="en-US" sz="4000">
                <a:solidFill>
                  <a:srgbClr val="273239"/>
                </a:solidFill>
                <a:highlight>
                  <a:srgbClr val="FFFFFF"/>
                </a:highlight>
                <a:latin typeface="Nunito"/>
                <a:ea typeface="Nunito"/>
                <a:cs typeface="Nunito"/>
                <a:sym typeface="Nunito"/>
              </a:rPr>
              <a:t>This customer/AWS shared responsibility model also extends to IT controls</a:t>
            </a:r>
            <a:r>
              <a:rPr lang="en-US" sz="4000" b="1">
                <a:solidFill>
                  <a:srgbClr val="273239"/>
                </a:solidFill>
                <a:highlight>
                  <a:srgbClr val="FFFFFF"/>
                </a:highlight>
                <a:latin typeface="Nunito"/>
                <a:ea typeface="Nunito"/>
                <a:cs typeface="Nunito"/>
                <a:sym typeface="Nunito"/>
              </a:rPr>
              <a:t>.</a:t>
            </a:r>
            <a:r>
              <a:rPr lang="en-US" sz="4000">
                <a:solidFill>
                  <a:srgbClr val="273239"/>
                </a:solidFill>
                <a:highlight>
                  <a:srgbClr val="FFFFFF"/>
                </a:highlight>
                <a:latin typeface="Nunito"/>
                <a:ea typeface="Nunito"/>
                <a:cs typeface="Nunito"/>
                <a:sym typeface="Nunito"/>
              </a:rPr>
              <a:t>Just as the responsibility to operate the IT environment is shared between AWS and its customers, so is the management, operation and verification of IT controls shared.Below are examples of controls that are managed by AWS, AWS Customers and/or both.</a:t>
            </a:r>
            <a:endParaRPr lang="en-US" sz="4000">
              <a:solidFill>
                <a:srgbClr val="273239"/>
              </a:solidFill>
              <a:highlight>
                <a:srgbClr val="FFFFFF"/>
              </a:highlight>
              <a:latin typeface="Nunito"/>
              <a:ea typeface="Nunito"/>
              <a:cs typeface="Nunito"/>
              <a:sym typeface="Nunito"/>
            </a:endParaRPr>
          </a:p>
          <a:p>
            <a:pPr marL="0" lvl="0" indent="0" algn="l" rtl="0">
              <a:spcBef>
                <a:spcPts val="1200"/>
              </a:spcBef>
              <a:spcAft>
                <a:spcPts val="0"/>
              </a:spcAft>
              <a:buNone/>
            </a:pPr>
            <a:r>
              <a:rPr lang="en-US" sz="4000" b="1">
                <a:solidFill>
                  <a:srgbClr val="273239"/>
                </a:solidFill>
                <a:highlight>
                  <a:srgbClr val="FFFFFF"/>
                </a:highlight>
                <a:latin typeface="Nunito"/>
                <a:ea typeface="Nunito"/>
                <a:cs typeface="Nunito"/>
                <a:sym typeface="Nunito"/>
              </a:rPr>
              <a:t>Inherited Controls</a:t>
            </a:r>
            <a:r>
              <a:rPr lang="en-US" sz="4000">
                <a:solidFill>
                  <a:srgbClr val="273239"/>
                </a:solidFill>
                <a:highlight>
                  <a:srgbClr val="FFFFFF"/>
                </a:highlight>
                <a:latin typeface="Nunito"/>
                <a:ea typeface="Nunito"/>
                <a:cs typeface="Nunito"/>
                <a:sym typeface="Nunito"/>
              </a:rPr>
              <a:t> – Controls which a customer fully inherits from AWS.</a:t>
            </a:r>
            <a:endParaRPr lang="en-US" sz="4000">
              <a:solidFill>
                <a:srgbClr val="273239"/>
              </a:solidFill>
              <a:highlight>
                <a:srgbClr val="FFFFFF"/>
              </a:highlight>
              <a:latin typeface="Nunito"/>
              <a:ea typeface="Nunito"/>
              <a:cs typeface="Nunito"/>
              <a:sym typeface="Nunito"/>
            </a:endParaRPr>
          </a:p>
          <a:p>
            <a:pPr marL="0" lvl="0" indent="0" algn="l" rtl="0">
              <a:spcBef>
                <a:spcPts val="1200"/>
              </a:spcBef>
              <a:spcAft>
                <a:spcPts val="0"/>
              </a:spcAft>
              <a:buNone/>
            </a:pPr>
            <a:r>
              <a:rPr lang="en-US" sz="4000">
                <a:solidFill>
                  <a:srgbClr val="273239"/>
                </a:solidFill>
                <a:highlight>
                  <a:srgbClr val="FFFFFF"/>
                </a:highlight>
                <a:latin typeface="Nunito"/>
                <a:ea typeface="Nunito"/>
                <a:cs typeface="Nunito"/>
                <a:sym typeface="Nunito"/>
              </a:rPr>
              <a:t>Physical and Environmental controls</a:t>
            </a:r>
            <a:endParaRPr lang="en-US" sz="4000">
              <a:solidFill>
                <a:srgbClr val="273239"/>
              </a:solidFill>
              <a:highlight>
                <a:srgbClr val="FFFFFF"/>
              </a:highlight>
              <a:latin typeface="Nunito"/>
              <a:ea typeface="Nunito"/>
              <a:cs typeface="Nunito"/>
              <a:sym typeface="Nunito"/>
            </a:endParaRPr>
          </a:p>
          <a:p>
            <a:pPr marL="0" lvl="0" indent="0" algn="l" rtl="0">
              <a:spcBef>
                <a:spcPts val="1200"/>
              </a:spcBef>
              <a:spcAft>
                <a:spcPts val="0"/>
              </a:spcAft>
              <a:buNone/>
            </a:pPr>
            <a:r>
              <a:rPr lang="en-US" sz="4000" b="1">
                <a:solidFill>
                  <a:srgbClr val="273239"/>
                </a:solidFill>
                <a:highlight>
                  <a:srgbClr val="FFFFFF"/>
                </a:highlight>
                <a:latin typeface="Nunito"/>
                <a:ea typeface="Nunito"/>
                <a:cs typeface="Nunito"/>
                <a:sym typeface="Nunito"/>
              </a:rPr>
              <a:t>Shared Controls </a:t>
            </a:r>
            <a:r>
              <a:rPr lang="en-US" sz="4000">
                <a:solidFill>
                  <a:srgbClr val="273239"/>
                </a:solidFill>
                <a:highlight>
                  <a:srgbClr val="FFFFFF"/>
                </a:highlight>
                <a:latin typeface="Nunito"/>
                <a:ea typeface="Nunito"/>
                <a:cs typeface="Nunito"/>
                <a:sym typeface="Nunito"/>
              </a:rPr>
              <a:t>– Controls which apply to both the infrastructure layer and customer layers, but in completely separate contexts or perspectives. In a shared control, AWS provides the requirements for the infrastructure and the customer must provide their own control implementation within their use of AWS services. Examples include:</a:t>
            </a:r>
            <a:endParaRPr lang="en-US" sz="4000">
              <a:solidFill>
                <a:srgbClr val="273239"/>
              </a:solidFill>
              <a:highlight>
                <a:srgbClr val="FFFFFF"/>
              </a:highlight>
              <a:latin typeface="Nunito"/>
              <a:ea typeface="Nunito"/>
              <a:cs typeface="Nunito"/>
              <a:sym typeface="Nunito"/>
            </a:endParaRPr>
          </a:p>
          <a:p>
            <a:pPr marL="0" lvl="0" indent="0" algn="l" rtl="0">
              <a:spcBef>
                <a:spcPts val="1200"/>
              </a:spcBef>
              <a:spcAft>
                <a:spcPts val="0"/>
              </a:spcAft>
              <a:buNone/>
            </a:pPr>
            <a:r>
              <a:rPr lang="en-US" sz="4000">
                <a:solidFill>
                  <a:srgbClr val="273239"/>
                </a:solidFill>
                <a:highlight>
                  <a:srgbClr val="FFFFFF"/>
                </a:highlight>
                <a:latin typeface="Nunito"/>
                <a:ea typeface="Nunito"/>
                <a:cs typeface="Nunito"/>
                <a:sym typeface="Nunito"/>
              </a:rPr>
              <a:t>Patch Management – AWS is responsible for patching and fixing flaws within the infrastructure, but customers are responsible for patching their guest OS and applications.</a:t>
            </a:r>
            <a:endParaRPr lang="en-US" sz="4000">
              <a:solidFill>
                <a:srgbClr val="273239"/>
              </a:solidFill>
              <a:highlight>
                <a:srgbClr val="FFFFFF"/>
              </a:highlight>
              <a:latin typeface="Nunito"/>
              <a:ea typeface="Nunito"/>
              <a:cs typeface="Nunito"/>
              <a:sym typeface="Nunito"/>
            </a:endParaRPr>
          </a:p>
          <a:p>
            <a:pPr marL="0" lvl="0" indent="0" algn="l" rtl="0">
              <a:spcBef>
                <a:spcPts val="1200"/>
              </a:spcBef>
              <a:spcAft>
                <a:spcPts val="0"/>
              </a:spcAft>
              <a:buNone/>
            </a:pPr>
            <a:r>
              <a:rPr lang="en-US" sz="4000">
                <a:solidFill>
                  <a:srgbClr val="273239"/>
                </a:solidFill>
                <a:highlight>
                  <a:srgbClr val="FFFFFF"/>
                </a:highlight>
                <a:latin typeface="Nunito"/>
                <a:ea typeface="Nunito"/>
                <a:cs typeface="Nunito"/>
                <a:sym typeface="Nunito"/>
              </a:rPr>
              <a:t>Configuration Management – AWS maintains the configuration of its infrastructure devices, but a customer is responsible for configuring their own guest operating systems, databases, and applications.</a:t>
            </a:r>
            <a:endParaRPr lang="en-US" sz="4000">
              <a:solidFill>
                <a:srgbClr val="273239"/>
              </a:solidFill>
              <a:highlight>
                <a:srgbClr val="FFFFFF"/>
              </a:highlight>
              <a:latin typeface="Nunito"/>
              <a:ea typeface="Nunito"/>
              <a:cs typeface="Nunito"/>
              <a:sym typeface="Nunito"/>
            </a:endParaRPr>
          </a:p>
          <a:p>
            <a:pPr marL="0" lvl="0" indent="0" algn="l" rtl="0">
              <a:spcBef>
                <a:spcPts val="1200"/>
              </a:spcBef>
              <a:spcAft>
                <a:spcPts val="0"/>
              </a:spcAft>
              <a:buNone/>
            </a:pPr>
            <a:r>
              <a:rPr lang="en-US" sz="4000">
                <a:solidFill>
                  <a:srgbClr val="273239"/>
                </a:solidFill>
                <a:highlight>
                  <a:srgbClr val="FFFFFF"/>
                </a:highlight>
                <a:latin typeface="Nunito"/>
                <a:ea typeface="Nunito"/>
                <a:cs typeface="Nunito"/>
                <a:sym typeface="Nunito"/>
              </a:rPr>
              <a:t>Awareness &amp; Training - AWS trains AWS employees, but a customer must train their own employees.</a:t>
            </a:r>
            <a:endParaRPr lang="en-US" sz="4000">
              <a:solidFill>
                <a:srgbClr val="273239"/>
              </a:solidFill>
              <a:highlight>
                <a:srgbClr val="FFFFFF"/>
              </a:highlight>
              <a:latin typeface="Nunito"/>
              <a:ea typeface="Nunito"/>
              <a:cs typeface="Nunito"/>
              <a:sym typeface="Nunito"/>
            </a:endParaRPr>
          </a:p>
          <a:p>
            <a:pPr marL="0" lvl="0" indent="0" algn="l" rtl="0">
              <a:spcBef>
                <a:spcPts val="1200"/>
              </a:spcBef>
              <a:spcAft>
                <a:spcPts val="0"/>
              </a:spcAft>
              <a:buNone/>
            </a:pPr>
            <a:r>
              <a:rPr lang="en-US" sz="4000" b="1">
                <a:solidFill>
                  <a:srgbClr val="273239"/>
                </a:solidFill>
                <a:highlight>
                  <a:srgbClr val="FFFFFF"/>
                </a:highlight>
                <a:latin typeface="Nunito"/>
                <a:ea typeface="Nunito"/>
                <a:cs typeface="Nunito"/>
                <a:sym typeface="Nunito"/>
              </a:rPr>
              <a:t>Customer Specific</a:t>
            </a:r>
            <a:r>
              <a:rPr lang="en-US" sz="4000">
                <a:solidFill>
                  <a:srgbClr val="273239"/>
                </a:solidFill>
                <a:highlight>
                  <a:srgbClr val="FFFFFF"/>
                </a:highlight>
                <a:latin typeface="Nunito"/>
                <a:ea typeface="Nunito"/>
                <a:cs typeface="Nunito"/>
                <a:sym typeface="Nunito"/>
              </a:rPr>
              <a:t> – Controls which are solely the responsibility of the customer based on the application they are deploying within AWS services. Examples include:</a:t>
            </a:r>
            <a:endParaRPr lang="en-US" sz="4000">
              <a:solidFill>
                <a:srgbClr val="273239"/>
              </a:solidFill>
              <a:highlight>
                <a:srgbClr val="FFFFFF"/>
              </a:highlight>
              <a:latin typeface="Nunito"/>
              <a:ea typeface="Nunito"/>
              <a:cs typeface="Nunito"/>
              <a:sym typeface="Nunito"/>
            </a:endParaRPr>
          </a:p>
          <a:p>
            <a:pPr marL="0" lvl="0" indent="0" algn="l" rtl="0">
              <a:spcBef>
                <a:spcPts val="1200"/>
              </a:spcBef>
              <a:spcAft>
                <a:spcPts val="0"/>
              </a:spcAft>
              <a:buNone/>
            </a:pPr>
            <a:r>
              <a:rPr lang="en-US" sz="4000">
                <a:solidFill>
                  <a:srgbClr val="273239"/>
                </a:solidFill>
                <a:highlight>
                  <a:srgbClr val="FFFFFF"/>
                </a:highlight>
                <a:latin typeface="Nunito"/>
                <a:ea typeface="Nunito"/>
                <a:cs typeface="Nunito"/>
                <a:sym typeface="Nunito"/>
              </a:rPr>
              <a:t>Service and Communications Protection or Zone Security which may require a customer to route or zone data within specific security environments.</a:t>
            </a:r>
            <a:endParaRPr lang="en-US" sz="4000">
              <a:solidFill>
                <a:srgbClr val="273239"/>
              </a:solidFill>
              <a:highlight>
                <a:srgbClr val="FFFFFF"/>
              </a:highlight>
              <a:latin typeface="Nunito"/>
              <a:ea typeface="Nunito"/>
              <a:cs typeface="Nunito"/>
              <a:sym typeface="Nunito"/>
            </a:endParaRPr>
          </a:p>
          <a:p>
            <a:pPr marL="0" lvl="0" indent="0" algn="l" rtl="0">
              <a:spcBef>
                <a:spcPts val="1200"/>
              </a:spcBef>
              <a:spcAft>
                <a:spcPts val="0"/>
              </a:spcAft>
              <a:buNone/>
            </a:pPr>
            <a:endParaRPr>
              <a:solidFill>
                <a:srgbClr val="273239"/>
              </a:solidFill>
              <a:highlight>
                <a:srgbClr val="FFFFFF"/>
              </a:highlight>
              <a:latin typeface="Nunito"/>
              <a:ea typeface="Nunito"/>
              <a:cs typeface="Nunito"/>
              <a:sym typeface="Nunito"/>
            </a:endParaRPr>
          </a:p>
          <a:p>
            <a:pPr marL="0" lvl="0" indent="0" algn="l" rtl="0">
              <a:spcBef>
                <a:spcPts val="1200"/>
              </a:spcBef>
              <a:spcAft>
                <a:spcPts val="1200"/>
              </a:spcAft>
              <a:buNone/>
            </a:pPr>
            <a:endParaRPr>
              <a:solidFill>
                <a:srgbClr val="273239"/>
              </a:solidFill>
              <a:highlight>
                <a:srgbClr val="FFFFFF"/>
              </a:highlight>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3900</Words>
  <Application>WPS Presentation</Application>
  <PresentationFormat/>
  <Paragraphs>50</Paragraphs>
  <Slides>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vt:i4>
      </vt:variant>
    </vt:vector>
  </HeadingPairs>
  <TitlesOfParts>
    <vt:vector size="16" baseType="lpstr">
      <vt:lpstr>Arial</vt:lpstr>
      <vt:lpstr>SimSun</vt:lpstr>
      <vt:lpstr>Wingdings</vt:lpstr>
      <vt:lpstr>Arial</vt:lpstr>
      <vt:lpstr>Nunito</vt:lpstr>
      <vt:lpstr>Liberation Mono</vt:lpstr>
      <vt:lpstr>Calibri</vt:lpstr>
      <vt:lpstr>Verdana</vt:lpstr>
      <vt:lpstr>Microsoft YaHei</vt:lpstr>
      <vt:lpstr>Arial Unicode MS</vt:lpstr>
      <vt:lpstr>Shift</vt:lpstr>
      <vt:lpstr>Shared Responsibility Model</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ACL</dc:title>
  <dc:creator/>
  <cp:lastModifiedBy>dell</cp:lastModifiedBy>
  <cp:revision>3</cp:revision>
  <dcterms:created xsi:type="dcterms:W3CDTF">2024-04-07T19:32:00Z</dcterms:created>
  <dcterms:modified xsi:type="dcterms:W3CDTF">2024-06-21T04:45:33Z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51E2705DF5664B92A9C5997A45476EDC_12</vt:lpwstr>
  </property>
  <property fmtid="{D5CDD505-2E9C-101B-9397-08002B2CF9AE}" pid="3" name="KSOProductBuildVer">
    <vt:lpwstr>1033-12.2.0.17119</vt:lpwstr>
  </property>
</Properties>
</file>