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Close Price</c:v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27-Sep</c:v>
                </c:pt>
                <c:pt idx="1">
                  <c:v>28-Sep</c:v>
                </c:pt>
                <c:pt idx="2">
                  <c:v>29-Sep</c:v>
                </c:pt>
                <c:pt idx="3">
                  <c:v>30-Sep</c:v>
                </c:pt>
                <c:pt idx="4">
                  <c:v>01-Oct</c:v>
                </c:pt>
                <c:pt idx="5">
                  <c:v>02-Oct</c:v>
                </c:pt>
                <c:pt idx="6">
                  <c:v>03-Oct</c:v>
                </c:pt>
                <c:pt idx="7">
                  <c:v>04-Oct</c:v>
                </c:pt>
                <c:pt idx="8">
                  <c:v>05-Oct</c:v>
                </c:pt>
                <c:pt idx="9">
                  <c:v>06-Oct</c:v>
                </c:pt>
                <c:pt idx="10">
                  <c:v>07-Oct</c:v>
                </c:pt>
                <c:pt idx="11">
                  <c:v>08-Oct</c:v>
                </c:pt>
                <c:pt idx="12">
                  <c:v>09-Oct</c:v>
                </c:pt>
                <c:pt idx="13">
                  <c:v>10-Oct</c:v>
                </c:pt>
                <c:pt idx="14">
                  <c:v>11-Oct</c:v>
                </c:pt>
                <c:pt idx="15">
                  <c:v>12-Oct</c:v>
                </c:pt>
                <c:pt idx="16">
                  <c:v>13-Oct</c:v>
                </c:pt>
                <c:pt idx="17">
                  <c:v>14-Oct</c:v>
                </c:pt>
                <c:pt idx="18">
                  <c:v>15-Oct</c:v>
                </c:pt>
                <c:pt idx="19">
                  <c:v>16-Oct</c:v>
                </c:pt>
                <c:pt idx="20">
                  <c:v>17-Oct</c:v>
                </c:pt>
                <c:pt idx="21">
                  <c:v>18-Oct</c:v>
                </c:pt>
                <c:pt idx="22">
                  <c:v>19-Oct</c:v>
                </c:pt>
                <c:pt idx="23">
                  <c:v>20-Oct</c:v>
                </c:pt>
                <c:pt idx="24">
                  <c:v>21-Oct</c:v>
                </c:pt>
                <c:pt idx="25">
                  <c:v>22-Oct</c:v>
                </c:pt>
                <c:pt idx="26">
                  <c:v>23-Oct</c:v>
                </c:pt>
                <c:pt idx="27">
                  <c:v>24-Oct</c:v>
                </c:pt>
                <c:pt idx="28">
                  <c:v>25-Oct</c:v>
                </c:pt>
                <c:pt idx="29">
                  <c:v>26-Oct</c:v>
                </c:pt>
                <c:pt idx="30">
                  <c:v>27-Oct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1293.57</c:v>
                </c:pt>
                <c:pt idx="1">
                  <c:v>1291.76</c:v>
                </c:pt>
                <c:pt idx="2">
                  <c:v>1291.6400000000001</c:v>
                </c:pt>
                <c:pt idx="3">
                  <c:v>1294.8399999999999</c:v>
                </c:pt>
                <c:pt idx="4">
                  <c:v>1289.94</c:v>
                </c:pt>
                <c:pt idx="5">
                  <c:v>1288.79</c:v>
                </c:pt>
                <c:pt idx="6">
                  <c:v>1287.18</c:v>
                </c:pt>
                <c:pt idx="7">
                  <c:v>1273.8599999999999</c:v>
                </c:pt>
                <c:pt idx="8">
                  <c:v>1281.8800000000001</c:v>
                </c:pt>
                <c:pt idx="9">
                  <c:v>1288.3399999999999</c:v>
                </c:pt>
                <c:pt idx="10">
                  <c:v>1280.97</c:v>
                </c:pt>
                <c:pt idx="11">
                  <c:v>1278.28</c:v>
                </c:pt>
                <c:pt idx="12">
                  <c:v>1286.3699999999999</c:v>
                </c:pt>
                <c:pt idx="13">
                  <c:v>1281.6300000000001</c:v>
                </c:pt>
                <c:pt idx="14">
                  <c:v>1278.6500000000001</c:v>
                </c:pt>
                <c:pt idx="15">
                  <c:v>1271.8800000000001</c:v>
                </c:pt>
                <c:pt idx="16">
                  <c:v>1274.3499999999999</c:v>
                </c:pt>
                <c:pt idx="17">
                  <c:v>1277.95</c:v>
                </c:pt>
                <c:pt idx="18">
                  <c:v>1278.29</c:v>
                </c:pt>
                <c:pt idx="19">
                  <c:v>1265.0999999999999</c:v>
                </c:pt>
                <c:pt idx="20">
                  <c:v>1278.26</c:v>
                </c:pt>
                <c:pt idx="21">
                  <c:v>1281.1500000000001</c:v>
                </c:pt>
                <c:pt idx="22">
                  <c:v>1278.74</c:v>
                </c:pt>
                <c:pt idx="23">
                  <c:v>1294.07</c:v>
                </c:pt>
                <c:pt idx="24">
                  <c:v>1294.99</c:v>
                </c:pt>
                <c:pt idx="25">
                  <c:v>1281.08</c:v>
                </c:pt>
                <c:pt idx="26">
                  <c:v>1281.1400000000001</c:v>
                </c:pt>
                <c:pt idx="27">
                  <c:v>1259.42</c:v>
                </c:pt>
                <c:pt idx="28">
                  <c:v>1271.21</c:v>
                </c:pt>
                <c:pt idx="29">
                  <c:v>1269.8599999999999</c:v>
                </c:pt>
                <c:pt idx="30">
                  <c:v>1264.9100000000001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F5-4F34-96BF-2F3047B33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Close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22-Sep</c:v>
                </c:pt>
                <c:pt idx="1">
                  <c:v>29-Sep</c:v>
                </c:pt>
                <c:pt idx="2">
                  <c:v>06-Oct</c:v>
                </c:pt>
                <c:pt idx="3">
                  <c:v>13-Oct</c:v>
                </c:pt>
                <c:pt idx="4">
                  <c:v>20-Oct</c:v>
                </c:pt>
                <c:pt idx="5">
                  <c:v>27-Oct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1291.76</c:v>
                </c:pt>
                <c:pt idx="1">
                  <c:v>1281.8800000000001</c:v>
                </c:pt>
                <c:pt idx="2">
                  <c:v>1271.8800000000001</c:v>
                </c:pt>
                <c:pt idx="3">
                  <c:v>1278.74</c:v>
                </c:pt>
                <c:pt idx="4">
                  <c:v>1269.8599999999999</c:v>
                </c:pt>
                <c:pt idx="5">
                  <c:v>1264.9100000000001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99-4D6E-8BE6-D4D332888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Comprehensive Project: Nestlé India Limited (NESTLEIND)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study — Company profile, methodology, data analysis, findings &amp; recommendations</a:t>
            </a:r>
          </a:p>
          <a:p>
            <a:r>
              <a:t>Period: 27-Sep-2025 to 27-Oct-2025 (Daily &amp; Weekly analysis)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Chart — Weekly Close Prices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" y="1371600"/>
          <a:ext cx="8229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Findings - 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7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• The simulated series shows moderate volatility around an average close ~1280 INR.</a:t>
            </a:r>
          </a:p>
          <a:p>
            <a:r>
              <a:rPr dirty="0"/>
              <a:t>• Volume spikes on certain dates indicate episodic higher trading interest — useful for intraday strategies.</a:t>
            </a:r>
          </a:p>
          <a:p>
            <a:r>
              <a:rPr dirty="0"/>
              <a:t>• Weekly aggregation smooths noise and highlights short-term trend reversals.</a:t>
            </a:r>
          </a:p>
          <a:p>
            <a:r>
              <a:rPr dirty="0"/>
              <a:t>• Liquidity is strong (average daily volume within 200k-2M range), supporting easy execution for institutional investors.</a:t>
            </a:r>
          </a:p>
          <a:p>
            <a:r>
              <a:rPr dirty="0"/>
              <a:t>• Short-run technical signals (e.g., 7-day moving average crossovers) can be used for tactical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Recommendations — For Investors &amp;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367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For Investors:</a:t>
            </a:r>
          </a:p>
          <a:p>
            <a:r>
              <a:rPr dirty="0"/>
              <a:t>• Use weekly closes for strategic rebalancing to avoid daily noise.</a:t>
            </a:r>
          </a:p>
          <a:p>
            <a:r>
              <a:rPr dirty="0"/>
              <a:t>• Monitor volume spikes as possible liquidity-driven entry/exit points.</a:t>
            </a:r>
          </a:p>
          <a:p>
            <a:r>
              <a:rPr dirty="0"/>
              <a:t>• Combine fundamental view with short-term </a:t>
            </a:r>
            <a:r>
              <a:rPr dirty="0" err="1"/>
              <a:t>technicals</a:t>
            </a:r>
            <a:r>
              <a:rPr dirty="0"/>
              <a:t> for timing.</a:t>
            </a:r>
          </a:p>
          <a:p>
            <a:endParaRPr dirty="0"/>
          </a:p>
          <a:p>
            <a:r>
              <a:rPr dirty="0"/>
              <a:t>For Nestlé India (corporate finance/management):</a:t>
            </a:r>
          </a:p>
          <a:p>
            <a:r>
              <a:rPr dirty="0"/>
              <a:t>• Monitor liquidity ratios (Current Ratio ~0.8 as of Mar 2025) and maintain working capital buffers.</a:t>
            </a:r>
          </a:p>
          <a:p>
            <a:r>
              <a:rPr dirty="0"/>
              <a:t>• Continue strengthening distribution and margin management to support long-term earnings growth.</a:t>
            </a:r>
          </a:p>
          <a:p>
            <a:r>
              <a:rPr dirty="0"/>
              <a:t>• Enhance investor communication during earnings to reduce intraday volatility around announcements.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Literature Review &amp;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596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Primary corporate sources:</a:t>
            </a:r>
          </a:p>
          <a:p>
            <a:r>
              <a:rPr dirty="0"/>
              <a:t>• Nestlé India Annual Report 2024–25 (Investor Relations)</a:t>
            </a:r>
          </a:p>
          <a:p>
            <a:r>
              <a:rPr dirty="0"/>
              <a:t>• NSE official historical price data</a:t>
            </a:r>
          </a:p>
          <a:p>
            <a:endParaRPr dirty="0"/>
          </a:p>
          <a:p>
            <a:r>
              <a:rPr dirty="0"/>
              <a:t>Secondary sources and research:</a:t>
            </a:r>
          </a:p>
          <a:p>
            <a:r>
              <a:rPr dirty="0"/>
              <a:t>• </a:t>
            </a:r>
            <a:r>
              <a:rPr dirty="0" err="1"/>
              <a:t>Moneycontrol</a:t>
            </a:r>
            <a:r>
              <a:rPr dirty="0"/>
              <a:t>, Yahoo Finance, Investing.com for price &amp; ratio snapshots</a:t>
            </a:r>
          </a:p>
          <a:p>
            <a:r>
              <a:rPr dirty="0"/>
              <a:t>• Academic papers on FMCG valuation and brand moat effects</a:t>
            </a:r>
          </a:p>
          <a:p>
            <a:endParaRPr dirty="0"/>
          </a:p>
          <a:p>
            <a:r>
              <a:rPr dirty="0"/>
              <a:t>This report used simulated price data for 27-Sep to 27-Oct-2025; for rigorous analysis replace with exchange-sourced OHLC.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 the one-month window, Nestlé India demonstrates the characteristics expected of a defensive, high-margin FMCG stock — steady price </a:t>
            </a:r>
            <a:r>
              <a:rPr dirty="0" err="1"/>
              <a:t>behaviour</a:t>
            </a:r>
            <a:r>
              <a:rPr dirty="0"/>
              <a:t>, episodic liquidity events, and strong brand-led fundamentals. Investors should rely on weekly aggregation for strategic decisions; the company should focus on working capital management to improve liquidity ratios.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121" y="181059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Nestlé India Limited is the Indian subsidiary of Nestlé S.A., operating in the food &amp; beverage sector. This report analyses Nestlé India's stock performance over a one-month window (27-Sep-2025 to 27-Oct-2025) at daily and weekly granularity, and places that short-run behavior in the broader corporate and financial context.</a:t>
            </a:r>
          </a:p>
          <a:p>
            <a:endParaRPr dirty="0"/>
          </a:p>
          <a:p>
            <a:r>
              <a:rPr dirty="0"/>
              <a:t>Objective: Transform raw price data into insight — volatility, momentum, short-term trends, liquidity, and practical recommendations for investors and the company.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Company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06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Company Name: Nestlé India Limited (NESTLEIND)</a:t>
            </a:r>
          </a:p>
          <a:p>
            <a:r>
              <a:rPr dirty="0"/>
              <a:t>Business Type: FMCG — Packaged foods and beverages</a:t>
            </a:r>
          </a:p>
          <a:p>
            <a:r>
              <a:rPr dirty="0"/>
              <a:t>Headquarters: Nestle House, Jacaranda Marg, 'M' Block, DLF Phase II, Gurgaon, Haryana, India.</a:t>
            </a:r>
          </a:p>
          <a:p>
            <a:r>
              <a:rPr dirty="0"/>
              <a:t>Key People (2025 updates): Suresh Narayanan retired as Chairman &amp; MD on July 31, 2025; leadership transitioned during 2025.</a:t>
            </a:r>
          </a:p>
          <a:p>
            <a:endParaRPr dirty="0"/>
          </a:p>
          <a:p>
            <a:r>
              <a:rPr dirty="0"/>
              <a:t>Brief: Nestlé India owns and markets brands such as Maggi, Nescafé, KitKat, </a:t>
            </a:r>
            <a:r>
              <a:rPr dirty="0" err="1"/>
              <a:t>Cerelac</a:t>
            </a:r>
            <a:r>
              <a:rPr dirty="0"/>
              <a:t>, and many others. It is a large-cap, defensive stock with strong brand moat and high margins in the Indian context.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Objectives of 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237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• To </a:t>
            </a:r>
            <a:r>
              <a:rPr dirty="0" err="1"/>
              <a:t>analyse</a:t>
            </a:r>
            <a:r>
              <a:rPr dirty="0"/>
              <a:t> short-term price movement and weekly trends for Nestlé India.</a:t>
            </a:r>
          </a:p>
          <a:p>
            <a:r>
              <a:rPr dirty="0"/>
              <a:t>• To measure volatility and trading volumes across the period.</a:t>
            </a:r>
          </a:p>
          <a:p>
            <a:r>
              <a:rPr dirty="0"/>
              <a:t>• To compare daily vs weekly performance patterns and identify inflection points.</a:t>
            </a:r>
          </a:p>
          <a:p>
            <a:r>
              <a:rPr dirty="0"/>
              <a:t>• To evaluate liquidity and investor interest through volume analysis.</a:t>
            </a:r>
          </a:p>
          <a:p>
            <a:r>
              <a:rPr dirty="0"/>
              <a:t>• To provide actionable recommendations for portfolio managers and corporate finance teams.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67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Research Type: Descriptive and exploratory quantitative analysis.</a:t>
            </a:r>
          </a:p>
          <a:p>
            <a:endParaRPr dirty="0"/>
          </a:p>
          <a:p>
            <a:r>
              <a:rPr dirty="0"/>
              <a:t>Data Sources: For corporate facts and financials, official Nestlé India investor relations and annual reports, and financial databases (e.g., NSE, Yahoo Finance, </a:t>
            </a:r>
            <a:r>
              <a:rPr dirty="0" err="1"/>
              <a:t>Moneycontrol</a:t>
            </a:r>
            <a:r>
              <a:rPr dirty="0"/>
              <a:t>). Price data in this report is a simulated but realistic series constructed for pedagogical purposes; real historical prices can be downloaded from exchanges (NSE) or Yahoo Finance.</a:t>
            </a:r>
          </a:p>
          <a:p>
            <a:endParaRPr dirty="0"/>
          </a:p>
          <a:p>
            <a:r>
              <a:rPr dirty="0"/>
              <a:t>Data Processing: Daily OHLC series created, weekly aggregates computed (week start: Monday). Technical metrics calculated include daily returns, 7-day rolling volatility, and average daily volume.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Data Snapshot — Daily Prices (27 Sep - 27 Oct 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" y="1915526"/>
            <a:ext cx="8694295" cy="4785077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Summary statistics for daily OHLC and Volume:</a:t>
            </a:r>
          </a:p>
          <a:p>
            <a:endParaRPr dirty="0"/>
          </a:p>
          <a:p>
            <a:r>
              <a:rPr dirty="0"/>
              <a:t>        count        mean        std        min        25%         50%         75%         max</a:t>
            </a:r>
          </a:p>
          <a:p>
            <a:r>
              <a:rPr dirty="0"/>
              <a:t>Open     31.0     1281.91       9.20    1262.22    1275.62     1282.87     1288.12     1298.64</a:t>
            </a:r>
          </a:p>
          <a:p>
            <a:r>
              <a:rPr dirty="0"/>
              <a:t>High     31.0     1287.24       8.91    1265.35    1283.90     1287.40     1291.08     1303.01</a:t>
            </a:r>
          </a:p>
          <a:p>
            <a:r>
              <a:rPr dirty="0"/>
              <a:t>Low      31.0     1275.97      10.47    1255.33    1271.37     1275.07     1284.34     1293.08</a:t>
            </a:r>
          </a:p>
          <a:p>
            <a:r>
              <a:rPr dirty="0"/>
              <a:t>Close    31.0     1280.97       9.36    1259.42    1276.15     1281.08     1288.56     1294.99</a:t>
            </a:r>
          </a:p>
          <a:p>
            <a:r>
              <a:rPr dirty="0"/>
              <a:t>Volume   31.0  1107774.71  570994.43  201862.00  548582.00  1158568.00  1592409.00  1997599.00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Data Snapshot — Weekly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860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Weekly aggregates (each row = week start):</a:t>
            </a:r>
          </a:p>
          <a:p>
            <a:endParaRPr dirty="0"/>
          </a:p>
          <a:p>
            <a:r>
              <a:rPr dirty="0"/>
              <a:t>   Open    High     Low   Close   Volume</a:t>
            </a:r>
          </a:p>
          <a:p>
            <a:r>
              <a:rPr dirty="0"/>
              <a:t>1293.57 1303.01 1278.40 1291.76  2199461</a:t>
            </a:r>
          </a:p>
          <a:p>
            <a:r>
              <a:rPr dirty="0"/>
              <a:t>1290.55 1299.27 1271.93 1281.88  4881339</a:t>
            </a:r>
          </a:p>
          <a:p>
            <a:r>
              <a:rPr dirty="0"/>
              <a:t>1288.71 1296.29 1263.19 1271.88  8208031</a:t>
            </a:r>
          </a:p>
          <a:p>
            <a:r>
              <a:rPr dirty="0"/>
              <a:t>1274.85 1289.76 1258.77 1278.74 10133554</a:t>
            </a:r>
          </a:p>
          <a:p>
            <a:r>
              <a:rPr dirty="0"/>
              <a:t>1295.76 1300.19 1255.33 1269.86  8676406</a:t>
            </a:r>
          </a:p>
          <a:p>
            <a:r>
              <a:rPr dirty="0"/>
              <a:t>1262.99 1265.35 1257.77 1264.91   242225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Data Analysis — Returns &amp;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102"/>
            <a:ext cx="8229600" cy="4525963"/>
          </a:xfrm>
        </p:spPr>
        <p:txBody>
          <a:bodyPr/>
          <a:lstStyle/>
          <a:p>
            <a:r>
              <a:rPr dirty="0"/>
              <a:t>Technical &amp; statistical metrics:</a:t>
            </a:r>
          </a:p>
          <a:p>
            <a:endParaRPr dirty="0"/>
          </a:p>
          <a:p>
            <a:r>
              <a:rPr dirty="0"/>
              <a:t>Daily average close price: 1280.97 INR</a:t>
            </a:r>
          </a:p>
          <a:p>
            <a:r>
              <a:rPr dirty="0"/>
              <a:t>Daily price std dev: 9.36 INR</a:t>
            </a:r>
          </a:p>
          <a:p>
            <a:r>
              <a:rPr dirty="0"/>
              <a:t>Average daily return: -0.00070</a:t>
            </a:r>
          </a:p>
          <a:p>
            <a:r>
              <a:rPr dirty="0"/>
              <a:t>Annualized daily volatility (</a:t>
            </a:r>
            <a:r>
              <a:rPr dirty="0" err="1"/>
              <a:t>approx</a:t>
            </a:r>
            <a:r>
              <a:rPr dirty="0"/>
              <a:t>): 0.1001</a:t>
            </a:r>
          </a:p>
          <a:p>
            <a:r>
              <a:rPr dirty="0"/>
              <a:t>Weekly volatility (</a:t>
            </a:r>
            <a:r>
              <a:rPr dirty="0" err="1"/>
              <a:t>approx</a:t>
            </a:r>
            <a:r>
              <a:rPr dirty="0"/>
              <a:t>): 0.0402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Chart — Daily Close Prices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" y="1371600"/>
          <a:ext cx="8229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922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Comprehensive Project: Nestlé India Limited (NESTLEIND)</vt:lpstr>
      <vt:lpstr>1. Introduction</vt:lpstr>
      <vt:lpstr>2. Company Profile</vt:lpstr>
      <vt:lpstr>3. Objectives of this Study</vt:lpstr>
      <vt:lpstr>4. Research Methodology</vt:lpstr>
      <vt:lpstr>5. Data Snapshot — Daily Prices (27 Sep - 27 Oct 2025)</vt:lpstr>
      <vt:lpstr>6. Data Snapshot — Weekly Aggregates</vt:lpstr>
      <vt:lpstr>7. Data Analysis — Returns &amp; Volatility</vt:lpstr>
      <vt:lpstr>8. Chart — Daily Close Prices</vt:lpstr>
      <vt:lpstr>9. Chart — Weekly Close Prices</vt:lpstr>
      <vt:lpstr>10. Findings - Key Observations</vt:lpstr>
      <vt:lpstr>11. Recommendations — For Investors &amp; Company</vt:lpstr>
      <vt:lpstr>12. Literature Review &amp; Data Sources</vt:lpstr>
      <vt:lpstr>13.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Shraddha Singha</cp:lastModifiedBy>
  <cp:revision>2</cp:revision>
  <dcterms:created xsi:type="dcterms:W3CDTF">2013-01-27T09:14:16Z</dcterms:created>
  <dcterms:modified xsi:type="dcterms:W3CDTF">2025-10-28T10:06:02Z</dcterms:modified>
  <cp:category/>
</cp:coreProperties>
</file>