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60" r:id="rId6"/>
    <p:sldId id="261" r:id="rId7"/>
    <p:sldId id="259" r:id="rId8"/>
    <p:sldId id="263" r:id="rId9"/>
    <p:sldId id="264" r:id="rId10"/>
    <p:sldId id="265" r:id="rId11"/>
    <p:sldId id="277" r:id="rId12"/>
    <p:sldId id="278" r:id="rId13"/>
    <p:sldId id="279" r:id="rId14"/>
    <p:sldId id="267" r:id="rId15"/>
    <p:sldId id="266" r:id="rId16"/>
    <p:sldId id="268" r:id="rId17"/>
    <p:sldId id="269" r:id="rId18"/>
    <p:sldId id="272" r:id="rId19"/>
    <p:sldId id="271" r:id="rId20"/>
    <p:sldId id="270" r:id="rId21"/>
    <p:sldId id="273" r:id="rId22"/>
    <p:sldId id="274" r:id="rId23"/>
    <p:sldId id="276" r:id="rId24"/>
    <p:sldId id="275" r:id="rId25"/>
    <p:sldId id="280" r:id="rId26"/>
    <p:sldId id="262" r:id="rId27"/>
    <p:sldId id="281" r:id="rId28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ibre Baskerville" panose="020B0604020202020204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Gs83nZ4GRzpsh6OCKg2+DArP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107" name="Google Shape;107;p1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08" name="Google Shape;108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5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43000" y="304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3276600" y="2590800"/>
            <a:ext cx="5562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kaggle.com/sudalairajkumar/covid19-in-indi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vid19india/covid19india-react" TargetMode="External"/><Relationship Id="rId11" Type="http://schemas.openxmlformats.org/officeDocument/2006/relationships/hyperlink" Target="https://www.ncbi.nlm.nih.gov/pmc/articles/PMC7128942/" TargetMode="External"/><Relationship Id="rId5" Type="http://schemas.openxmlformats.org/officeDocument/2006/relationships/hyperlink" Target="https://api.covid19india.org/" TargetMode="External"/><Relationship Id="rId10" Type="http://schemas.openxmlformats.org/officeDocument/2006/relationships/hyperlink" Target="https://www.geeksforgeeks.org/" TargetMode="External"/><Relationship Id="rId4" Type="http://schemas.openxmlformats.org/officeDocument/2006/relationships/hyperlink" Target="https://www.covid19india.org/" TargetMode="External"/><Relationship Id="rId9" Type="http://schemas.openxmlformats.org/officeDocument/2006/relationships/hyperlink" Target="https://stackoverflow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3429000" y="1828800"/>
            <a:ext cx="5105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GRAPH MODELLING FOR COVID-19 PANDEMIC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0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19 34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021</a:t>
            </a:r>
            <a:r>
              <a:rPr lang="en-US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Lakshya Karwa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Year M.Sc. AIML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OF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gerian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Artificial intelligence &amp; Machine learning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3048000" y="304800"/>
            <a:ext cx="6096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Times New Roman"/>
              <a:buNone/>
            </a:pPr>
            <a:r>
              <a:rPr lang="en-US" sz="5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 snamo</a:t>
            </a:r>
            <a:br>
              <a:rPr lang="en-US" sz="2000" b="1" i="0" u="none">
                <a:solidFill>
                  <a:srgbClr val="C919B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COIMBATORE INSTITUTE OF TECHNOLOGY </a:t>
            </a:r>
            <a:br>
              <a:rPr lang="en-US" sz="22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COIMBATORE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7010400" y="6019800"/>
            <a:ext cx="17526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1800" b="1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July,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b="1" dirty="0"/>
              <a:t>CASES IN EACH STATE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pPr marL="114300" indent="0" algn="ctr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1B2C2-3175-41C2-913E-D64E1BCF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1321512"/>
            <a:ext cx="8640147" cy="52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b="1" dirty="0"/>
              <a:t>CASES IN EACH STATE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pPr marL="114300" indent="0" algn="ctr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15888-B1C1-44A9-BA4F-A646C0EA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1321512"/>
            <a:ext cx="8649477" cy="52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b="1" dirty="0"/>
              <a:t>CASES IN EACH STATE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pPr marL="114300" indent="0" algn="ctr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276FF-C2EE-45B6-9765-0DE35A45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1970002"/>
            <a:ext cx="8707079" cy="39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pPr marL="114300"/>
            <a:r>
              <a:rPr lang="en-IN" sz="2800" b="1" dirty="0"/>
              <a:t>EFFECT OF LOCKDOWN IN MAHRASHTRA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pPr marL="114300" indent="0" algn="ctr">
              <a:buNone/>
            </a:pPr>
            <a:endParaRPr lang="en-IN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A73995-B62D-4054-A585-B0A86F00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4" y="1330960"/>
            <a:ext cx="4210346" cy="52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94F02-B7FE-48E3-A54C-E184E4C8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99" y="1330960"/>
            <a:ext cx="4616747" cy="52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pPr marL="114300"/>
            <a:r>
              <a:rPr lang="en-IN" sz="2800" b="1" dirty="0"/>
              <a:t>EFFECT OF LOCKDOWN IN DELHI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79864E-C7F1-42AA-9A7D-16ED8631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95756"/>
            <a:ext cx="43878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ACEFFF8-9637-4580-9412-DFCC0F82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295756"/>
            <a:ext cx="427609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9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2800" b="1" dirty="0"/>
              <a:t>EFFECT OF LOCKDOWN IN TAMIL NADU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64383E-D35D-43B7-8267-FC72CDFD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" y="1295756"/>
            <a:ext cx="437769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BEE35-F899-4D14-822C-56B69DFA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5756"/>
            <a:ext cx="437769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5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2800" b="1" dirty="0"/>
              <a:t>EFFECT OF LOCKDOWN IN GUJARAT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216420-3791-49FE-87FE-9FA8AE02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1" y="1295756"/>
            <a:ext cx="445008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02BB729-A6AC-4CDF-B615-FBEEC8B69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556"/>
            <a:ext cx="4462272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3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2800" b="1" dirty="0"/>
              <a:t>AGE GROUP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042CAE-6FA9-4843-ADFA-8A728A11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91590"/>
            <a:ext cx="8900160" cy="53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3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3200" b="1" dirty="0"/>
              <a:t>STATEWISE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D1420-C211-4EE9-ACCF-88834188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223405"/>
            <a:ext cx="8912352" cy="54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2800" b="1" dirty="0"/>
              <a:t>NUMBER OF BEDS AVAILABLE PER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7A5D7-8EC1-4C04-8211-9DCFEA3D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184988"/>
            <a:ext cx="8676640" cy="55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9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AND MOTIVATION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81000" y="1417637"/>
            <a:ext cx="8228012" cy="530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1312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</a:t>
            </a:r>
            <a:r>
              <a:rPr lang="en-US" sz="2600" dirty="0"/>
              <a:t>-19’s impact on INDIA</a:t>
            </a:r>
            <a:endParaRPr sz="2600" dirty="0"/>
          </a:p>
          <a:p>
            <a:pPr marL="342900" marR="0" lvl="0" indent="-341312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 sz="2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Parameters taken under observation:</a:t>
            </a:r>
          </a:p>
          <a:p>
            <a:pPr marL="1588" marR="0" lvl="0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	</a:t>
            </a:r>
            <a:r>
              <a:rPr lang="en-US" sz="1800" dirty="0"/>
              <a:t>- Active Cases</a:t>
            </a:r>
          </a:p>
          <a:p>
            <a:pPr marL="1588" marR="0" lvl="0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800" dirty="0"/>
              <a:t>	-States and Union Territories</a:t>
            </a:r>
          </a:p>
          <a:p>
            <a:pPr marL="1588" marR="0" lvl="0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800" dirty="0"/>
              <a:t>	- Cured Cases</a:t>
            </a:r>
          </a:p>
          <a:p>
            <a:pPr marL="1588" marR="0" lvl="0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No. of Tests being done per Day</a:t>
            </a:r>
          </a:p>
          <a:p>
            <a:pPr marL="1588" marR="0" lvl="0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800" dirty="0"/>
              <a:t>	- Total Cases</a:t>
            </a:r>
          </a:p>
          <a:p>
            <a:pPr marL="1588" marR="0" lvl="0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Deaths/Deceased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1312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IN" sz="2600" dirty="0"/>
              <a:t>This work will help us to analyse the impact of Covid-19 on India and will also give measures on how to recover from the losses we have suffered economically, even a non-programmer. 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3200" b="1" dirty="0"/>
              <a:t>CASES PER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3DC25-8E5A-462E-9B9E-315F2C5E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" y="1250302"/>
            <a:ext cx="8863149" cy="5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3200" b="1" dirty="0"/>
              <a:t>PER STATE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4A3F4-C44D-4807-AB07-92ECAFB8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1184988"/>
            <a:ext cx="8912352" cy="55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3200" b="1" dirty="0"/>
              <a:t>CORRELATION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261641"/>
            <a:ext cx="8912352" cy="5459834"/>
          </a:xfrm>
        </p:spPr>
        <p:txBody>
          <a:bodyPr/>
          <a:lstStyle/>
          <a:p>
            <a:r>
              <a:rPr lang="en-IN" sz="2800" dirty="0"/>
              <a:t>To find the positive and negative correlation features by generating a correlation matrix.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35BAC-04CC-4FD6-84BC-13130A0F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9" y="2395959"/>
            <a:ext cx="7514439" cy="39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3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sz="3200" b="1" dirty="0"/>
              <a:t>CURVE FLATTENING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r>
              <a:rPr lang="en-US" sz="2400" dirty="0"/>
              <a:t>To find a pattern on the </a:t>
            </a:r>
            <a:r>
              <a:rPr lang="en-US" sz="2400" dirty="0" err="1"/>
              <a:t>Covid</a:t>
            </a:r>
            <a:r>
              <a:rPr lang="en-US" sz="2400" dirty="0"/>
              <a:t> situation in India, and how it can reach the end state, i.e., flattening of the curve, we need to look at the country, where it has already flattened, i.e., China.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0876CB-2CE6-4BB0-A021-CF1C788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23739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63E946-732F-4AE8-9703-1190A3AB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649"/>
            <a:ext cx="8229600" cy="5041576"/>
          </a:xfrm>
        </p:spPr>
        <p:txBody>
          <a:bodyPr/>
          <a:lstStyle/>
          <a:p>
            <a:r>
              <a:rPr lang="en-IN" sz="2400" dirty="0"/>
              <a:t>We found the projected number of Cases in India over time using the Logistic Curve, or commonly known as the Sigmoid Equation which is :</a:t>
            </a:r>
          </a:p>
          <a:p>
            <a:endParaRPr lang="en-US" sz="2400" dirty="0"/>
          </a:p>
          <a:p>
            <a:pPr marL="571500" lvl="1" indent="0">
              <a:buNone/>
            </a:pPr>
            <a:endParaRPr lang="en-US" sz="2400" dirty="0"/>
          </a:p>
          <a:p>
            <a:pPr marL="571500" lvl="1" indent="0">
              <a:buNone/>
            </a:pPr>
            <a:r>
              <a:rPr lang="en-US" sz="2400" dirty="0"/>
              <a:t>	and the results we got were as follows,</a:t>
            </a:r>
          </a:p>
          <a:p>
            <a:pPr marL="1028700" lvl="2" indent="0">
              <a:buNone/>
            </a:pPr>
            <a:r>
              <a:rPr lang="en-IN" dirty="0"/>
              <a:t>			</a:t>
            </a:r>
          </a:p>
          <a:p>
            <a:pPr marL="1028700" lvl="2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A6A6A-DA69-4633-B83C-9596685B7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9003F-1BDC-4400-8CF6-CEC8C2B8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68" y="2530642"/>
            <a:ext cx="2479041" cy="605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9A9C97-B95F-43A9-ABFD-A20C45F3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23" y="3833479"/>
            <a:ext cx="45059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685800" y="1782501"/>
            <a:ext cx="7848600" cy="466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3"/>
              </a:rPr>
              <a:t>https://matplotlib.org/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4"/>
              </a:rPr>
              <a:t>https://www.covid19india.org/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5"/>
              </a:rPr>
              <a:t>https://api.covid19india.org/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6"/>
              </a:rPr>
              <a:t>https://github.com/covid19india/covid19india-react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7"/>
              </a:rPr>
              <a:t>https://kaggle.com/sudalairajkumar/covid19-in-india/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8"/>
              </a:rPr>
              <a:t>https://seaborn.pydata.org/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9"/>
              </a:rPr>
              <a:t>https://stackoverflow.com/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10"/>
              </a:rPr>
              <a:t>https://www.geeksforgeeks.org/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r>
              <a:rPr lang="en-IN" sz="2400" dirty="0">
                <a:hlinkClick r:id="rId11"/>
              </a:rPr>
              <a:t>https://www.ncbi.nlm.nih.gov/pmc/articles/PMC7128942/</a:t>
            </a: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endParaRPr lang="en-IN" sz="2400" dirty="0"/>
          </a:p>
          <a:p>
            <a:pPr marL="0" indent="0">
              <a:spcBef>
                <a:spcPts val="0"/>
              </a:spcBef>
              <a:buClr>
                <a:srgbClr val="002060"/>
              </a:buClr>
              <a:buSzPts val="3000"/>
              <a:buNone/>
            </a:pPr>
            <a:endParaRPr lang="en-IN" sz="2400" dirty="0"/>
          </a:p>
          <a:p>
            <a:pPr indent="-457200">
              <a:spcBef>
                <a:spcPts val="0"/>
              </a:spcBef>
              <a:buClr>
                <a:srgbClr val="002060"/>
              </a:buClr>
              <a:buSzPts val="3000"/>
            </a:pPr>
            <a:endParaRPr sz="2400" dirty="0"/>
          </a:p>
        </p:txBody>
      </p:sp>
      <p:sp>
        <p:nvSpPr>
          <p:cNvPr id="153" name="Google Shape;153;p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457200" y="5799013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endParaRPr dirty="0"/>
          </a:p>
        </p:txBody>
      </p:sp>
      <p:sp>
        <p:nvSpPr>
          <p:cNvPr id="155" name="Google Shape;155;p7"/>
          <p:cNvSpPr txBox="1"/>
          <p:nvPr/>
        </p:nvSpPr>
        <p:spPr>
          <a:xfrm>
            <a:off x="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685800" y="3429000"/>
            <a:ext cx="7848600" cy="302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2400" b="0" i="1" u="none" dirty="0">
                <a:solidFill>
                  <a:schemeClr val="dk2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lang="en-US" sz="1100" dirty="0"/>
          </a:p>
        </p:txBody>
      </p:sp>
      <p:sp>
        <p:nvSpPr>
          <p:cNvPr id="153" name="Google Shape;153;p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457200" y="5799013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1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4964B1-9E9C-4B7C-AF68-EDBF4FA01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On the analysis of the given data, one will be able to find out : </a:t>
            </a:r>
          </a:p>
          <a:p>
            <a:pPr lvl="1"/>
            <a:r>
              <a:rPr lang="en-IN" sz="2000" dirty="0"/>
              <a:t>How much each state can sustain?</a:t>
            </a:r>
          </a:p>
          <a:p>
            <a:pPr lvl="1"/>
            <a:r>
              <a:rPr lang="en-IN" sz="2000" dirty="0"/>
              <a:t>Predicting the number of cases for the future. </a:t>
            </a:r>
          </a:p>
          <a:p>
            <a:pPr lvl="1"/>
            <a:r>
              <a:rPr lang="en-IN" sz="2000" dirty="0"/>
              <a:t>How much the curve should flatten so that healthcare infrastructure can manage the peak number of patients?</a:t>
            </a:r>
          </a:p>
          <a:p>
            <a:pPr lvl="1"/>
            <a:r>
              <a:rPr lang="en-IN" sz="2000" dirty="0"/>
              <a:t>Effect on each state.</a:t>
            </a:r>
          </a:p>
          <a:p>
            <a:pPr lvl="1"/>
            <a:r>
              <a:rPr lang="en-IN" sz="2000" dirty="0"/>
              <a:t>Recovery rate over time.</a:t>
            </a:r>
          </a:p>
          <a:p>
            <a:pPr lvl="1"/>
            <a:r>
              <a:rPr lang="en-IN" sz="2000" dirty="0"/>
              <a:t>Predicting the Inflexion Point for the cases.</a:t>
            </a:r>
          </a:p>
        </p:txBody>
      </p:sp>
      <p:sp>
        <p:nvSpPr>
          <p:cNvPr id="125" name="Google Shape;125;p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WORK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07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Picking up a Domain.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Selecting a Dataset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Understanding the different attributes/parameters used in the dataset.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Gathering a set of questions for the database.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Understanding the matplotlib library in Python.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Learning different methods of Case Study.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Understanding Seaborn and particular functions in the SciPy library.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457200" y="1426464"/>
            <a:ext cx="8229600" cy="489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000"/>
            </a:pPr>
            <a:r>
              <a:rPr lang="en-IN" sz="2200" b="1" dirty="0">
                <a:latin typeface="+mn-lt"/>
                <a:ea typeface="Lustria"/>
                <a:cs typeface="Lustria"/>
                <a:sym typeface="Lustria"/>
              </a:rPr>
              <a:t>Work Breakdown Structure (WBS):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Selecting the domain	-	07/07/2020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Selecting a Data-Set	-	07/07/2020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 err="1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Analyzing</a:t>
            </a: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 the </a:t>
            </a: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attributes	-	07/07/2020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Gathering </a:t>
            </a: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Questions for the data set	-	08/07/2020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Learning the techniques t</a:t>
            </a: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o be applied	-	08/07/2020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 err="1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Analyzing</a:t>
            </a: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 and Visualizing the data</a:t>
            </a: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	-	09/07/2020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Applying different visualization </a:t>
            </a: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techniques -	10/07/2020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Getting i</a:t>
            </a: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nsights from the data	-		10/07/2020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IN" sz="2200" b="0" i="0" u="none" dirty="0">
                <a:solidFill>
                  <a:schemeClr val="dk1"/>
                </a:solidFill>
                <a:latin typeface="+mn-lt"/>
                <a:ea typeface="Lustria"/>
                <a:cs typeface="Lustria"/>
                <a:sym typeface="Lustria"/>
              </a:rPr>
              <a:t>Ans</a:t>
            </a:r>
            <a:r>
              <a:rPr lang="en-IN" sz="2200" dirty="0">
                <a:latin typeface="+mn-lt"/>
                <a:ea typeface="Lustria"/>
                <a:cs typeface="Lustria"/>
                <a:sym typeface="Lustria"/>
              </a:rPr>
              <a:t>wers for the questions from the insights that have been gathered				-	14/07/2020</a:t>
            </a:r>
            <a:endParaRPr lang="en-IN" sz="2200" b="0" i="0" u="none" dirty="0">
              <a:solidFill>
                <a:schemeClr val="dk1"/>
              </a:solidFill>
              <a:latin typeface="+mn-lt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436880" y="1600199"/>
            <a:ext cx="8229600" cy="498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Plotting – To </a:t>
            </a: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isualize the data and analyze the trend of growth and dips in the number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Covid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positive cases and Recovery Rates </a:t>
            </a: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espectively.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Bar Graphs to check the number of deaths in each case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Data Cleaning.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Scatter Plots to check the recovery rates gradu</a:t>
            </a: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ally over time.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Sigmoidal Function to predict the number of cases and the inflexion point</a:t>
            </a: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Correlation Matrix to fin features with positive and negative Correlation in all types of cases.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dirty="0"/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5B57A-B097-4630-A888-336E4C71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324947"/>
            <a:ext cx="8632433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dirty="0"/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7F4C8-E13C-483E-BC57-DA908B0E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368012"/>
            <a:ext cx="8602663" cy="5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B7-1506-4799-8255-BA4612A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36525"/>
            <a:ext cx="7737031" cy="826643"/>
          </a:xfrm>
        </p:spPr>
        <p:txBody>
          <a:bodyPr/>
          <a:lstStyle/>
          <a:p>
            <a:r>
              <a:rPr lang="en-IN" b="1" dirty="0"/>
              <a:t>CASES IN EACH STATE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25E6-EB9F-4268-AACC-6A44651F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184988"/>
            <a:ext cx="8912352" cy="5536487"/>
          </a:xfrm>
        </p:spPr>
        <p:txBody>
          <a:bodyPr/>
          <a:lstStyle/>
          <a:p>
            <a:pPr marL="114300" indent="0" algn="ctr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A401-97CB-4996-BE4E-07A0484D6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EFBBF6-044B-403E-8917-71D51CD9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1321512"/>
            <a:ext cx="8677469" cy="53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006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2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695</Words>
  <Application>Microsoft Office PowerPoint</Application>
  <PresentationFormat>On-screen Show (4:3)</PresentationFormat>
  <Paragraphs>123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Arial</vt:lpstr>
      <vt:lpstr>Calibri</vt:lpstr>
      <vt:lpstr>Libre Baskerville</vt:lpstr>
      <vt:lpstr>Algerian</vt:lpstr>
      <vt:lpstr>1_Theme2</vt:lpstr>
      <vt:lpstr>Theme2</vt:lpstr>
      <vt:lpstr>Om snamo COIMBATORE INSTITUTE OF TECHNOLOGY  COIMBATORE</vt:lpstr>
      <vt:lpstr>DOMAIN AND MOTIVATION</vt:lpstr>
      <vt:lpstr>PROBLEM DESCRIPTION</vt:lpstr>
      <vt:lpstr>INITIAL WORK</vt:lpstr>
      <vt:lpstr>PROPOSED WORK</vt:lpstr>
      <vt:lpstr>TECHNIQUES</vt:lpstr>
      <vt:lpstr>GRAPHS</vt:lpstr>
      <vt:lpstr>GRAPHS</vt:lpstr>
      <vt:lpstr>CASES IN EACH STATE</vt:lpstr>
      <vt:lpstr>CASES IN EACH STATE</vt:lpstr>
      <vt:lpstr>CASES IN EACH STATE</vt:lpstr>
      <vt:lpstr>CASES IN EACH STATE</vt:lpstr>
      <vt:lpstr>EFFECT OF LOCKDOWN IN MAHRASHTRA</vt:lpstr>
      <vt:lpstr>EFFECT OF LOCKDOWN IN DELHI</vt:lpstr>
      <vt:lpstr>EFFECT OF LOCKDOWN IN TAMIL NADU</vt:lpstr>
      <vt:lpstr>EFFECT OF LOCKDOWN IN GUJARAT</vt:lpstr>
      <vt:lpstr>AGE GROUP ANALYSIS</vt:lpstr>
      <vt:lpstr>STATEWISE TESTING</vt:lpstr>
      <vt:lpstr>NUMBER OF BEDS AVAILABLE PER STATE</vt:lpstr>
      <vt:lpstr>CASES PER DAY</vt:lpstr>
      <vt:lpstr>PER STATE ANALYSIS</vt:lpstr>
      <vt:lpstr>CORRELATION MATRIX</vt:lpstr>
      <vt:lpstr>CURVE FLATTENING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 snamo COIMBATORE INSTITUTE OF TECHNOLOGY  COIMBATORE</dc:title>
  <dc:creator>Diwakaran</dc:creator>
  <cp:lastModifiedBy>Lakshya Karwa</cp:lastModifiedBy>
  <cp:revision>33</cp:revision>
  <dcterms:created xsi:type="dcterms:W3CDTF">2011-02-05T13:52:30Z</dcterms:created>
  <dcterms:modified xsi:type="dcterms:W3CDTF">2021-06-08T05:04:47Z</dcterms:modified>
</cp:coreProperties>
</file>