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69" r:id="rId2"/>
    <p:sldId id="371" r:id="rId3"/>
    <p:sldId id="257" r:id="rId4"/>
    <p:sldId id="370" r:id="rId5"/>
  </p:sldIdLst>
  <p:sldSz cx="9601200" cy="6858000"/>
  <p:notesSz cx="96012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22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E49AF-AFAE-46EF-A7E1-0543974BDC1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79763" y="857250"/>
            <a:ext cx="32416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3300413"/>
            <a:ext cx="7680325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160838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6513513"/>
            <a:ext cx="4160838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194E8-E1FF-4BD0-90B1-3018B558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60950"/>
            <a:ext cx="9601200" cy="1797050"/>
          </a:xfrm>
          <a:custGeom>
            <a:avLst/>
            <a:gdLst/>
            <a:ahLst/>
            <a:cxnLst/>
            <a:rect l="l" t="t" r="r" b="b"/>
            <a:pathLst>
              <a:path w="9601200" h="1797050">
                <a:moveTo>
                  <a:pt x="9601200" y="0"/>
                </a:moveTo>
                <a:lnTo>
                  <a:pt x="0" y="0"/>
                </a:lnTo>
                <a:lnTo>
                  <a:pt x="0" y="1797050"/>
                </a:lnTo>
                <a:lnTo>
                  <a:pt x="9601200" y="1797050"/>
                </a:lnTo>
                <a:lnTo>
                  <a:pt x="9601200" y="0"/>
                </a:lnTo>
                <a:close/>
              </a:path>
            </a:pathLst>
          </a:custGeom>
          <a:solidFill>
            <a:srgbClr val="177B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5000" y="649279"/>
            <a:ext cx="1605280" cy="654685"/>
          </a:xfrm>
          <a:custGeom>
            <a:avLst/>
            <a:gdLst/>
            <a:ahLst/>
            <a:cxnLst/>
            <a:rect l="l" t="t" r="r" b="b"/>
            <a:pathLst>
              <a:path w="1605280" h="654685">
                <a:moveTo>
                  <a:pt x="631934" y="383390"/>
                </a:moveTo>
                <a:lnTo>
                  <a:pt x="516026" y="383390"/>
                </a:lnTo>
                <a:lnTo>
                  <a:pt x="516137" y="330078"/>
                </a:lnTo>
                <a:lnTo>
                  <a:pt x="518915" y="283128"/>
                </a:lnTo>
                <a:lnTo>
                  <a:pt x="527396" y="236447"/>
                </a:lnTo>
                <a:lnTo>
                  <a:pt x="541192" y="192443"/>
                </a:lnTo>
                <a:lnTo>
                  <a:pt x="560025" y="151642"/>
                </a:lnTo>
                <a:lnTo>
                  <a:pt x="583618" y="114572"/>
                </a:lnTo>
                <a:lnTo>
                  <a:pt x="611693" y="81759"/>
                </a:lnTo>
                <a:lnTo>
                  <a:pt x="643974" y="53731"/>
                </a:lnTo>
                <a:lnTo>
                  <a:pt x="680182" y="31014"/>
                </a:lnTo>
                <a:lnTo>
                  <a:pt x="720297" y="14026"/>
                </a:lnTo>
                <a:lnTo>
                  <a:pt x="720487" y="14026"/>
                </a:lnTo>
                <a:lnTo>
                  <a:pt x="763743" y="3506"/>
                </a:lnTo>
                <a:lnTo>
                  <a:pt x="764741" y="3506"/>
                </a:lnTo>
                <a:lnTo>
                  <a:pt x="809595" y="0"/>
                </a:lnTo>
                <a:lnTo>
                  <a:pt x="852728" y="3506"/>
                </a:lnTo>
                <a:lnTo>
                  <a:pt x="895417" y="14026"/>
                </a:lnTo>
                <a:lnTo>
                  <a:pt x="916763" y="23377"/>
                </a:lnTo>
                <a:lnTo>
                  <a:pt x="819065" y="23377"/>
                </a:lnTo>
                <a:lnTo>
                  <a:pt x="772663" y="28726"/>
                </a:lnTo>
                <a:lnTo>
                  <a:pt x="734056" y="44003"/>
                </a:lnTo>
                <a:lnTo>
                  <a:pt x="702619" y="68054"/>
                </a:lnTo>
                <a:lnTo>
                  <a:pt x="677730" y="99724"/>
                </a:lnTo>
                <a:lnTo>
                  <a:pt x="658764" y="137859"/>
                </a:lnTo>
                <a:lnTo>
                  <a:pt x="645098" y="181305"/>
                </a:lnTo>
                <a:lnTo>
                  <a:pt x="636109" y="228906"/>
                </a:lnTo>
                <a:lnTo>
                  <a:pt x="631173" y="279509"/>
                </a:lnTo>
                <a:lnTo>
                  <a:pt x="629934" y="322608"/>
                </a:lnTo>
                <a:lnTo>
                  <a:pt x="629834" y="326115"/>
                </a:lnTo>
                <a:lnTo>
                  <a:pt x="629720" y="330078"/>
                </a:lnTo>
                <a:lnTo>
                  <a:pt x="629666" y="331959"/>
                </a:lnTo>
                <a:lnTo>
                  <a:pt x="631934" y="383390"/>
                </a:lnTo>
                <a:close/>
              </a:path>
              <a:path w="1605280" h="654685">
                <a:moveTo>
                  <a:pt x="943262" y="631191"/>
                </a:moveTo>
                <a:lnTo>
                  <a:pt x="833270" y="631191"/>
                </a:lnTo>
                <a:lnTo>
                  <a:pt x="877200" y="627403"/>
                </a:lnTo>
                <a:lnTo>
                  <a:pt x="917974" y="614913"/>
                </a:lnTo>
                <a:lnTo>
                  <a:pt x="952388" y="593064"/>
                </a:lnTo>
                <a:lnTo>
                  <a:pt x="983737" y="557075"/>
                </a:lnTo>
                <a:lnTo>
                  <a:pt x="1005571" y="508351"/>
                </a:lnTo>
                <a:lnTo>
                  <a:pt x="1017934" y="444171"/>
                </a:lnTo>
                <a:lnTo>
                  <a:pt x="1017934" y="420794"/>
                </a:lnTo>
                <a:lnTo>
                  <a:pt x="1014457" y="399681"/>
                </a:lnTo>
                <a:lnTo>
                  <a:pt x="1011424" y="378130"/>
                </a:lnTo>
                <a:lnTo>
                  <a:pt x="1009278" y="355702"/>
                </a:lnTo>
                <a:lnTo>
                  <a:pt x="1008464" y="331959"/>
                </a:lnTo>
                <a:lnTo>
                  <a:pt x="1011360" y="283128"/>
                </a:lnTo>
                <a:lnTo>
                  <a:pt x="1019891" y="236447"/>
                </a:lnTo>
                <a:lnTo>
                  <a:pt x="1033822" y="192443"/>
                </a:lnTo>
                <a:lnTo>
                  <a:pt x="1052918" y="151642"/>
                </a:lnTo>
                <a:lnTo>
                  <a:pt x="1076945" y="114572"/>
                </a:lnTo>
                <a:lnTo>
                  <a:pt x="1105668" y="81759"/>
                </a:lnTo>
                <a:lnTo>
                  <a:pt x="1138852" y="53731"/>
                </a:lnTo>
                <a:lnTo>
                  <a:pt x="1176263" y="31014"/>
                </a:lnTo>
                <a:lnTo>
                  <a:pt x="1217932" y="14026"/>
                </a:lnTo>
                <a:lnTo>
                  <a:pt x="1218132" y="14026"/>
                </a:lnTo>
                <a:lnTo>
                  <a:pt x="1263317" y="3506"/>
                </a:lnTo>
                <a:lnTo>
                  <a:pt x="1264369" y="3506"/>
                </a:lnTo>
                <a:lnTo>
                  <a:pt x="1311503" y="0"/>
                </a:lnTo>
                <a:lnTo>
                  <a:pt x="1354710" y="3506"/>
                </a:lnTo>
                <a:lnTo>
                  <a:pt x="1397917" y="14026"/>
                </a:lnTo>
                <a:lnTo>
                  <a:pt x="1420013" y="23377"/>
                </a:lnTo>
                <a:lnTo>
                  <a:pt x="1320973" y="23377"/>
                </a:lnTo>
                <a:lnTo>
                  <a:pt x="1273000" y="28726"/>
                </a:lnTo>
                <a:lnTo>
                  <a:pt x="1232860" y="44003"/>
                </a:lnTo>
                <a:lnTo>
                  <a:pt x="1199968" y="68054"/>
                </a:lnTo>
                <a:lnTo>
                  <a:pt x="1173741" y="99724"/>
                </a:lnTo>
                <a:lnTo>
                  <a:pt x="1153593" y="137859"/>
                </a:lnTo>
                <a:lnTo>
                  <a:pt x="1138939" y="181305"/>
                </a:lnTo>
                <a:lnTo>
                  <a:pt x="1129197" y="228906"/>
                </a:lnTo>
                <a:lnTo>
                  <a:pt x="1123780" y="279509"/>
                </a:lnTo>
                <a:lnTo>
                  <a:pt x="1122403" y="322608"/>
                </a:lnTo>
                <a:lnTo>
                  <a:pt x="1122291" y="326115"/>
                </a:lnTo>
                <a:lnTo>
                  <a:pt x="1122164" y="330078"/>
                </a:lnTo>
                <a:lnTo>
                  <a:pt x="1122104" y="331959"/>
                </a:lnTo>
                <a:lnTo>
                  <a:pt x="1124270" y="383390"/>
                </a:lnTo>
                <a:lnTo>
                  <a:pt x="1124365" y="385652"/>
                </a:lnTo>
                <a:lnTo>
                  <a:pt x="1124403" y="386552"/>
                </a:lnTo>
                <a:lnTo>
                  <a:pt x="1131379" y="437604"/>
                </a:lnTo>
                <a:lnTo>
                  <a:pt x="1140096" y="472224"/>
                </a:lnTo>
                <a:lnTo>
                  <a:pt x="1032139" y="472224"/>
                </a:lnTo>
                <a:lnTo>
                  <a:pt x="1032139" y="593787"/>
                </a:lnTo>
                <a:lnTo>
                  <a:pt x="1003729" y="593787"/>
                </a:lnTo>
                <a:lnTo>
                  <a:pt x="965775" y="621036"/>
                </a:lnTo>
                <a:lnTo>
                  <a:pt x="943262" y="631191"/>
                </a:lnTo>
                <a:close/>
              </a:path>
              <a:path w="1605280" h="654685">
                <a:moveTo>
                  <a:pt x="995536" y="56105"/>
                </a:moveTo>
                <a:lnTo>
                  <a:pt x="970584" y="56105"/>
                </a:lnTo>
                <a:lnTo>
                  <a:pt x="980054" y="9350"/>
                </a:lnTo>
                <a:lnTo>
                  <a:pt x="980054" y="4675"/>
                </a:lnTo>
                <a:lnTo>
                  <a:pt x="994259" y="4675"/>
                </a:lnTo>
                <a:lnTo>
                  <a:pt x="994351" y="9350"/>
                </a:lnTo>
                <a:lnTo>
                  <a:pt x="994442" y="14026"/>
                </a:lnTo>
                <a:lnTo>
                  <a:pt x="994479" y="15921"/>
                </a:lnTo>
                <a:lnTo>
                  <a:pt x="994604" y="22314"/>
                </a:lnTo>
                <a:lnTo>
                  <a:pt x="994729" y="28726"/>
                </a:lnTo>
                <a:lnTo>
                  <a:pt x="994837" y="34268"/>
                </a:lnTo>
                <a:lnTo>
                  <a:pt x="994898" y="37403"/>
                </a:lnTo>
                <a:lnTo>
                  <a:pt x="995013" y="42939"/>
                </a:lnTo>
                <a:lnTo>
                  <a:pt x="995373" y="52014"/>
                </a:lnTo>
                <a:lnTo>
                  <a:pt x="995442" y="53731"/>
                </a:lnTo>
                <a:lnTo>
                  <a:pt x="995536" y="56105"/>
                </a:lnTo>
                <a:close/>
              </a:path>
              <a:path w="1605280" h="654685">
                <a:moveTo>
                  <a:pt x="1500903" y="56105"/>
                </a:moveTo>
                <a:lnTo>
                  <a:pt x="1477228" y="56105"/>
                </a:lnTo>
                <a:lnTo>
                  <a:pt x="1486698" y="9350"/>
                </a:lnTo>
                <a:lnTo>
                  <a:pt x="1486698" y="4675"/>
                </a:lnTo>
                <a:lnTo>
                  <a:pt x="1500903" y="4675"/>
                </a:lnTo>
                <a:lnTo>
                  <a:pt x="1500903" y="56105"/>
                </a:lnTo>
                <a:close/>
              </a:path>
              <a:path w="1605280" h="654685">
                <a:moveTo>
                  <a:pt x="284012" y="640542"/>
                </a:moveTo>
                <a:lnTo>
                  <a:pt x="0" y="640542"/>
                </a:lnTo>
                <a:lnTo>
                  <a:pt x="0" y="621840"/>
                </a:lnTo>
                <a:lnTo>
                  <a:pt x="4648" y="621840"/>
                </a:lnTo>
                <a:lnTo>
                  <a:pt x="48447" y="617895"/>
                </a:lnTo>
                <a:lnTo>
                  <a:pt x="70938" y="600800"/>
                </a:lnTo>
                <a:lnTo>
                  <a:pt x="79224" y="562665"/>
                </a:lnTo>
                <a:lnTo>
                  <a:pt x="79807" y="529645"/>
                </a:lnTo>
                <a:lnTo>
                  <a:pt x="79871" y="526008"/>
                </a:lnTo>
                <a:lnTo>
                  <a:pt x="79966" y="520601"/>
                </a:lnTo>
                <a:lnTo>
                  <a:pt x="80058" y="515407"/>
                </a:lnTo>
                <a:lnTo>
                  <a:pt x="80183" y="508351"/>
                </a:lnTo>
                <a:lnTo>
                  <a:pt x="80282" y="151642"/>
                </a:lnTo>
                <a:lnTo>
                  <a:pt x="79392" y="99724"/>
                </a:lnTo>
                <a:lnTo>
                  <a:pt x="79342" y="96799"/>
                </a:lnTo>
                <a:lnTo>
                  <a:pt x="79224" y="89930"/>
                </a:lnTo>
                <a:lnTo>
                  <a:pt x="70938" y="52014"/>
                </a:lnTo>
                <a:lnTo>
                  <a:pt x="48447" y="36015"/>
                </a:lnTo>
                <a:lnTo>
                  <a:pt x="4648" y="32728"/>
                </a:lnTo>
                <a:lnTo>
                  <a:pt x="0" y="32728"/>
                </a:lnTo>
                <a:lnTo>
                  <a:pt x="0" y="14026"/>
                </a:lnTo>
                <a:lnTo>
                  <a:pt x="246132" y="14026"/>
                </a:lnTo>
                <a:lnTo>
                  <a:pt x="291784" y="15921"/>
                </a:lnTo>
                <a:lnTo>
                  <a:pt x="337684" y="22314"/>
                </a:lnTo>
                <a:lnTo>
                  <a:pt x="381183" y="34268"/>
                </a:lnTo>
                <a:lnTo>
                  <a:pt x="387670" y="37403"/>
                </a:lnTo>
                <a:lnTo>
                  <a:pt x="179842" y="37403"/>
                </a:lnTo>
                <a:lnTo>
                  <a:pt x="179842" y="299231"/>
                </a:lnTo>
                <a:lnTo>
                  <a:pt x="342709" y="299231"/>
                </a:lnTo>
                <a:lnTo>
                  <a:pt x="326627" y="303906"/>
                </a:lnTo>
                <a:lnTo>
                  <a:pt x="387516" y="311066"/>
                </a:lnTo>
                <a:lnTo>
                  <a:pt x="428429" y="322608"/>
                </a:lnTo>
                <a:lnTo>
                  <a:pt x="179842" y="322608"/>
                </a:lnTo>
                <a:lnTo>
                  <a:pt x="179851" y="486424"/>
                </a:lnTo>
                <a:lnTo>
                  <a:pt x="183394" y="556017"/>
                </a:lnTo>
                <a:lnTo>
                  <a:pt x="197599" y="595540"/>
                </a:lnTo>
                <a:lnTo>
                  <a:pt x="227784" y="613146"/>
                </a:lnTo>
                <a:lnTo>
                  <a:pt x="279277" y="617164"/>
                </a:lnTo>
                <a:lnTo>
                  <a:pt x="418149" y="617164"/>
                </a:lnTo>
                <a:lnTo>
                  <a:pt x="400136" y="624457"/>
                </a:lnTo>
                <a:lnTo>
                  <a:pt x="345636" y="636384"/>
                </a:lnTo>
                <a:lnTo>
                  <a:pt x="284012" y="640542"/>
                </a:lnTo>
                <a:close/>
              </a:path>
              <a:path w="1605280" h="654685">
                <a:moveTo>
                  <a:pt x="998994" y="158966"/>
                </a:moveTo>
                <a:lnTo>
                  <a:pt x="980054" y="158966"/>
                </a:lnTo>
                <a:lnTo>
                  <a:pt x="980054" y="154291"/>
                </a:lnTo>
                <a:lnTo>
                  <a:pt x="965584" y="108359"/>
                </a:lnTo>
                <a:lnTo>
                  <a:pt x="940432" y="71852"/>
                </a:lnTo>
                <a:lnTo>
                  <a:pt x="906416" y="45221"/>
                </a:lnTo>
                <a:lnTo>
                  <a:pt x="865354" y="28913"/>
                </a:lnTo>
                <a:lnTo>
                  <a:pt x="819065" y="23377"/>
                </a:lnTo>
                <a:lnTo>
                  <a:pt x="916763" y="23377"/>
                </a:lnTo>
                <a:lnTo>
                  <a:pt x="935442" y="31559"/>
                </a:lnTo>
                <a:lnTo>
                  <a:pt x="970584" y="56105"/>
                </a:lnTo>
                <a:lnTo>
                  <a:pt x="995536" y="56105"/>
                </a:lnTo>
                <a:lnTo>
                  <a:pt x="998202" y="122385"/>
                </a:lnTo>
                <a:lnTo>
                  <a:pt x="998255" y="123681"/>
                </a:lnTo>
                <a:lnTo>
                  <a:pt x="998841" y="151642"/>
                </a:lnTo>
                <a:lnTo>
                  <a:pt x="998896" y="154291"/>
                </a:lnTo>
                <a:lnTo>
                  <a:pt x="998994" y="158966"/>
                </a:lnTo>
                <a:close/>
              </a:path>
              <a:path w="1605280" h="654685">
                <a:moveTo>
                  <a:pt x="1500903" y="191695"/>
                </a:moveTo>
                <a:lnTo>
                  <a:pt x="1486698" y="191695"/>
                </a:lnTo>
                <a:lnTo>
                  <a:pt x="1486698" y="187019"/>
                </a:lnTo>
                <a:lnTo>
                  <a:pt x="1477111" y="137859"/>
                </a:lnTo>
                <a:lnTo>
                  <a:pt x="1458463" y="96799"/>
                </a:lnTo>
                <a:lnTo>
                  <a:pt x="1432245" y="64872"/>
                </a:lnTo>
                <a:lnTo>
                  <a:pt x="1399714" y="41906"/>
                </a:lnTo>
                <a:lnTo>
                  <a:pt x="1362185" y="28031"/>
                </a:lnTo>
                <a:lnTo>
                  <a:pt x="1320973" y="23377"/>
                </a:lnTo>
                <a:lnTo>
                  <a:pt x="1420013" y="23377"/>
                </a:lnTo>
                <a:lnTo>
                  <a:pt x="1439348" y="31559"/>
                </a:lnTo>
                <a:lnTo>
                  <a:pt x="1477228" y="56105"/>
                </a:lnTo>
                <a:lnTo>
                  <a:pt x="1500903" y="56105"/>
                </a:lnTo>
                <a:lnTo>
                  <a:pt x="1500903" y="191695"/>
                </a:lnTo>
                <a:close/>
              </a:path>
              <a:path w="1605280" h="654685">
                <a:moveTo>
                  <a:pt x="342709" y="299231"/>
                </a:moveTo>
                <a:lnTo>
                  <a:pt x="217722" y="299231"/>
                </a:lnTo>
                <a:lnTo>
                  <a:pt x="272648" y="295042"/>
                </a:lnTo>
                <a:lnTo>
                  <a:pt x="317346" y="281427"/>
                </a:lnTo>
                <a:lnTo>
                  <a:pt x="350680" y="256815"/>
                </a:lnTo>
                <a:lnTo>
                  <a:pt x="371514" y="219635"/>
                </a:lnTo>
                <a:lnTo>
                  <a:pt x="378712" y="168317"/>
                </a:lnTo>
                <a:lnTo>
                  <a:pt x="373143" y="122385"/>
                </a:lnTo>
                <a:lnTo>
                  <a:pt x="356893" y="85879"/>
                </a:lnTo>
                <a:lnTo>
                  <a:pt x="330642" y="59247"/>
                </a:lnTo>
                <a:lnTo>
                  <a:pt x="295073" y="42939"/>
                </a:lnTo>
                <a:lnTo>
                  <a:pt x="250867" y="37403"/>
                </a:lnTo>
                <a:lnTo>
                  <a:pt x="387670" y="37403"/>
                </a:lnTo>
                <a:lnTo>
                  <a:pt x="419628" y="52848"/>
                </a:lnTo>
                <a:lnTo>
                  <a:pt x="450371" y="79115"/>
                </a:lnTo>
                <a:lnTo>
                  <a:pt x="470761" y="114133"/>
                </a:lnTo>
                <a:lnTo>
                  <a:pt x="478146" y="158966"/>
                </a:lnTo>
                <a:lnTo>
                  <a:pt x="471025" y="202766"/>
                </a:lnTo>
                <a:lnTo>
                  <a:pt x="450721" y="238936"/>
                </a:lnTo>
                <a:lnTo>
                  <a:pt x="418826" y="267699"/>
                </a:lnTo>
                <a:lnTo>
                  <a:pt x="376931" y="289281"/>
                </a:lnTo>
                <a:lnTo>
                  <a:pt x="342709" y="299231"/>
                </a:lnTo>
                <a:close/>
              </a:path>
              <a:path w="1605280" h="654685">
                <a:moveTo>
                  <a:pt x="418149" y="617164"/>
                </a:moveTo>
                <a:lnTo>
                  <a:pt x="279277" y="617164"/>
                </a:lnTo>
                <a:lnTo>
                  <a:pt x="331400" y="610581"/>
                </a:lnTo>
                <a:lnTo>
                  <a:pt x="373522" y="591430"/>
                </a:lnTo>
                <a:lnTo>
                  <a:pt x="404735" y="560609"/>
                </a:lnTo>
                <a:lnTo>
                  <a:pt x="424130" y="519016"/>
                </a:lnTo>
                <a:lnTo>
                  <a:pt x="430796" y="467548"/>
                </a:lnTo>
                <a:lnTo>
                  <a:pt x="424957" y="421243"/>
                </a:lnTo>
                <a:lnTo>
                  <a:pt x="408433" y="385652"/>
                </a:lnTo>
                <a:lnTo>
                  <a:pt x="349294" y="341378"/>
                </a:lnTo>
                <a:lnTo>
                  <a:pt x="309661" y="330078"/>
                </a:lnTo>
                <a:lnTo>
                  <a:pt x="265307" y="324258"/>
                </a:lnTo>
                <a:lnTo>
                  <a:pt x="217722" y="322608"/>
                </a:lnTo>
                <a:lnTo>
                  <a:pt x="428429" y="322608"/>
                </a:lnTo>
                <a:lnTo>
                  <a:pt x="440858" y="326115"/>
                </a:lnTo>
                <a:lnTo>
                  <a:pt x="484435" y="349931"/>
                </a:lnTo>
                <a:lnTo>
                  <a:pt x="516026" y="383390"/>
                </a:lnTo>
                <a:lnTo>
                  <a:pt x="631934" y="383390"/>
                </a:lnTo>
                <a:lnTo>
                  <a:pt x="632033" y="385652"/>
                </a:lnTo>
                <a:lnTo>
                  <a:pt x="632127" y="387783"/>
                </a:lnTo>
                <a:lnTo>
                  <a:pt x="639538" y="439489"/>
                </a:lnTo>
                <a:lnTo>
                  <a:pt x="649422" y="476899"/>
                </a:lnTo>
                <a:lnTo>
                  <a:pt x="539701" y="476899"/>
                </a:lnTo>
                <a:lnTo>
                  <a:pt x="531998" y="515407"/>
                </a:lnTo>
                <a:lnTo>
                  <a:pt x="513445" y="550235"/>
                </a:lnTo>
                <a:lnTo>
                  <a:pt x="484786" y="580564"/>
                </a:lnTo>
                <a:lnTo>
                  <a:pt x="446768" y="605578"/>
                </a:lnTo>
                <a:lnTo>
                  <a:pt x="418149" y="617164"/>
                </a:lnTo>
                <a:close/>
              </a:path>
              <a:path w="1605280" h="654685">
                <a:moveTo>
                  <a:pt x="1605072" y="383390"/>
                </a:moveTo>
                <a:lnTo>
                  <a:pt x="1344648" y="383390"/>
                </a:lnTo>
                <a:lnTo>
                  <a:pt x="1344648" y="364688"/>
                </a:lnTo>
                <a:lnTo>
                  <a:pt x="1605072" y="364688"/>
                </a:lnTo>
                <a:lnTo>
                  <a:pt x="1605072" y="383390"/>
                </a:lnTo>
                <a:close/>
              </a:path>
              <a:path w="1605280" h="654685">
                <a:moveTo>
                  <a:pt x="1569430" y="386552"/>
                </a:moveTo>
                <a:lnTo>
                  <a:pt x="1404673" y="386552"/>
                </a:lnTo>
                <a:lnTo>
                  <a:pt x="1349383" y="383390"/>
                </a:lnTo>
                <a:lnTo>
                  <a:pt x="1600337" y="383390"/>
                </a:lnTo>
                <a:lnTo>
                  <a:pt x="1569430" y="386552"/>
                </a:lnTo>
                <a:close/>
              </a:path>
              <a:path w="1605280" h="654685">
                <a:moveTo>
                  <a:pt x="1424618" y="631191"/>
                </a:moveTo>
                <a:lnTo>
                  <a:pt x="1320973" y="631191"/>
                </a:lnTo>
                <a:lnTo>
                  <a:pt x="1376905" y="624323"/>
                </a:lnTo>
                <a:lnTo>
                  <a:pt x="1416857" y="604307"/>
                </a:lnTo>
                <a:lnTo>
                  <a:pt x="1440827" y="572016"/>
                </a:lnTo>
                <a:lnTo>
                  <a:pt x="1448818" y="528330"/>
                </a:lnTo>
                <a:lnTo>
                  <a:pt x="1448818" y="467548"/>
                </a:lnTo>
                <a:lnTo>
                  <a:pt x="1447336" y="426784"/>
                </a:lnTo>
                <a:lnTo>
                  <a:pt x="1447264" y="424812"/>
                </a:lnTo>
                <a:lnTo>
                  <a:pt x="1436388" y="399169"/>
                </a:lnTo>
                <a:lnTo>
                  <a:pt x="1406572" y="386552"/>
                </a:lnTo>
                <a:lnTo>
                  <a:pt x="1567746" y="386552"/>
                </a:lnTo>
                <a:lnTo>
                  <a:pt x="1545782" y="420794"/>
                </a:lnTo>
                <a:lnTo>
                  <a:pt x="1543609" y="467548"/>
                </a:lnTo>
                <a:lnTo>
                  <a:pt x="1543571" y="515407"/>
                </a:lnTo>
                <a:lnTo>
                  <a:pt x="1544082" y="526008"/>
                </a:lnTo>
                <a:lnTo>
                  <a:pt x="1544194" y="528330"/>
                </a:lnTo>
                <a:lnTo>
                  <a:pt x="1544257" y="529645"/>
                </a:lnTo>
                <a:lnTo>
                  <a:pt x="1545885" y="545863"/>
                </a:lnTo>
                <a:lnTo>
                  <a:pt x="1547380" y="559150"/>
                </a:lnTo>
                <a:lnTo>
                  <a:pt x="1547418" y="559491"/>
                </a:lnTo>
                <a:lnTo>
                  <a:pt x="1547533" y="560609"/>
                </a:lnTo>
                <a:lnTo>
                  <a:pt x="1548252" y="570409"/>
                </a:lnTo>
                <a:lnTo>
                  <a:pt x="1548252" y="575085"/>
                </a:lnTo>
                <a:lnTo>
                  <a:pt x="1543517" y="579760"/>
                </a:lnTo>
                <a:lnTo>
                  <a:pt x="1538782" y="579760"/>
                </a:lnTo>
                <a:lnTo>
                  <a:pt x="1507456" y="587540"/>
                </a:lnTo>
                <a:lnTo>
                  <a:pt x="1432757" y="628236"/>
                </a:lnTo>
                <a:lnTo>
                  <a:pt x="1424618" y="631191"/>
                </a:lnTo>
                <a:close/>
              </a:path>
              <a:path w="1605280" h="654685">
                <a:moveTo>
                  <a:pt x="1316238" y="654568"/>
                </a:moveTo>
                <a:lnTo>
                  <a:pt x="1262745" y="650601"/>
                </a:lnTo>
                <a:lnTo>
                  <a:pt x="1212400" y="638865"/>
                </a:lnTo>
                <a:lnTo>
                  <a:pt x="1166030" y="619604"/>
                </a:lnTo>
                <a:lnTo>
                  <a:pt x="1124464" y="593064"/>
                </a:lnTo>
                <a:lnTo>
                  <a:pt x="1088531" y="559491"/>
                </a:lnTo>
                <a:lnTo>
                  <a:pt x="1060133" y="520601"/>
                </a:lnTo>
                <a:lnTo>
                  <a:pt x="1036874" y="472224"/>
                </a:lnTo>
                <a:lnTo>
                  <a:pt x="1140096" y="472224"/>
                </a:lnTo>
                <a:lnTo>
                  <a:pt x="1143148" y="484346"/>
                </a:lnTo>
                <a:lnTo>
                  <a:pt x="1159828" y="526008"/>
                </a:lnTo>
                <a:lnTo>
                  <a:pt x="1181535" y="561821"/>
                </a:lnTo>
                <a:lnTo>
                  <a:pt x="1208386" y="591016"/>
                </a:lnTo>
                <a:lnTo>
                  <a:pt x="1240498" y="612822"/>
                </a:lnTo>
                <a:lnTo>
                  <a:pt x="1277988" y="626470"/>
                </a:lnTo>
                <a:lnTo>
                  <a:pt x="1320973" y="631191"/>
                </a:lnTo>
                <a:lnTo>
                  <a:pt x="1424618" y="631191"/>
                </a:lnTo>
                <a:lnTo>
                  <a:pt x="1381657" y="646788"/>
                </a:lnTo>
                <a:lnTo>
                  <a:pt x="1316238" y="654568"/>
                </a:lnTo>
                <a:close/>
              </a:path>
              <a:path w="1605280" h="654685">
                <a:moveTo>
                  <a:pt x="833270" y="654568"/>
                </a:moveTo>
                <a:lnTo>
                  <a:pt x="776519" y="650370"/>
                </a:lnTo>
                <a:lnTo>
                  <a:pt x="724241" y="638156"/>
                </a:lnTo>
                <a:lnTo>
                  <a:pt x="676850" y="618500"/>
                </a:lnTo>
                <a:lnTo>
                  <a:pt x="634760" y="591974"/>
                </a:lnTo>
                <a:lnTo>
                  <a:pt x="598384" y="559150"/>
                </a:lnTo>
                <a:lnTo>
                  <a:pt x="568139" y="520601"/>
                </a:lnTo>
                <a:lnTo>
                  <a:pt x="544436" y="476899"/>
                </a:lnTo>
                <a:lnTo>
                  <a:pt x="649422" y="476899"/>
                </a:lnTo>
                <a:lnTo>
                  <a:pt x="651892" y="486250"/>
                </a:lnTo>
                <a:lnTo>
                  <a:pt x="651938" y="486424"/>
                </a:lnTo>
                <a:lnTo>
                  <a:pt x="669364" y="527932"/>
                </a:lnTo>
                <a:lnTo>
                  <a:pt x="691857" y="563361"/>
                </a:lnTo>
                <a:lnTo>
                  <a:pt x="719377" y="591974"/>
                </a:lnTo>
                <a:lnTo>
                  <a:pt x="752197" y="613361"/>
                </a:lnTo>
                <a:lnTo>
                  <a:pt x="790123" y="626624"/>
                </a:lnTo>
                <a:lnTo>
                  <a:pt x="833270" y="631191"/>
                </a:lnTo>
                <a:lnTo>
                  <a:pt x="943262" y="631191"/>
                </a:lnTo>
                <a:lnTo>
                  <a:pt x="923826" y="639957"/>
                </a:lnTo>
                <a:lnTo>
                  <a:pt x="879214" y="650988"/>
                </a:lnTo>
                <a:lnTo>
                  <a:pt x="833270" y="654568"/>
                </a:lnTo>
                <a:close/>
              </a:path>
              <a:path w="1605280" h="654685">
                <a:moveTo>
                  <a:pt x="1032139" y="649893"/>
                </a:moveTo>
                <a:lnTo>
                  <a:pt x="1017934" y="649893"/>
                </a:lnTo>
                <a:lnTo>
                  <a:pt x="1017934" y="645217"/>
                </a:lnTo>
                <a:lnTo>
                  <a:pt x="1013199" y="645217"/>
                </a:lnTo>
                <a:lnTo>
                  <a:pt x="1008464" y="593787"/>
                </a:lnTo>
                <a:lnTo>
                  <a:pt x="1032139" y="593787"/>
                </a:lnTo>
                <a:lnTo>
                  <a:pt x="1032139" y="649893"/>
                </a:lnTo>
                <a:close/>
              </a:path>
            </a:pathLst>
          </a:custGeom>
          <a:solidFill>
            <a:srgbClr val="157B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1545" y="5832475"/>
            <a:ext cx="4167452" cy="2325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539" y="2473952"/>
            <a:ext cx="7378065" cy="851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77B5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41132" y="3840480"/>
            <a:ext cx="672528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81818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NYCHA</a:t>
            </a:r>
            <a:r>
              <a:rPr spc="-35" dirty="0"/>
              <a:t> </a:t>
            </a:r>
            <a:r>
              <a:rPr dirty="0"/>
              <a:t>Key</a:t>
            </a:r>
            <a:r>
              <a:rPr spc="-25" dirty="0"/>
              <a:t> </a:t>
            </a:r>
            <a:r>
              <a:rPr dirty="0"/>
              <a:t>Findings</a:t>
            </a:r>
            <a:r>
              <a:rPr spc="-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Recommendations_15Aug2012_vFinal.pptx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57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77B5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81818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NYCHA</a:t>
            </a:r>
            <a:r>
              <a:rPr spc="-35" dirty="0"/>
              <a:t> </a:t>
            </a:r>
            <a:r>
              <a:rPr dirty="0"/>
              <a:t>Key</a:t>
            </a:r>
            <a:r>
              <a:rPr spc="-25" dirty="0"/>
              <a:t> </a:t>
            </a:r>
            <a:r>
              <a:rPr dirty="0"/>
              <a:t>Findings</a:t>
            </a:r>
            <a:r>
              <a:rPr spc="-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Recommendations_15Aug2012_vFinal.pptx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57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77B5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583" y="1163285"/>
            <a:ext cx="3847465" cy="4537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80952" y="1659128"/>
            <a:ext cx="2788284" cy="4780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81818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NYCHA</a:t>
            </a:r>
            <a:r>
              <a:rPr spc="-35" dirty="0"/>
              <a:t> </a:t>
            </a:r>
            <a:r>
              <a:rPr dirty="0"/>
              <a:t>Key</a:t>
            </a:r>
            <a:r>
              <a:rPr spc="-25" dirty="0"/>
              <a:t> </a:t>
            </a:r>
            <a:r>
              <a:rPr dirty="0"/>
              <a:t>Findings</a:t>
            </a:r>
            <a:r>
              <a:rPr spc="-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Recommendations_15Aug2012_vFinal.pptx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57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77B5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81818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NYCHA</a:t>
            </a:r>
            <a:r>
              <a:rPr spc="-35" dirty="0"/>
              <a:t> </a:t>
            </a:r>
            <a:r>
              <a:rPr dirty="0"/>
              <a:t>Key</a:t>
            </a:r>
            <a:r>
              <a:rPr spc="-25" dirty="0"/>
              <a:t> </a:t>
            </a:r>
            <a:r>
              <a:rPr dirty="0"/>
              <a:t>Findings</a:t>
            </a:r>
            <a:r>
              <a:rPr spc="-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Recommendations_15Aug2012_vFinal.pptx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57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" y="1014984"/>
            <a:ext cx="9601199" cy="304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81818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NYCHA</a:t>
            </a:r>
            <a:r>
              <a:rPr spc="-35" dirty="0"/>
              <a:t> </a:t>
            </a:r>
            <a:r>
              <a:rPr dirty="0"/>
              <a:t>Key</a:t>
            </a:r>
            <a:r>
              <a:rPr spc="-25" dirty="0"/>
              <a:t> </a:t>
            </a:r>
            <a:r>
              <a:rPr dirty="0"/>
              <a:t>Findings</a:t>
            </a:r>
            <a:r>
              <a:rPr spc="-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Recommendations_15Aug2012_vFinal.pptx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57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4" y="1014984"/>
            <a:ext cx="9601199" cy="304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003300"/>
            <a:ext cx="9601200" cy="0"/>
          </a:xfrm>
          <a:custGeom>
            <a:avLst/>
            <a:gdLst/>
            <a:ahLst/>
            <a:cxnLst/>
            <a:rect l="l" t="t" r="r" b="b"/>
            <a:pathLst>
              <a:path w="9601200">
                <a:moveTo>
                  <a:pt x="96012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177B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65604" y="6661895"/>
            <a:ext cx="2064747" cy="11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196038"/>
            <a:ext cx="871855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77B5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2571" y="1090108"/>
            <a:ext cx="8754745" cy="4753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4500" y="6694408"/>
            <a:ext cx="2781935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81818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NYCHA</a:t>
            </a:r>
            <a:r>
              <a:rPr spc="-35" dirty="0"/>
              <a:t> </a:t>
            </a:r>
            <a:r>
              <a:rPr dirty="0"/>
              <a:t>Key</a:t>
            </a:r>
            <a:r>
              <a:rPr spc="-25" dirty="0"/>
              <a:t> </a:t>
            </a:r>
            <a:r>
              <a:rPr dirty="0"/>
              <a:t>Findings</a:t>
            </a:r>
            <a:r>
              <a:rPr spc="-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Recommendations_15Aug2012_vFinal.pptx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0377" y="6377940"/>
            <a:ext cx="220973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21781" y="6670916"/>
            <a:ext cx="281304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57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46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Context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444500" y="1500232"/>
            <a:ext cx="8599805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1600" b="1" dirty="0" smtClean="0"/>
              <a:t>Company:</a:t>
            </a:r>
            <a:r>
              <a:rPr lang="en-US" sz="1600" dirty="0" smtClean="0"/>
              <a:t> FreshBite Foods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smtClean="0"/>
              <a:t>Industry:</a:t>
            </a:r>
            <a:r>
              <a:rPr lang="en-US" sz="1600" dirty="0" smtClean="0"/>
              <a:t> Packaged snacks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smtClean="0"/>
              <a:t>Situation: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Over the past 12 months, FreshBite has seen </a:t>
            </a:r>
            <a:r>
              <a:rPr lang="en-US" sz="1600" b="1" dirty="0" smtClean="0"/>
              <a:t>flat sales growth</a:t>
            </a:r>
            <a:r>
              <a:rPr lang="en-US" sz="1600" dirty="0" smtClean="0"/>
              <a:t> despite regular promotional campaigns. Leadership suspects that </a:t>
            </a:r>
            <a:r>
              <a:rPr lang="en-US" sz="1600" b="1" dirty="0" smtClean="0"/>
              <a:t>pricing strategy</a:t>
            </a:r>
            <a:r>
              <a:rPr lang="en-US" sz="1600" dirty="0" smtClean="0"/>
              <a:t> and </a:t>
            </a:r>
            <a:r>
              <a:rPr lang="en-US" sz="1600" b="1" dirty="0" smtClean="0"/>
              <a:t>regional demand differences</a:t>
            </a:r>
            <a:r>
              <a:rPr lang="en-US" sz="1600" dirty="0" smtClean="0"/>
              <a:t> might be causing revenue leakage.</a:t>
            </a:r>
          </a:p>
          <a:p>
            <a:endParaRPr lang="en-US" sz="1600" dirty="0" smtClean="0"/>
          </a:p>
          <a:p>
            <a:r>
              <a:rPr lang="en-US" sz="1600" b="1" dirty="0" smtClean="0"/>
              <a:t>Challenge: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The company needs to </a:t>
            </a:r>
            <a:r>
              <a:rPr lang="en-US" sz="1600" b="1" dirty="0" smtClean="0"/>
              <a:t>optimize prices</a:t>
            </a:r>
            <a:r>
              <a:rPr lang="en-US" sz="1600" dirty="0" smtClean="0"/>
              <a:t> without eroding volume, while also understanding competitor price impact and seasonal/monthly demand variations.</a:t>
            </a:r>
            <a:endParaRPr lang="en-US" sz="1600" dirty="0"/>
          </a:p>
        </p:txBody>
      </p:sp>
      <p:sp>
        <p:nvSpPr>
          <p:cNvPr id="8" name="Flowchart: Process 7"/>
          <p:cNvSpPr/>
          <p:nvPr/>
        </p:nvSpPr>
        <p:spPr>
          <a:xfrm>
            <a:off x="3736974" y="6553200"/>
            <a:ext cx="2133600" cy="2286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21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46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Key Insights from Regression Analysis</a:t>
            </a:r>
            <a:endParaRPr spc="-10" dirty="0"/>
          </a:p>
        </p:txBody>
      </p:sp>
      <p:sp>
        <p:nvSpPr>
          <p:cNvPr id="8" name="Flowchart: Process 7"/>
          <p:cNvSpPr/>
          <p:nvPr/>
        </p:nvSpPr>
        <p:spPr>
          <a:xfrm>
            <a:off x="3736974" y="6553200"/>
            <a:ext cx="2133600" cy="2286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131394"/>
              </p:ext>
            </p:extLst>
          </p:nvPr>
        </p:nvGraphicFramePr>
        <p:xfrm>
          <a:off x="498474" y="1238478"/>
          <a:ext cx="8610600" cy="5162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>
                  <a:extLst>
                    <a:ext uri="{9D8B030D-6E8A-4147-A177-3AD203B41FA5}">
                      <a16:colId xmlns:a16="http://schemas.microsoft.com/office/drawing/2014/main" val="3139300033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3933176490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1062384621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496668620"/>
                    </a:ext>
                  </a:extLst>
                </a:gridCol>
              </a:tblGrid>
              <a:tr h="653118">
                <a:tc>
                  <a:txBody>
                    <a:bodyPr/>
                    <a:lstStyle/>
                    <a:p>
                      <a:r>
                        <a:rPr lang="en-US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Coefficient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Significance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Interpretation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93006"/>
                  </a:ext>
                </a:extLst>
              </a:tr>
              <a:tr h="1127301">
                <a:tc>
                  <a:txBody>
                    <a:bodyPr/>
                    <a:lstStyle/>
                    <a:p>
                      <a:r>
                        <a:rPr lang="en-US" dirty="0" err="1"/>
                        <a:t>ln_Price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-0.26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significant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Slightly elastic demand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159437"/>
                  </a:ext>
                </a:extLst>
              </a:tr>
              <a:tr h="1127301">
                <a:tc>
                  <a:txBody>
                    <a:bodyPr/>
                    <a:lstStyle/>
                    <a:p>
                      <a:r>
                        <a:rPr lang="en-US"/>
                        <a:t>PromoFlag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+0.009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significant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Minimal impact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394121"/>
                  </a:ext>
                </a:extLst>
              </a:tr>
              <a:tr h="1127301">
                <a:tc>
                  <a:txBody>
                    <a:bodyPr/>
                    <a:lstStyle/>
                    <a:p>
                      <a:r>
                        <a:rPr lang="en-US"/>
                        <a:t>ln_CompetitorPrice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-0.007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significant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 meaningful effect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078063"/>
                  </a:ext>
                </a:extLst>
              </a:tr>
              <a:tr h="1127301">
                <a:tc>
                  <a:txBody>
                    <a:bodyPr/>
                    <a:lstStyle/>
                    <a:p>
                      <a:r>
                        <a:rPr lang="en-US"/>
                        <a:t>Region_East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+0.08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&lt; 0.05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 sales vs West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7859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73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46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Strategic Recommendations &amp; Business Impact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444500" y="1500232"/>
            <a:ext cx="8599805" cy="44525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3505">
              <a:lnSpc>
                <a:spcPct val="100000"/>
              </a:lnSpc>
              <a:spcBef>
                <a:spcPts val="100"/>
              </a:spcBef>
            </a:pP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Price Sensitivity Exists but is Modest </a:t>
            </a:r>
          </a:p>
          <a:p>
            <a:pPr marL="469265" lvl="1" indent="-227965">
              <a:spcBef>
                <a:spcPts val="359"/>
              </a:spcBef>
              <a:buClr>
                <a:srgbClr val="177B57"/>
              </a:buClr>
              <a:buFontTx/>
              <a:buChar char="•"/>
              <a:tabLst>
                <a:tab pos="469265" algn="l"/>
              </a:tabLst>
            </a:pPr>
            <a:r>
              <a:rPr lang="en-US" sz="1600" dirty="0" smtClean="0"/>
              <a:t>Price elasticity </a:t>
            </a:r>
            <a:r>
              <a:rPr lang="en-US" sz="1600" dirty="0" smtClean="0">
                <a:latin typeface="Arial MT"/>
              </a:rPr>
              <a:t>≈ </a:t>
            </a:r>
            <a:r>
              <a:rPr lang="en-US" sz="1600" b="1" dirty="0" smtClean="0">
                <a:latin typeface="Arial MT"/>
              </a:rPr>
              <a:t>–0.26</a:t>
            </a:r>
            <a:r>
              <a:rPr lang="en-US" sz="1600" dirty="0" smtClean="0">
                <a:latin typeface="Arial MT"/>
              </a:rPr>
              <a:t> causes a 1% price increase reduces quantity sold by only 0.26%</a:t>
            </a:r>
          </a:p>
          <a:p>
            <a:pPr marL="469265" lvl="1" indent="-227965">
              <a:spcBef>
                <a:spcPts val="359"/>
              </a:spcBef>
              <a:buClr>
                <a:srgbClr val="177B57"/>
              </a:buClr>
              <a:buFontTx/>
              <a:buChar char="•"/>
              <a:tabLst>
                <a:tab pos="469265" algn="l"/>
              </a:tabLst>
            </a:pPr>
            <a:r>
              <a:rPr lang="en-US" sz="1600" dirty="0" smtClean="0"/>
              <a:t>This means </a:t>
            </a:r>
            <a:r>
              <a:rPr lang="en-US" sz="1600" b="1" dirty="0" smtClean="0"/>
              <a:t>prices can be increased moderately without severe volume loss</a:t>
            </a:r>
            <a:endParaRPr sz="1500" dirty="0" smtClean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177B57"/>
              </a:buClr>
              <a:buFont typeface="Arial MT"/>
              <a:buChar char="•"/>
            </a:pPr>
            <a:endParaRPr sz="1500" dirty="0">
              <a:latin typeface="Arial MT"/>
              <a:cs typeface="Arial MT"/>
            </a:endParaRPr>
          </a:p>
          <a:p>
            <a:pPr marL="12700" marR="5080">
              <a:lnSpc>
                <a:spcPts val="1700"/>
              </a:lnSpc>
            </a:pPr>
            <a:r>
              <a:rPr lang="en-US" sz="1500" b="1" dirty="0" smtClean="0"/>
              <a:t>Promotions Have Limited Direct Impact</a:t>
            </a:r>
            <a:endParaRPr lang="en-US" sz="1500" b="1" spc="-5" dirty="0" smtClean="0">
              <a:latin typeface="Arial"/>
              <a:cs typeface="Arial"/>
            </a:endParaRPr>
          </a:p>
          <a:p>
            <a:pPr marL="469265" lvl="1" indent="-227965">
              <a:lnSpc>
                <a:spcPct val="100000"/>
              </a:lnSpc>
              <a:spcBef>
                <a:spcPts val="359"/>
              </a:spcBef>
              <a:buClr>
                <a:srgbClr val="177B57"/>
              </a:buClr>
              <a:buChar char="•"/>
              <a:tabLst>
                <a:tab pos="469265" algn="l"/>
              </a:tabLst>
            </a:pPr>
            <a:r>
              <a:rPr lang="en-US" sz="1600" dirty="0" smtClean="0"/>
              <a:t>PromoFlag coefficient ≈ </a:t>
            </a:r>
            <a:r>
              <a:rPr lang="en-US" sz="1600" b="1" dirty="0" smtClean="0"/>
              <a:t>+0.009</a:t>
            </a:r>
            <a:r>
              <a:rPr lang="en-US" sz="1600" dirty="0" smtClean="0"/>
              <a:t>, statistically insignificant. </a:t>
            </a:r>
            <a:r>
              <a:rPr sz="1500" spc="-10" dirty="0" smtClean="0">
                <a:latin typeface="Arial MT"/>
                <a:cs typeface="Arial MT"/>
              </a:rPr>
              <a:t>enhancements</a:t>
            </a:r>
            <a:endParaRPr sz="1500" dirty="0">
              <a:latin typeface="Arial MT"/>
              <a:cs typeface="Arial MT"/>
            </a:endParaRPr>
          </a:p>
          <a:p>
            <a:pPr marL="469265" lvl="1" indent="-227965">
              <a:lnSpc>
                <a:spcPct val="100000"/>
              </a:lnSpc>
              <a:spcBef>
                <a:spcPts val="359"/>
              </a:spcBef>
              <a:buClr>
                <a:srgbClr val="177B57"/>
              </a:buClr>
              <a:buChar char="•"/>
              <a:tabLst>
                <a:tab pos="469265" algn="l"/>
              </a:tabLst>
            </a:pPr>
            <a:r>
              <a:rPr lang="en-US" sz="1600" dirty="0" smtClean="0"/>
              <a:t>Suggests </a:t>
            </a:r>
            <a:r>
              <a:rPr lang="en-US" sz="1600" b="1" dirty="0" smtClean="0"/>
              <a:t>promotions aren’t moving the needle</a:t>
            </a:r>
            <a:r>
              <a:rPr lang="en-US" sz="1600" dirty="0" smtClean="0"/>
              <a:t> unless combined with other tactics</a:t>
            </a:r>
            <a:endParaRPr sz="15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30"/>
              </a:spcBef>
              <a:buClr>
                <a:srgbClr val="177B57"/>
              </a:buClr>
            </a:pPr>
            <a:endParaRPr sz="1500" dirty="0">
              <a:latin typeface="Arial MT"/>
              <a:cs typeface="Arial MT"/>
            </a:endParaRPr>
          </a:p>
          <a:p>
            <a:pPr marL="12700" marR="162560">
              <a:lnSpc>
                <a:spcPct val="100000"/>
              </a:lnSpc>
              <a:spcBef>
                <a:spcPts val="5"/>
              </a:spcBef>
            </a:pP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Competitor Price Impact is Negligible</a:t>
            </a:r>
          </a:p>
          <a:p>
            <a:pPr marL="469265" lvl="1" indent="-228600">
              <a:lnSpc>
                <a:spcPct val="100000"/>
              </a:lnSpc>
              <a:spcBef>
                <a:spcPts val="359"/>
              </a:spcBef>
              <a:buClr>
                <a:srgbClr val="177B57"/>
              </a:buClr>
              <a:buChar char="•"/>
              <a:tabLst>
                <a:tab pos="469265" algn="l"/>
              </a:tabLst>
            </a:pPr>
            <a:r>
              <a:rPr lang="en-US" sz="1600" dirty="0" smtClean="0"/>
              <a:t>Competitor price elasticity ≈ –0.007 → essentially no measurable substitution effect</a:t>
            </a:r>
            <a:endParaRPr sz="1500" dirty="0" smtClean="0">
              <a:latin typeface="Arial MT"/>
              <a:cs typeface="Arial MT"/>
            </a:endParaRPr>
          </a:p>
          <a:p>
            <a:pPr marL="469265" lvl="1" indent="-228600">
              <a:lnSpc>
                <a:spcPct val="100000"/>
              </a:lnSpc>
              <a:spcBef>
                <a:spcPts val="359"/>
              </a:spcBef>
              <a:buClr>
                <a:srgbClr val="177B57"/>
              </a:buClr>
              <a:buChar char="•"/>
              <a:tabLst>
                <a:tab pos="469265" algn="l"/>
              </a:tabLst>
            </a:pPr>
            <a:r>
              <a:rPr lang="en-US" sz="1600" dirty="0" smtClean="0"/>
              <a:t>The brand enjoys some </a:t>
            </a:r>
            <a:r>
              <a:rPr lang="en-US" sz="1600" b="1" dirty="0" smtClean="0"/>
              <a:t>pricing insulation</a:t>
            </a:r>
          </a:p>
          <a:p>
            <a:pPr marL="469265" lvl="1" indent="-228600">
              <a:lnSpc>
                <a:spcPct val="100000"/>
              </a:lnSpc>
              <a:spcBef>
                <a:spcPts val="359"/>
              </a:spcBef>
              <a:buClr>
                <a:srgbClr val="177B57"/>
              </a:buClr>
              <a:buChar char="•"/>
              <a:tabLst>
                <a:tab pos="469265" algn="l"/>
              </a:tabLst>
            </a:pPr>
            <a:endParaRPr lang="en-US" sz="1600" b="1" dirty="0"/>
          </a:p>
          <a:p>
            <a:pPr marL="12700" marR="162560">
              <a:lnSpc>
                <a:spcPct val="100000"/>
              </a:lnSpc>
              <a:spcBef>
                <a:spcPts val="5"/>
              </a:spcBef>
            </a:pPr>
            <a:r>
              <a:rPr lang="en-US" sz="1500" b="1" dirty="0" smtClean="0"/>
              <a:t>Regional &amp; Monthly Variation Exists</a:t>
            </a:r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lvl="1" indent="-228600">
              <a:lnSpc>
                <a:spcPct val="100000"/>
              </a:lnSpc>
              <a:spcBef>
                <a:spcPts val="359"/>
              </a:spcBef>
              <a:buClr>
                <a:srgbClr val="177B57"/>
              </a:buClr>
              <a:buChar char="•"/>
              <a:tabLst>
                <a:tab pos="469265" algn="l"/>
              </a:tabLst>
            </a:pPr>
            <a:r>
              <a:rPr lang="en-US" sz="1600" dirty="0" smtClean="0"/>
              <a:t>East region shows </a:t>
            </a:r>
            <a:r>
              <a:rPr lang="en-US" sz="1600" b="1" dirty="0" smtClean="0"/>
              <a:t>significantly higher sales uplift</a:t>
            </a:r>
            <a:r>
              <a:rPr lang="en-US" sz="1600" dirty="0" smtClean="0"/>
              <a:t> (+0.08 coefficient)</a:t>
            </a:r>
            <a:endParaRPr lang="en-US" sz="1500" dirty="0" smtClean="0">
              <a:latin typeface="Arial MT"/>
              <a:cs typeface="Arial MT"/>
            </a:endParaRPr>
          </a:p>
          <a:p>
            <a:pPr marL="469265" lvl="1" indent="-228600">
              <a:lnSpc>
                <a:spcPct val="100000"/>
              </a:lnSpc>
              <a:spcBef>
                <a:spcPts val="359"/>
              </a:spcBef>
              <a:buClr>
                <a:srgbClr val="177B57"/>
              </a:buClr>
              <a:buChar char="•"/>
              <a:tabLst>
                <a:tab pos="469265" algn="l"/>
              </a:tabLst>
            </a:pPr>
            <a:r>
              <a:rPr lang="en-US" sz="1600" dirty="0" smtClean="0"/>
              <a:t>Some months are stronger (positive coefficients), others weaker — indicating </a:t>
            </a:r>
            <a:r>
              <a:rPr lang="en-US" sz="1600" b="1" dirty="0" smtClean="0"/>
              <a:t>seasonal opportunities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3736974" y="6553200"/>
            <a:ext cx="2133600" cy="2286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46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Strategic Recommendations &amp; Business Impact</a:t>
            </a:r>
            <a:endParaRPr spc="-1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517881"/>
              </p:ext>
            </p:extLst>
          </p:nvPr>
        </p:nvGraphicFramePr>
        <p:xfrm>
          <a:off x="565149" y="1676400"/>
          <a:ext cx="8477251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373">
                  <a:extLst>
                    <a:ext uri="{9D8B030D-6E8A-4147-A177-3AD203B41FA5}">
                      <a16:colId xmlns:a16="http://schemas.microsoft.com/office/drawing/2014/main" val="721721071"/>
                    </a:ext>
                  </a:extLst>
                </a:gridCol>
                <a:gridCol w="2468695">
                  <a:extLst>
                    <a:ext uri="{9D8B030D-6E8A-4147-A177-3AD203B41FA5}">
                      <a16:colId xmlns:a16="http://schemas.microsoft.com/office/drawing/2014/main" val="3819124260"/>
                    </a:ext>
                  </a:extLst>
                </a:gridCol>
                <a:gridCol w="2558532">
                  <a:extLst>
                    <a:ext uri="{9D8B030D-6E8A-4147-A177-3AD203B41FA5}">
                      <a16:colId xmlns:a16="http://schemas.microsoft.com/office/drawing/2014/main" val="2877852395"/>
                    </a:ext>
                  </a:extLst>
                </a:gridCol>
                <a:gridCol w="2152651">
                  <a:extLst>
                    <a:ext uri="{9D8B030D-6E8A-4147-A177-3AD203B41FA5}">
                      <a16:colId xmlns:a16="http://schemas.microsoft.com/office/drawing/2014/main" val="1370817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Area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Recommendation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Expected Impact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Expected Impact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00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Pricing Strategy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Increase price slightly in East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Positive coefficient (+0.08), demand not highly elastic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4-6% revenue uplift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928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Promotions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Reassess promo</a:t>
                      </a:r>
                      <a:r>
                        <a:rPr lang="en-US" sz="1400" baseline="0" dirty="0" smtClean="0"/>
                        <a:t> flag campaigns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Minimal impact</a:t>
                      </a:r>
                      <a:r>
                        <a:rPr lang="en-US" sz="1400" baseline="0" dirty="0" smtClean="0"/>
                        <a:t> (+0.009, not significant)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Reduce marketing by ~3%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812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Regional Focus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Prioritize East for growth; maintain North/South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East shows significant uplift, others stable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Concentrate</a:t>
                      </a:r>
                      <a:r>
                        <a:rPr lang="en-US" sz="1400" baseline="0" dirty="0" smtClean="0"/>
                        <a:t> sales resources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61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Operations</a:t>
                      </a:r>
                      <a:r>
                        <a:rPr lang="en-US" sz="1400" baseline="0" dirty="0" smtClean="0"/>
                        <a:t> (</a:t>
                      </a:r>
                      <a:r>
                        <a:rPr lang="en-US" sz="1400" dirty="0" smtClean="0"/>
                        <a:t>Property Management)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Optimize SKU availability across regions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Demand varies; avoid overstock in low-impact months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Lower inventory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7256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Maintenance &amp; Repair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Align</a:t>
                      </a:r>
                      <a:r>
                        <a:rPr lang="en-US" sz="1400" baseline="0" dirty="0" smtClean="0"/>
                        <a:t> maintenance schedules with seasonal dips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Some months show lower sales (negative coefficients)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Reduce downtime in peak months</a:t>
                      </a:r>
                      <a:endParaRPr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26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Competitor Monitoring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Continue tracking competitor</a:t>
                      </a:r>
                      <a:r>
                        <a:rPr lang="en-US" sz="1400" baseline="0" dirty="0" smtClean="0"/>
                        <a:t> prices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r>
                        <a:rPr lang="en-US" sz="1400" baseline="0" dirty="0" smtClean="0"/>
                        <a:t> current significant effect, but market may shift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Quick reaction to competitive moves</a:t>
                      </a:r>
                      <a:endParaRPr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7581"/>
                  </a:ext>
                </a:extLst>
              </a:tr>
            </a:tbl>
          </a:graphicData>
        </a:graphic>
      </p:graphicFrame>
      <p:sp>
        <p:nvSpPr>
          <p:cNvPr id="6" name="Flowchart: Process 5"/>
          <p:cNvSpPr/>
          <p:nvPr/>
        </p:nvSpPr>
        <p:spPr>
          <a:xfrm>
            <a:off x="3736974" y="6553200"/>
            <a:ext cx="2133600" cy="2286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061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298</Words>
  <Application>Microsoft Office PowerPoint</Application>
  <PresentationFormat>Custom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MT</vt:lpstr>
      <vt:lpstr>Calibri</vt:lpstr>
      <vt:lpstr>Office Theme</vt:lpstr>
      <vt:lpstr>Context</vt:lpstr>
      <vt:lpstr>Key Insights from Regression Analysis</vt:lpstr>
      <vt:lpstr>Strategic Recommendations &amp; Business Impact</vt:lpstr>
      <vt:lpstr>Strategic Recommendations &amp; Business Impact</vt:lpstr>
    </vt:vector>
  </TitlesOfParts>
  <Company>The Boston Consulting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Lee David NYC</dc:creator>
  <cp:lastModifiedBy>hp</cp:lastModifiedBy>
  <cp:revision>11</cp:revision>
  <dcterms:created xsi:type="dcterms:W3CDTF">2025-08-11T18:27:40Z</dcterms:created>
  <dcterms:modified xsi:type="dcterms:W3CDTF">2025-08-12T08:59:39Z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2012-08-15T00:00:00Z</vt:filetime>
  </property>
  <property fmtid="{D5CDD505-2E9C-101B-9397-08002B2CF9AE}" pid="3" name="Creator">
    <vt:lpwstr>Acrobat PDFMaker 10.1 for PowerPoint</vt:lpwstr>
  </property>
  <property fmtid="{D5CDD505-2E9C-101B-9397-08002B2CF9AE}" pid="4" name="Format Name">
    <vt:lpwstr>BCG Format</vt:lpwstr>
  </property>
  <property fmtid="{D5CDD505-2E9C-101B-9397-08002B2CF9AE}" pid="5" name="LastSaved">
    <vt:filetime>2025-08-11T00:00:00Z</vt:filetime>
  </property>
  <property fmtid="{D5CDD505-2E9C-101B-9397-08002B2CF9AE}" pid="6" name="Producer">
    <vt:lpwstr>Adobe PDF Library 10.0</vt:lpwstr>
  </property>
  <property fmtid="{D5CDD505-2E9C-101B-9397-08002B2CF9AE}" pid="7" name="Template Name">
    <vt:lpwstr>Letter</vt:lpwstr>
  </property>
  <property fmtid="{D5CDD505-2E9C-101B-9397-08002B2CF9AE}" pid="8" name="Version">
    <vt:lpwstr>20100310</vt:lpwstr>
  </property>
  <property fmtid="{D5CDD505-2E9C-101B-9397-08002B2CF9AE}" pid="9" name="_AdHocReviewCycleID">
    <vt:lpwstr>34956309</vt:lpwstr>
  </property>
  <property fmtid="{D5CDD505-2E9C-101B-9397-08002B2CF9AE}" pid="10" name="_AuthorEmail">
    <vt:lpwstr>Sriram.Pappudu@bcg.com</vt:lpwstr>
  </property>
  <property fmtid="{D5CDD505-2E9C-101B-9397-08002B2CF9AE}" pid="11" name="_AuthorEmailDisplayName">
    <vt:lpwstr>Sriram Pappudu</vt:lpwstr>
  </property>
  <property fmtid="{D5CDD505-2E9C-101B-9397-08002B2CF9AE}" pid="12" name="_EmailSubject">
    <vt:lpwstr>NYCHA final doc</vt:lpwstr>
  </property>
</Properties>
</file>