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53A03-AF9F-57C8-1D4B-0AA06899E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6357" y="758075"/>
            <a:ext cx="8825658" cy="2677648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 2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WALMART SUPERSTORE SALES ANALYSIS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MBM6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562CC-DDAF-20DC-0C82-CD9757B04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553" y="4485149"/>
            <a:ext cx="8825658" cy="861420"/>
          </a:xfrm>
        </p:spPr>
        <p:txBody>
          <a:bodyPr/>
          <a:lstStyle/>
          <a:p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cap="none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resented</a:t>
            </a:r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sz="1800" cap="none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Laksmi Priya 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0161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396D-2AB0-4F92-3FBF-7C0AAA8D7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Purchasing Details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25D1B5-5B34-BF0C-14CB-7C49E7484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854" y="2603500"/>
            <a:ext cx="6436604" cy="3416300"/>
          </a:xfrm>
        </p:spPr>
      </p:pic>
    </p:spTree>
    <p:extLst>
      <p:ext uri="{BB962C8B-B14F-4D97-AF65-F5344CB8AC3E}">
        <p14:creationId xmlns:p14="http://schemas.microsoft.com/office/powerpoint/2010/main" val="2168802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24A8-0CCA-0094-8EC7-951700114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Region With Sub-Category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EB1E42-470A-AB3C-9B14-199451175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690" y="2603500"/>
            <a:ext cx="6442933" cy="3416300"/>
          </a:xfrm>
        </p:spPr>
      </p:pic>
    </p:spTree>
    <p:extLst>
      <p:ext uri="{BB962C8B-B14F-4D97-AF65-F5344CB8AC3E}">
        <p14:creationId xmlns:p14="http://schemas.microsoft.com/office/powerpoint/2010/main" val="2849148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986A-F617-3523-7B9A-A30591F8D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Cause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3B9AE-C573-AF7B-EB59-0B00A193F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Disparities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Cause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Discrepancies in sales performance across different geographic regions indicate underlying factors influencing consumer behavior and purchasing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Economic factors, cultural preferences, and competitive landscape vary between regions, leading to differences in consumer spending habits and product demand.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5803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B9C45-E2D9-F394-7DB7-20FA4ABB4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Cause Analysis -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Cntd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111727-B832-3F0B-8532-93B880D6C7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6608" y="2479580"/>
            <a:ext cx="11331616" cy="260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buFont typeface="Wingdings" panose="05000000000000000000" pitchFamily="2" charset="2"/>
              <a:buChar char="Ø"/>
              <a:tabLst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Category Performance:</a:t>
            </a:r>
          </a:p>
          <a:p>
            <a:pPr marL="0" marR="0" lvl="0" indent="0" fontAlgn="base">
              <a:lnSpc>
                <a:spcPct val="100000"/>
              </a:lnSpc>
              <a:buFontTx/>
              <a:buChar char="•"/>
              <a:tabLst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Cause: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Variations in sales performance among product categories suggest differing levels of market demand and customer preferences.</a:t>
            </a:r>
          </a:p>
          <a:p>
            <a:pPr marL="0" marR="0" lvl="0" indent="0" fontAlgn="base">
              <a:lnSpc>
                <a:spcPct val="100000"/>
              </a:lnSpc>
              <a:buFontTx/>
              <a:buChar char="•"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FontTx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such as seasonality, product innovation, and competitive pricing influence category performance, highlighting the importance of strategic product assortment and marketing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11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3CF38-D303-50C4-6E76-D292483B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Cause Analysis -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BE96-66F3-DB78-1FB9-43577222F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Segmentation: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FontTx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Cause: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distinct customer segments based on purchasing behavior and demographics implies diverse customer needs and preferences.</a:t>
            </a:r>
          </a:p>
          <a:p>
            <a:pPr marL="0" indent="0" fontAlgn="base">
              <a:buFontTx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FontTx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Inference:</a:t>
            </a:r>
            <a:r>
              <a:rPr lang="en-US" dirty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Tailoring marketing strategies and product offerings to specific customer segments can enhance customer satisfaction and loyalty, driving higher sales and revenue.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5526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2AA3-61C6-FBC9-9D35-1ED9AAB75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Cause Analysis -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9F3C1-FA04-57EC-F543-697BEFD3D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 Challenges: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Cause: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related to inventory turnover rates and stockout incidents indicate inefficiencies in inventory management practices.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Inaccurate demand forecasting, inadequate supply chain coordination, and suboptimal replenishment strategies contribute to inventory management challenges, necessitating improvements in forecasting accuracy and supply chain optimization.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6086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8605E-D3E6-9315-D73E-90DE5D1DA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275" y="996818"/>
            <a:ext cx="8825659" cy="70696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Inferences: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8C2B9-EC19-849B-F9E6-9DF59869C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275" y="2252184"/>
            <a:ext cx="10222960" cy="4572000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root cause analysis, the following inferences can be drawn to inform strategic decision-making at Walmart:</a:t>
            </a:r>
          </a:p>
          <a:p>
            <a:pPr>
              <a:buFont typeface="+mj-lt"/>
              <a:buAutoNum type="arabicPeriod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Strategy Development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Tailor marketing campaigns, product assortments, and pricing strategies to suit the unique characteristics and preferences of different geographic regions.</a:t>
            </a:r>
          </a:p>
          <a:p>
            <a:pPr>
              <a:buFont typeface="+mj-lt"/>
              <a:buAutoNum type="arabicPeriod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Optimization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Allocate resources towards high-performing product categories while exploring opportunities to revitalize underperforming categories through product innovation and targeted promotions.</a:t>
            </a:r>
          </a:p>
          <a:p>
            <a:pPr>
              <a:buFont typeface="+mj-lt"/>
              <a:buAutoNum type="arabicPeriod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Customer-Centric Approach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Adopt a customer-centric approach by leveraging customer segmentation insights to deliver personalized shopping experiences and enhance customer satisfaction.</a:t>
            </a:r>
          </a:p>
          <a:p>
            <a:pPr>
              <a:buFont typeface="+mj-lt"/>
              <a:buAutoNum type="arabicPeriod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Optimization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Invest in advanced analytics and supply chain technologies to improve demand forecasting accuracy, optimize inventory levels, and enhance overall supply chain efficiency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629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F7F81-64DB-9F9B-9F69-3E3995140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Sales and Profit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01EE8C-58E5-38E9-6AC4-1E9688E70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8688" y="2405536"/>
            <a:ext cx="7229518" cy="3812751"/>
          </a:xfrm>
        </p:spPr>
      </p:pic>
    </p:spTree>
    <p:extLst>
      <p:ext uri="{BB962C8B-B14F-4D97-AF65-F5344CB8AC3E}">
        <p14:creationId xmlns:p14="http://schemas.microsoft.com/office/powerpoint/2010/main" val="171505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81AC-E627-0C47-986C-60ABFFA73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369" y="700291"/>
            <a:ext cx="8825659" cy="706964"/>
          </a:xfrm>
        </p:spPr>
        <p:txBody>
          <a:bodyPr/>
          <a:lstStyle/>
          <a:p>
            <a:br>
              <a:rPr lang="en-IN" dirty="0"/>
            </a:br>
            <a:br>
              <a:rPr lang="en-IN" dirty="0"/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Sales and profit for Each Customer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BC45D0-D39C-5B89-28C0-28EC0B4DF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0342" y="2603500"/>
            <a:ext cx="6455628" cy="3416300"/>
          </a:xfrm>
        </p:spPr>
      </p:pic>
    </p:spTree>
    <p:extLst>
      <p:ext uri="{BB962C8B-B14F-4D97-AF65-F5344CB8AC3E}">
        <p14:creationId xmlns:p14="http://schemas.microsoft.com/office/powerpoint/2010/main" val="3487673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F142-05C9-E0FD-0607-23016B69F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Profit by Year, Quarter, Month and Day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68FE5A-0B32-6989-0E7D-E33F2A35C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952" y="2669487"/>
            <a:ext cx="6412287" cy="3416300"/>
          </a:xfrm>
        </p:spPr>
      </p:pic>
    </p:spTree>
    <p:extLst>
      <p:ext uri="{BB962C8B-B14F-4D97-AF65-F5344CB8AC3E}">
        <p14:creationId xmlns:p14="http://schemas.microsoft.com/office/powerpoint/2010/main" val="617163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972B-0470-AA58-E9AD-A4D4201B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917" y="964242"/>
            <a:ext cx="8825659" cy="70696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Profit by Product  Name and Region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9E7CE8-221A-D6FE-15A1-0FC685784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363" y="2603500"/>
            <a:ext cx="6487587" cy="3416300"/>
          </a:xfrm>
        </p:spPr>
      </p:pic>
    </p:spTree>
    <p:extLst>
      <p:ext uri="{BB962C8B-B14F-4D97-AF65-F5344CB8AC3E}">
        <p14:creationId xmlns:p14="http://schemas.microsoft.com/office/powerpoint/2010/main" val="361377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5DDEB-EB32-1797-CDB8-7A9D7409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Sales By 20% Of Customer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C3FAB6-F62C-0C84-1D30-D6825ECF4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369" y="2603500"/>
            <a:ext cx="6439574" cy="3416300"/>
          </a:xfrm>
        </p:spPr>
      </p:pic>
    </p:spTree>
    <p:extLst>
      <p:ext uri="{BB962C8B-B14F-4D97-AF65-F5344CB8AC3E}">
        <p14:creationId xmlns:p14="http://schemas.microsoft.com/office/powerpoint/2010/main" val="3159937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1788F-2DA2-C50C-3178-561769BA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Sales By Segment, Region and Profit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DCFDEFE-310E-B826-4C3E-02595D5B9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839" y="2603500"/>
            <a:ext cx="6420634" cy="3416300"/>
          </a:xfrm>
        </p:spPr>
      </p:pic>
    </p:spTree>
    <p:extLst>
      <p:ext uri="{BB962C8B-B14F-4D97-AF65-F5344CB8AC3E}">
        <p14:creationId xmlns:p14="http://schemas.microsoft.com/office/powerpoint/2010/main" val="1278678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C497-A0EF-2327-AE01-2CE6799B3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27371"/>
            <a:ext cx="8825659" cy="706964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Quantity For Each State Using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9B64BC-DA42-6E71-ED62-B30B6B220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5151" y="2464605"/>
            <a:ext cx="7660569" cy="4068054"/>
          </a:xfrm>
        </p:spPr>
      </p:pic>
    </p:spTree>
    <p:extLst>
      <p:ext uri="{BB962C8B-B14F-4D97-AF65-F5344CB8AC3E}">
        <p14:creationId xmlns:p14="http://schemas.microsoft.com/office/powerpoint/2010/main" val="3425624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AACE-7C0C-DA73-5807-E0F739B2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 with Slicer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BAF0B3-255F-7D2A-04AC-B56AC0798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690" y="2603500"/>
            <a:ext cx="7422343" cy="3935622"/>
          </a:xfrm>
        </p:spPr>
      </p:pic>
    </p:spTree>
    <p:extLst>
      <p:ext uri="{BB962C8B-B14F-4D97-AF65-F5344CB8AC3E}">
        <p14:creationId xmlns:p14="http://schemas.microsoft.com/office/powerpoint/2010/main" val="2621997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86</TotalTime>
  <Words>432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Times New Roman</vt:lpstr>
      <vt:lpstr>Wingdings</vt:lpstr>
      <vt:lpstr>Wingdings 3</vt:lpstr>
      <vt:lpstr>Ion Boardroom</vt:lpstr>
      <vt:lpstr>Capstone Project 2  WALMART SUPERSTORE SALES ANALYSIS MBM6</vt:lpstr>
      <vt:lpstr>Sum of Sales and Profit</vt:lpstr>
      <vt:lpstr>  Sum Of Sales and profit for Each Customer </vt:lpstr>
      <vt:lpstr>Sum Of Profit by Year, Quarter, Month and Day</vt:lpstr>
      <vt:lpstr>Sum of Profit by Product  Name and Region</vt:lpstr>
      <vt:lpstr>Sum Of Sales By 20% Of Customer</vt:lpstr>
      <vt:lpstr>Sum Of Sales By Segment, Region and Profit</vt:lpstr>
      <vt:lpstr>Product Quantity For Each State Using Map</vt:lpstr>
      <vt:lpstr>Inventory Management with Slicer</vt:lpstr>
      <vt:lpstr>Customer Purchasing Details</vt:lpstr>
      <vt:lpstr>Sales By Region With Sub-Category</vt:lpstr>
      <vt:lpstr>Root Cause Analysis</vt:lpstr>
      <vt:lpstr>Root Cause Analysis - Cntd</vt:lpstr>
      <vt:lpstr>Root Cause Analysis - Cntd</vt:lpstr>
      <vt:lpstr>Root Cause Analysis - Cntd</vt:lpstr>
      <vt:lpstr>Inferences: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2  WALMART SUPERSTORE SALES ANALYSIS MBM6</dc:title>
  <dc:creator>Vignesh Balakrishnan</dc:creator>
  <cp:lastModifiedBy>Vignesh Balakrishnan</cp:lastModifiedBy>
  <cp:revision>5</cp:revision>
  <dcterms:created xsi:type="dcterms:W3CDTF">2024-06-04T10:22:33Z</dcterms:created>
  <dcterms:modified xsi:type="dcterms:W3CDTF">2024-06-10T13:15:35Z</dcterms:modified>
</cp:coreProperties>
</file>