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62" r:id="rId6"/>
    <p:sldId id="264" r:id="rId7"/>
    <p:sldId id="259" r:id="rId8"/>
    <p:sldId id="260" r:id="rId9"/>
    <p:sldId id="265" r:id="rId10"/>
    <p:sldId id="270" r:id="rId11"/>
    <p:sldId id="266" r:id="rId12"/>
    <p:sldId id="267" r:id="rId13"/>
    <p:sldId id="268" r:id="rId14"/>
    <p:sldId id="269" r:id="rId15"/>
    <p:sldId id="271" r:id="rId16"/>
    <p:sldId id="273" r:id="rId17"/>
    <p:sldId id="272" r:id="rId18"/>
    <p:sldId id="26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5/7/2024</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26638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5/7/2024</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700593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5/7/2024</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357090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5/7/2024</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844007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5/7/2024</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269522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5/7/2024</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970162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5/7/2024</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933876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5/7/2024</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945669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5/7/2024</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357614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5/7/2024</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70364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5/7/2024</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272231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5/7/2024</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3985455389"/>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15:clr>
            <a:srgbClr val="F26B43"/>
          </p15:clr>
        </p15:guide>
        <p15:guide id="2" pos="480">
          <p15:clr>
            <a:srgbClr val="F26B43"/>
          </p15:clr>
        </p15:guide>
        <p15:guide id="3" pos="960">
          <p15:clr>
            <a:srgbClr val="F26B43"/>
          </p15:clr>
        </p15:guide>
        <p15:guide id="4" pos="1440">
          <p15:clr>
            <a:srgbClr val="F26B43"/>
          </p15:clr>
        </p15:guide>
        <p15:guide id="5" pos="1920">
          <p15:clr>
            <a:srgbClr val="F26B43"/>
          </p15:clr>
        </p15:guide>
        <p15:guide id="6" pos="2400">
          <p15:clr>
            <a:srgbClr val="F26B43"/>
          </p15:clr>
        </p15:guide>
        <p15:guide id="7" pos="2880">
          <p15:clr>
            <a:srgbClr val="F26B43"/>
          </p15:clr>
        </p15:guide>
        <p15:guide id="8" pos="3360">
          <p15:clr>
            <a:srgbClr val="F26B43"/>
          </p15:clr>
        </p15:guide>
        <p15:guide id="9" pos="3840">
          <p15:clr>
            <a:srgbClr val="F26B43"/>
          </p15:clr>
        </p15:guide>
        <p15:guide id="10" pos="4320">
          <p15:clr>
            <a:srgbClr val="F26B43"/>
          </p15:clr>
        </p15:guide>
        <p15:guide id="11" pos="4800">
          <p15:clr>
            <a:srgbClr val="F26B43"/>
          </p15:clr>
        </p15:guide>
        <p15:guide id="12" pos="5280">
          <p15:clr>
            <a:srgbClr val="F26B43"/>
          </p15:clr>
        </p15:guide>
        <p15:guide id="13" pos="5760">
          <p15:clr>
            <a:srgbClr val="F26B43"/>
          </p15:clr>
        </p15:guide>
        <p15:guide id="14" pos="6240">
          <p15:clr>
            <a:srgbClr val="F26B43"/>
          </p15:clr>
        </p15:guide>
        <p15:guide id="15" pos="6720">
          <p15:clr>
            <a:srgbClr val="F26B43"/>
          </p15:clr>
        </p15:guide>
        <p15:guide id="16" pos="7200">
          <p15:clr>
            <a:srgbClr val="F26B43"/>
          </p15:clr>
        </p15:guide>
        <p15:guide id="17" pos="7680">
          <p15:clr>
            <a:srgbClr val="F26B43"/>
          </p15:clr>
        </p15:guide>
        <p15:guide id="18" orient="horz">
          <p15:clr>
            <a:srgbClr val="F26B43"/>
          </p15:clr>
        </p15:guide>
        <p15:guide id="19" orient="horz" pos="480">
          <p15:clr>
            <a:srgbClr val="F26B43"/>
          </p15:clr>
        </p15:guide>
        <p15:guide id="20" orient="horz" pos="960">
          <p15:clr>
            <a:srgbClr val="F26B43"/>
          </p15:clr>
        </p15:guide>
        <p15:guide id="21" orient="horz" pos="1440">
          <p15:clr>
            <a:srgbClr val="F26B43"/>
          </p15:clr>
        </p15:guide>
        <p15:guide id="22" orient="horz" pos="1920">
          <p15:clr>
            <a:srgbClr val="F26B43"/>
          </p15:clr>
        </p15:guide>
        <p15:guide id="23" orient="horz" pos="2400">
          <p15:clr>
            <a:srgbClr val="F26B43"/>
          </p15:clr>
        </p15:guide>
        <p15:guide id="24" orient="horz" pos="2880">
          <p15:clr>
            <a:srgbClr val="F26B43"/>
          </p15:clr>
        </p15:guide>
        <p15:guide id="25" orient="horz" pos="3360">
          <p15:clr>
            <a:srgbClr val="F26B43"/>
          </p15:clr>
        </p15:guide>
        <p15:guide id="26" orient="horz" pos="3840">
          <p15:clr>
            <a:srgbClr val="F26B43"/>
          </p15:clr>
        </p15:guide>
        <p15:guide id="27" orient="horz" pos="43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nei.nih.gov/learn-about-eye-health/outreach-campaigns-and-resources/eye-health-data-and-statistics/diabetic-retinopathy-data-and-statistics" TargetMode="External"/><Relationship Id="rId2" Type="http://schemas.openxmlformats.org/officeDocument/2006/relationships/hyperlink" Target="https://www.aoa.org/healthy-eyes/eye-and-vision-conditions/diabetic-retinopathy?sso=y" TargetMode="External"/><Relationship Id="rId1" Type="http://schemas.openxmlformats.org/officeDocument/2006/relationships/slideLayout" Target="../slideLayouts/slideLayout2.xml"/><Relationship Id="rId4" Type="http://schemas.openxmlformats.org/officeDocument/2006/relationships/hyperlink" Target="https://www.sightsavers.org/blogs/2021/06/diabetic-retinopathy-in-pakistan/"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664F6-A149-AD02-636C-42E14F9C1216}"/>
              </a:ext>
            </a:extLst>
          </p:cNvPr>
          <p:cNvSpPr>
            <a:spLocks noGrp="1"/>
          </p:cNvSpPr>
          <p:nvPr>
            <p:ph type="ctrTitle"/>
          </p:nvPr>
        </p:nvSpPr>
        <p:spPr>
          <a:xfrm>
            <a:off x="630025" y="505120"/>
            <a:ext cx="10668000" cy="2286000"/>
          </a:xfrm>
        </p:spPr>
        <p:txBody>
          <a:bodyPr>
            <a:normAutofit fontScale="90000"/>
          </a:bodyPr>
          <a:lstStyle/>
          <a:p>
            <a:r>
              <a:rPr lang="en-US" b="1" u="sng" dirty="0">
                <a:solidFill>
                  <a:schemeClr val="bg1"/>
                </a:solidFill>
                <a:latin typeface="Times New Roman" panose="02020603050405020304" pitchFamily="18" charset="0"/>
                <a:cs typeface="Times New Roman" panose="02020603050405020304" pitchFamily="18" charset="0"/>
              </a:rPr>
              <a:t>SEVERITY OF DIABETIC RETINOPATHY USING DEEP LEARNING</a:t>
            </a:r>
          </a:p>
        </p:txBody>
      </p:sp>
      <p:sp>
        <p:nvSpPr>
          <p:cNvPr id="3" name="Subtitle 2">
            <a:extLst>
              <a:ext uri="{FF2B5EF4-FFF2-40B4-BE49-F238E27FC236}">
                <a16:creationId xmlns:a16="http://schemas.microsoft.com/office/drawing/2014/main" id="{C397CD20-FAD3-9238-A222-E6E5A63B8036}"/>
              </a:ext>
            </a:extLst>
          </p:cNvPr>
          <p:cNvSpPr>
            <a:spLocks noGrp="1"/>
          </p:cNvSpPr>
          <p:nvPr>
            <p:ph type="subTitle" idx="1"/>
          </p:nvPr>
        </p:nvSpPr>
        <p:spPr>
          <a:xfrm>
            <a:off x="941109" y="3685880"/>
            <a:ext cx="10668000" cy="1524000"/>
          </a:xfrm>
        </p:spPr>
        <p:txBody>
          <a:bodyPr/>
          <a:lstStyle/>
          <a:p>
            <a:pPr marL="0" indent="0" algn="ctr">
              <a:lnSpc>
                <a:spcPct val="100000"/>
              </a:lnSpc>
              <a:buNone/>
            </a:pPr>
            <a:r>
              <a:rPr lang="en-US" sz="2800" b="1" dirty="0">
                <a:solidFill>
                  <a:schemeClr val="tx1"/>
                </a:solidFill>
                <a:latin typeface="Times New Roman" panose="02020603050405020304" pitchFamily="18" charset="0"/>
                <a:cs typeface="Times New Roman" panose="02020603050405020304" pitchFamily="18" charset="0"/>
              </a:rPr>
              <a:t>Under The Guidance Of</a:t>
            </a:r>
          </a:p>
          <a:p>
            <a:pPr marL="0" indent="0" algn="ctr">
              <a:lnSpc>
                <a:spcPct val="100000"/>
              </a:lnSpc>
              <a:buNone/>
            </a:pPr>
            <a:r>
              <a:rPr lang="en-US" sz="2400" dirty="0">
                <a:solidFill>
                  <a:schemeClr val="tx1"/>
                </a:solidFill>
                <a:latin typeface="Times New Roman" panose="02020603050405020304" pitchFamily="18" charset="0"/>
                <a:cs typeface="Times New Roman" panose="02020603050405020304" pitchFamily="18" charset="0"/>
              </a:rPr>
              <a:t>Dr. </a:t>
            </a:r>
            <a:r>
              <a:rPr lang="en-US" sz="2400" dirty="0" err="1">
                <a:solidFill>
                  <a:schemeClr val="tx1"/>
                </a:solidFill>
                <a:latin typeface="Times New Roman" panose="02020603050405020304" pitchFamily="18" charset="0"/>
                <a:cs typeface="Times New Roman" panose="02020603050405020304" pitchFamily="18" charset="0"/>
              </a:rPr>
              <a:t>Kamalakar</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Ramineni</a:t>
            </a:r>
            <a:endParaRPr lang="en-US" sz="2400" dirty="0">
              <a:solidFill>
                <a:schemeClr val="tx1"/>
              </a:solidFill>
              <a:latin typeface="Times New Roman" panose="02020603050405020304" pitchFamily="18" charset="0"/>
              <a:cs typeface="Times New Roman" panose="02020603050405020304" pitchFamily="18" charset="0"/>
            </a:endParaRPr>
          </a:p>
          <a:p>
            <a:pPr marL="0" indent="0" algn="ctr">
              <a:lnSpc>
                <a:spcPct val="100000"/>
              </a:lnSpc>
              <a:buNone/>
            </a:pPr>
            <a:r>
              <a:rPr lang="en-US" sz="2400" dirty="0">
                <a:solidFill>
                  <a:schemeClr val="tx1"/>
                </a:solidFill>
                <a:latin typeface="Times New Roman" panose="02020603050405020304" pitchFamily="18" charset="0"/>
                <a:cs typeface="Times New Roman" panose="02020603050405020304" pitchFamily="18" charset="0"/>
              </a:rPr>
              <a:t>Department of Computer Science And Engineering</a:t>
            </a:r>
            <a:endParaRPr lang="en-US" sz="2400" b="1" dirty="0">
              <a:solidFill>
                <a:schemeClr val="tx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415344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1572-9D35-8487-81CF-3D293CF41A7A}"/>
              </a:ext>
            </a:extLst>
          </p:cNvPr>
          <p:cNvSpPr>
            <a:spLocks noGrp="1"/>
          </p:cNvSpPr>
          <p:nvPr>
            <p:ph type="title"/>
          </p:nvPr>
        </p:nvSpPr>
        <p:spPr>
          <a:xfrm>
            <a:off x="1252194" y="0"/>
            <a:ext cx="10668000" cy="1524000"/>
          </a:xfrm>
        </p:spPr>
        <p:txBody>
          <a:bodyPr/>
          <a:lstStyle/>
          <a:p>
            <a:r>
              <a:rPr lang="en-US" b="1" u="sng" dirty="0">
                <a:solidFill>
                  <a:schemeClr val="bg1"/>
                </a:solidFill>
              </a:rPr>
              <a:t>DATA SET</a:t>
            </a:r>
          </a:p>
        </p:txBody>
      </p:sp>
      <p:pic>
        <p:nvPicPr>
          <p:cNvPr id="5" name="Content Placeholder 4">
            <a:extLst>
              <a:ext uri="{FF2B5EF4-FFF2-40B4-BE49-F238E27FC236}">
                <a16:creationId xmlns:a16="http://schemas.microsoft.com/office/drawing/2014/main" id="{D49BF771-C797-4055-259A-76AAB915C46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4691"/>
          <a:stretch/>
        </p:blipFill>
        <p:spPr>
          <a:xfrm>
            <a:off x="992379" y="1206632"/>
            <a:ext cx="10618814" cy="5481768"/>
          </a:xfrm>
        </p:spPr>
      </p:pic>
    </p:spTree>
    <p:extLst>
      <p:ext uri="{BB962C8B-B14F-4D97-AF65-F5344CB8AC3E}">
        <p14:creationId xmlns:p14="http://schemas.microsoft.com/office/powerpoint/2010/main" val="3525735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E5320-CFEA-BF37-D65B-EA6338E2F147}"/>
              </a:ext>
            </a:extLst>
          </p:cNvPr>
          <p:cNvSpPr>
            <a:spLocks noGrp="1"/>
          </p:cNvSpPr>
          <p:nvPr>
            <p:ph type="title"/>
          </p:nvPr>
        </p:nvSpPr>
        <p:spPr/>
        <p:txBody>
          <a:bodyPr/>
          <a:lstStyle/>
          <a:p>
            <a:r>
              <a:rPr lang="en-US" sz="4400" b="1" u="sng" dirty="0">
                <a:solidFill>
                  <a:schemeClr val="bg1"/>
                </a:solidFill>
                <a:latin typeface="Times New Roman" panose="02020603050405020304" pitchFamily="18" charset="0"/>
                <a:cs typeface="Times New Roman" panose="02020603050405020304" pitchFamily="18" charset="0"/>
              </a:rPr>
              <a:t>LITERATURE REVIEW</a:t>
            </a:r>
            <a:br>
              <a:rPr lang="en-IN" sz="4400" dirty="0"/>
            </a:br>
            <a:endParaRPr lang="en-US" dirty="0"/>
          </a:p>
        </p:txBody>
      </p:sp>
      <p:sp>
        <p:nvSpPr>
          <p:cNvPr id="3" name="Content Placeholder 2">
            <a:extLst>
              <a:ext uri="{FF2B5EF4-FFF2-40B4-BE49-F238E27FC236}">
                <a16:creationId xmlns:a16="http://schemas.microsoft.com/office/drawing/2014/main" id="{D971F459-7294-0A97-8AD7-EAA5245F3CC1}"/>
              </a:ext>
            </a:extLst>
          </p:cNvPr>
          <p:cNvSpPr>
            <a:spLocks noGrp="1"/>
          </p:cNvSpPr>
          <p:nvPr>
            <p:ph idx="1"/>
          </p:nvPr>
        </p:nvSpPr>
        <p:spPr/>
        <p:txBody>
          <a:bodyPr>
            <a:normAutofit fontScale="70000" lnSpcReduction="20000"/>
          </a:bodyPr>
          <a:lstStyle/>
          <a:p>
            <a:pPr marL="285750" indent="-285750" algn="just">
              <a:buClr>
                <a:schemeClr val="accent1"/>
              </a:buClr>
              <a:buFont typeface="Arial" panose="020B0604020202020204" pitchFamily="34" charset="0"/>
              <a:buChar char="•"/>
            </a:pPr>
            <a:r>
              <a:rPr lang="en-US" b="1" u="sng" dirty="0">
                <a:solidFill>
                  <a:schemeClr val="bg1">
                    <a:alpha val="70000"/>
                  </a:schemeClr>
                </a:solidFill>
                <a:latin typeface="Times New Roman" panose="02020603050405020304" pitchFamily="18" charset="0"/>
                <a:cs typeface="Times New Roman" panose="02020603050405020304" pitchFamily="18" charset="0"/>
              </a:rPr>
              <a:t>Identify Keywords</a:t>
            </a:r>
            <a:r>
              <a:rPr lang="en-US" dirty="0">
                <a:latin typeface="Times New Roman" panose="02020603050405020304" pitchFamily="18" charset="0"/>
                <a:cs typeface="Times New Roman" panose="02020603050405020304" pitchFamily="18" charset="0"/>
              </a:rPr>
              <a:t>: Begin by identifying a set of keywords and phrases closely related to the project, such as Detection of Diabetic Retinopathy, Proliferative, Non-proliferative etc. These keywords will serve as the basis for conducting your literature search.</a:t>
            </a:r>
          </a:p>
          <a:p>
            <a:pPr marL="285750" indent="-285750" algn="just">
              <a:buClr>
                <a:schemeClr val="accent1"/>
              </a:buCl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Clr>
                <a:schemeClr val="accent1"/>
              </a:buClr>
              <a:buFont typeface="Arial" panose="020B0604020202020204" pitchFamily="34" charset="0"/>
              <a:buChar char="•"/>
            </a:pPr>
            <a:r>
              <a:rPr lang="en-US" b="1" u="sng" dirty="0">
                <a:solidFill>
                  <a:schemeClr val="bg1">
                    <a:alpha val="70000"/>
                  </a:schemeClr>
                </a:solidFill>
                <a:latin typeface="Times New Roman" panose="02020603050405020304" pitchFamily="18" charset="0"/>
                <a:cs typeface="Times New Roman" panose="02020603050405020304" pitchFamily="18" charset="0"/>
              </a:rPr>
              <a:t>Search Databases</a:t>
            </a:r>
            <a:r>
              <a:rPr lang="en-US" dirty="0">
                <a:latin typeface="Times New Roman" panose="02020603050405020304" pitchFamily="18" charset="0"/>
                <a:cs typeface="Times New Roman" panose="02020603050405020304" pitchFamily="18" charset="0"/>
              </a:rPr>
              <a:t>: Utilize academic databases like IEEE Xplore to search for research papers and articles relevant to your project's focus. </a:t>
            </a:r>
          </a:p>
          <a:p>
            <a:pPr marL="285750" indent="-285750" algn="just">
              <a:buClr>
                <a:schemeClr val="accent1"/>
              </a:buCl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Clr>
                <a:schemeClr val="accent1"/>
              </a:buClr>
              <a:buFont typeface="Arial" panose="020B0604020202020204" pitchFamily="34" charset="0"/>
              <a:buChar char="•"/>
            </a:pPr>
            <a:r>
              <a:rPr lang="en-US" b="1" u="sng" dirty="0">
                <a:solidFill>
                  <a:schemeClr val="bg1">
                    <a:alpha val="70000"/>
                  </a:schemeClr>
                </a:solidFill>
                <a:latin typeface="Times New Roman" panose="02020603050405020304" pitchFamily="18" charset="0"/>
                <a:cs typeface="Times New Roman" panose="02020603050405020304" pitchFamily="18" charset="0"/>
              </a:rPr>
              <a:t>Review Abstracts</a:t>
            </a:r>
            <a:r>
              <a:rPr lang="en-US" dirty="0">
                <a:latin typeface="Times New Roman" panose="02020603050405020304" pitchFamily="18" charset="0"/>
                <a:cs typeface="Times New Roman" panose="02020603050405020304" pitchFamily="18" charset="0"/>
              </a:rPr>
              <a:t>: Thoroughly examine the abstracts of the identified papers to gain an overview of the research work. Based on the abstracts, shortlist papers that appear directly relevant to the Detection of Diabetic Retinopathy. This step will help you to  focus on the most relevant research.</a:t>
            </a:r>
          </a:p>
          <a:p>
            <a:endParaRPr lang="en-US" dirty="0"/>
          </a:p>
        </p:txBody>
      </p:sp>
    </p:spTree>
    <p:extLst>
      <p:ext uri="{BB962C8B-B14F-4D97-AF65-F5344CB8AC3E}">
        <p14:creationId xmlns:p14="http://schemas.microsoft.com/office/powerpoint/2010/main" val="1994136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59296A-BA6C-2E21-6C90-92770503FE27}"/>
              </a:ext>
            </a:extLst>
          </p:cNvPr>
          <p:cNvSpPr>
            <a:spLocks noGrp="1"/>
          </p:cNvSpPr>
          <p:nvPr>
            <p:ph idx="1"/>
          </p:nvPr>
        </p:nvSpPr>
        <p:spPr>
          <a:xfrm>
            <a:off x="914399" y="1026459"/>
            <a:ext cx="10524565" cy="4805082"/>
          </a:xfrm>
        </p:spPr>
        <p:txBody>
          <a:bodyPr>
            <a:normAutofit fontScale="25000" lnSpcReduction="20000"/>
          </a:bodyPr>
          <a:lstStyle/>
          <a:p>
            <a:r>
              <a:rPr lang="en-US" sz="9600" b="1" u="sng" dirty="0">
                <a:solidFill>
                  <a:schemeClr val="bg1">
                    <a:alpha val="70000"/>
                  </a:schemeClr>
                </a:solidFill>
                <a:latin typeface="Times New Roman" panose="02020603050405020304" pitchFamily="18" charset="0"/>
                <a:cs typeface="Times New Roman" panose="02020603050405020304" pitchFamily="18" charset="0"/>
              </a:rPr>
              <a:t>Compare Methodologies</a:t>
            </a:r>
            <a:r>
              <a:rPr lang="en-US" sz="9600" dirty="0">
                <a:latin typeface="Times New Roman" panose="02020603050405020304" pitchFamily="18" charset="0"/>
                <a:cs typeface="Times New Roman" panose="02020603050405020304" pitchFamily="18" charset="0"/>
              </a:rPr>
              <a:t>: </a:t>
            </a:r>
            <a:r>
              <a:rPr lang="en-US" sz="8000" dirty="0">
                <a:latin typeface="Times New Roman" panose="02020603050405020304" pitchFamily="18" charset="0"/>
                <a:cs typeface="Times New Roman" panose="02020603050405020304" pitchFamily="18" charset="0"/>
              </a:rPr>
              <a:t>Analyze the various methodologies and techniques used in the literature for Detection of Diabetic Retinopathy. Compare the pros and cons of different approaches, such as deep learning-based methods (CNNs), traditional image processing techniques, and hybrid models, to determine the most suitable approach for your project</a:t>
            </a:r>
            <a:r>
              <a:rPr lang="en-US" sz="9600" dirty="0">
                <a:latin typeface="Times New Roman" panose="02020603050405020304" pitchFamily="18" charset="0"/>
                <a:cs typeface="Times New Roman" panose="02020603050405020304" pitchFamily="18" charset="0"/>
              </a:rPr>
              <a:t>.</a:t>
            </a:r>
          </a:p>
          <a:p>
            <a:pPr marL="285750" indent="-285750" algn="just">
              <a:buClr>
                <a:schemeClr val="accent1"/>
              </a:buClr>
              <a:buFont typeface="Arial" panose="020B0604020202020204" pitchFamily="34" charset="0"/>
              <a:buChar char="•"/>
            </a:pPr>
            <a:r>
              <a:rPr lang="en-US" sz="9600" b="1" u="sng" dirty="0">
                <a:solidFill>
                  <a:schemeClr val="bg1">
                    <a:alpha val="70000"/>
                  </a:schemeClr>
                </a:solidFill>
                <a:latin typeface="Times New Roman" panose="02020603050405020304" pitchFamily="18" charset="0"/>
                <a:cs typeface="Times New Roman" panose="02020603050405020304" pitchFamily="18" charset="0"/>
              </a:rPr>
              <a:t>Consider Data</a:t>
            </a:r>
            <a:r>
              <a:rPr lang="en-US" sz="9600" dirty="0">
                <a:latin typeface="Times New Roman" panose="02020603050405020304" pitchFamily="18" charset="0"/>
                <a:cs typeface="Times New Roman" panose="02020603050405020304" pitchFamily="18" charset="0"/>
              </a:rPr>
              <a:t>: </a:t>
            </a:r>
            <a:r>
              <a:rPr lang="en-US" sz="8000" dirty="0">
                <a:latin typeface="Times New Roman" panose="02020603050405020304" pitchFamily="18" charset="0"/>
                <a:cs typeface="Times New Roman" panose="02020603050405020304" pitchFamily="18" charset="0"/>
              </a:rPr>
              <a:t>Pay attention to the datasets utilized in the reviewed literature. Evaluate the size, diversity, and relevance of the datasets to your specific detection of diabetic retinopathy. Consider whether the datasets cover variations in lighting conditions</a:t>
            </a:r>
          </a:p>
          <a:p>
            <a:pPr marL="285750" indent="-285750" algn="just">
              <a:buClr>
                <a:schemeClr val="accent1"/>
              </a:buClr>
              <a:buFont typeface="Arial" panose="020B0604020202020204" pitchFamily="34" charset="0"/>
              <a:buChar char="•"/>
            </a:pPr>
            <a:endParaRPr lang="en-US" sz="8000" dirty="0">
              <a:latin typeface="Times New Roman" panose="02020603050405020304" pitchFamily="18" charset="0"/>
              <a:cs typeface="Times New Roman" panose="02020603050405020304" pitchFamily="18" charset="0"/>
            </a:endParaRPr>
          </a:p>
          <a:p>
            <a:pPr marL="285750" indent="-285750" algn="just">
              <a:buClr>
                <a:schemeClr val="accent1"/>
              </a:buClr>
              <a:buFont typeface="Arial" panose="020B0604020202020204" pitchFamily="34" charset="0"/>
              <a:buChar char="•"/>
            </a:pPr>
            <a:r>
              <a:rPr lang="en-US" sz="8000" b="1" u="sng" dirty="0">
                <a:solidFill>
                  <a:schemeClr val="bg1">
                    <a:alpha val="70000"/>
                  </a:schemeClr>
                </a:solidFill>
                <a:latin typeface="Times New Roman" panose="02020603050405020304" pitchFamily="18" charset="0"/>
                <a:cs typeface="Times New Roman" panose="02020603050405020304" pitchFamily="18" charset="0"/>
              </a:rPr>
              <a:t>Note Innovations</a:t>
            </a:r>
            <a:r>
              <a:rPr lang="en-US" sz="8000" dirty="0">
                <a:latin typeface="Times New Roman" panose="02020603050405020304" pitchFamily="18" charset="0"/>
                <a:cs typeface="Times New Roman" panose="02020603050405020304" pitchFamily="18" charset="0"/>
              </a:rPr>
              <a:t>: Take note of any innovative techniques, enhancements, or novel ideas presented in the literature. These innovations can provide valuable insights and creative solutions to enhance our  proposed System</a:t>
            </a:r>
            <a:r>
              <a:rPr lang="en-US" sz="7000" dirty="0"/>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4220616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2E4FF-0B07-B788-2AED-A9D9BC0C1EF6}"/>
              </a:ext>
            </a:extLst>
          </p:cNvPr>
          <p:cNvSpPr>
            <a:spLocks noGrp="1"/>
          </p:cNvSpPr>
          <p:nvPr>
            <p:ph type="title"/>
          </p:nvPr>
        </p:nvSpPr>
        <p:spPr/>
        <p:txBody>
          <a:bodyPr/>
          <a:lstStyle/>
          <a:p>
            <a:r>
              <a:rPr lang="en-US" b="1" u="sng">
                <a:solidFill>
                  <a:schemeClr val="bg1"/>
                </a:solidFill>
              </a:rPr>
              <a:t>LINKS </a:t>
            </a:r>
            <a:endParaRPr lang="en-US" b="1" u="sng" dirty="0">
              <a:solidFill>
                <a:schemeClr val="bg1"/>
              </a:solidFill>
            </a:endParaRPr>
          </a:p>
        </p:txBody>
      </p:sp>
      <p:sp>
        <p:nvSpPr>
          <p:cNvPr id="3" name="Content Placeholder 2">
            <a:extLst>
              <a:ext uri="{FF2B5EF4-FFF2-40B4-BE49-F238E27FC236}">
                <a16:creationId xmlns:a16="http://schemas.microsoft.com/office/drawing/2014/main" id="{9E774636-1419-0675-AF7C-1AB0818CDCC4}"/>
              </a:ext>
            </a:extLst>
          </p:cNvPr>
          <p:cNvSpPr>
            <a:spLocks noGrp="1"/>
          </p:cNvSpPr>
          <p:nvPr>
            <p:ph idx="1"/>
          </p:nvPr>
        </p:nvSpPr>
        <p:spPr>
          <a:xfrm>
            <a:off x="566439" y="2120292"/>
            <a:ext cx="11213184" cy="4181015"/>
          </a:xfrm>
        </p:spPr>
        <p:txBody>
          <a:bodyPr>
            <a:normAutofit/>
          </a:bodyPr>
          <a:lstStyle/>
          <a:p>
            <a:r>
              <a:rPr lang="en-US" sz="2000" dirty="0">
                <a:hlinkClick r:id="rId2">
                  <a:extLst>
                    <a:ext uri="{A12FA001-AC4F-418D-AE19-62706E023703}">
                      <ahyp:hlinkClr xmlns:ahyp="http://schemas.microsoft.com/office/drawing/2018/hyperlinkcolor" val="tx"/>
                    </a:ext>
                  </a:extLst>
                </a:hlinkClick>
              </a:rPr>
              <a:t>https://www.aoa.org/healthy-eyes/eye-and-vision-conditions/diabetic-retinopathy?sso</a:t>
            </a:r>
            <a:r>
              <a:rPr lang="en-US" sz="2000">
                <a:hlinkClick r:id="rId2">
                  <a:extLst>
                    <a:ext uri="{A12FA001-AC4F-418D-AE19-62706E023703}">
                      <ahyp:hlinkClr xmlns:ahyp="http://schemas.microsoft.com/office/drawing/2018/hyperlinkcolor" val="tx"/>
                    </a:ext>
                  </a:extLst>
                </a:hlinkClick>
              </a:rPr>
              <a:t>=y</a:t>
            </a:r>
            <a:endParaRPr lang="en-US" sz="2000"/>
          </a:p>
          <a:p>
            <a:endParaRPr lang="en-US" sz="2000" dirty="0"/>
          </a:p>
          <a:p>
            <a:r>
              <a:rPr lang="en-US" sz="2000" dirty="0">
                <a:hlinkClick r:id="rId3">
                  <a:extLst>
                    <a:ext uri="{A12FA001-AC4F-418D-AE19-62706E023703}">
                      <ahyp:hlinkClr xmlns:ahyp="http://schemas.microsoft.com/office/drawing/2018/hyperlinkcolor" val="tx"/>
                    </a:ext>
                  </a:extLst>
                </a:hlinkClick>
              </a:rPr>
              <a:t>https://www.nei.nih.gov/learn-about-eye-health/outreach-campaigns-and-resources/eye-health-data-and-statistics</a:t>
            </a:r>
            <a:r>
              <a:rPr lang="en-US" sz="2000">
                <a:hlinkClick r:id="rId3">
                  <a:extLst>
                    <a:ext uri="{A12FA001-AC4F-418D-AE19-62706E023703}">
                      <ahyp:hlinkClr xmlns:ahyp="http://schemas.microsoft.com/office/drawing/2018/hyperlinkcolor" val="tx"/>
                    </a:ext>
                  </a:extLst>
                </a:hlinkClick>
              </a:rPr>
              <a:t>/diabetic-retinopathy-data-and-statistics</a:t>
            </a:r>
            <a:endParaRPr lang="en-US" sz="2000"/>
          </a:p>
          <a:p>
            <a:endParaRPr lang="en-US" sz="2000" dirty="0"/>
          </a:p>
          <a:p>
            <a:r>
              <a:rPr lang="en-US" sz="2000" dirty="0">
                <a:hlinkClick r:id="rId4">
                  <a:extLst>
                    <a:ext uri="{A12FA001-AC4F-418D-AE19-62706E023703}">
                      <ahyp:hlinkClr xmlns:ahyp="http://schemas.microsoft.com/office/drawing/2018/hyperlinkcolor" val="tx"/>
                    </a:ext>
                  </a:extLst>
                </a:hlinkClick>
              </a:rPr>
              <a:t>https://www.sightsavers.org/blogs/2021/06/diabetic-retinopathy-in-pakistan/</a:t>
            </a:r>
            <a:endParaRPr lang="en-US" sz="2000" dirty="0"/>
          </a:p>
          <a:p>
            <a:endParaRPr lang="en-US" sz="2000" dirty="0"/>
          </a:p>
          <a:p>
            <a:endParaRPr lang="en-US" sz="2000" dirty="0"/>
          </a:p>
        </p:txBody>
      </p:sp>
    </p:spTree>
    <p:extLst>
      <p:ext uri="{BB962C8B-B14F-4D97-AF65-F5344CB8AC3E}">
        <p14:creationId xmlns:p14="http://schemas.microsoft.com/office/powerpoint/2010/main" val="3957083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EA1DE-1887-A3B0-41AD-E23FBC45C951}"/>
              </a:ext>
            </a:extLst>
          </p:cNvPr>
          <p:cNvSpPr>
            <a:spLocks noGrp="1"/>
          </p:cNvSpPr>
          <p:nvPr>
            <p:ph type="title"/>
          </p:nvPr>
        </p:nvSpPr>
        <p:spPr>
          <a:xfrm>
            <a:off x="969390" y="359045"/>
            <a:ext cx="10668000" cy="1524000"/>
          </a:xfrm>
        </p:spPr>
        <p:txBody>
          <a:bodyPr/>
          <a:lstStyle/>
          <a:p>
            <a:r>
              <a:rPr lang="en-US" b="1" u="sng">
                <a:solidFill>
                  <a:schemeClr val="bg1"/>
                </a:solidFill>
                <a:latin typeface="Times New Roman" panose="02020603050405020304" pitchFamily="18" charset="0"/>
                <a:cs typeface="Times New Roman" panose="02020603050405020304" pitchFamily="18" charset="0"/>
              </a:rPr>
              <a:t>INTERFACE OF THE PROJECT </a:t>
            </a:r>
            <a:endParaRPr lang="en-US" b="1" u="sng" dirty="0">
              <a:solidFill>
                <a:schemeClr val="bg1"/>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C4365BA0-D793-F44C-088D-4088FE76BF1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553" b="-649"/>
          <a:stretch/>
        </p:blipFill>
        <p:spPr>
          <a:xfrm>
            <a:off x="1539675" y="1655893"/>
            <a:ext cx="9112650" cy="4843062"/>
          </a:xfrm>
        </p:spPr>
      </p:pic>
    </p:spTree>
    <p:extLst>
      <p:ext uri="{BB962C8B-B14F-4D97-AF65-F5344CB8AC3E}">
        <p14:creationId xmlns:p14="http://schemas.microsoft.com/office/powerpoint/2010/main" val="4261535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5BCDA88-E408-0A9D-566B-423909D9E7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7221" y="988243"/>
            <a:ext cx="9496778" cy="5341938"/>
          </a:xfrm>
        </p:spPr>
      </p:pic>
    </p:spTree>
    <p:extLst>
      <p:ext uri="{BB962C8B-B14F-4D97-AF65-F5344CB8AC3E}">
        <p14:creationId xmlns:p14="http://schemas.microsoft.com/office/powerpoint/2010/main" val="2559215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FA2EC12-F8FB-F793-B1FD-BFCF7E3AED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4224" y="914400"/>
            <a:ext cx="9628055" cy="5415781"/>
          </a:xfrm>
        </p:spPr>
      </p:pic>
    </p:spTree>
    <p:extLst>
      <p:ext uri="{BB962C8B-B14F-4D97-AF65-F5344CB8AC3E}">
        <p14:creationId xmlns:p14="http://schemas.microsoft.com/office/powerpoint/2010/main" val="3058002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6DDE6F1-C1E2-BF17-60AB-5DD3E67F11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5384" y="721109"/>
            <a:ext cx="9628055" cy="5415781"/>
          </a:xfrm>
        </p:spPr>
      </p:pic>
    </p:spTree>
    <p:extLst>
      <p:ext uri="{BB962C8B-B14F-4D97-AF65-F5344CB8AC3E}">
        <p14:creationId xmlns:p14="http://schemas.microsoft.com/office/powerpoint/2010/main" val="3614587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BD8E33F-891B-29EB-A369-AAF3167CC802}"/>
              </a:ext>
            </a:extLst>
          </p:cNvPr>
          <p:cNvSpPr txBox="1"/>
          <p:nvPr/>
        </p:nvSpPr>
        <p:spPr>
          <a:xfrm>
            <a:off x="4187858" y="2893184"/>
            <a:ext cx="6094428" cy="830997"/>
          </a:xfrm>
          <a:prstGeom prst="rect">
            <a:avLst/>
          </a:prstGeom>
          <a:noFill/>
        </p:spPr>
        <p:txBody>
          <a:bodyPr wrap="square">
            <a:spAutoFit/>
          </a:bodyPr>
          <a:lstStyle/>
          <a:p>
            <a:r>
              <a:rPr lang="en-US" sz="4800" b="1" dirty="0">
                <a:solidFill>
                  <a:schemeClr val="bg1"/>
                </a:solidFill>
                <a:latin typeface="Times New Roman" panose="02020603050405020304" pitchFamily="18" charset="0"/>
                <a:cs typeface="Times New Roman" panose="02020603050405020304" pitchFamily="18" charset="0"/>
              </a:rPr>
              <a:t>Thank you</a:t>
            </a:r>
            <a:r>
              <a:rPr lang="en-US" sz="4800" b="1" dirty="0">
                <a:latin typeface="Times New Roman" panose="02020603050405020304" pitchFamily="18" charset="0"/>
                <a:cs typeface="Times New Roman" panose="02020603050405020304" pitchFamily="18" charset="0"/>
              </a:rPr>
              <a:t> </a:t>
            </a:r>
            <a:r>
              <a:rPr lang="en-US" sz="4800" b="1" dirty="0">
                <a:solidFill>
                  <a:schemeClr val="bg1"/>
                </a:solidFill>
                <a:latin typeface="Times New Roman" panose="02020603050405020304" pitchFamily="18" charset="0"/>
                <a:cs typeface="Times New Roman" panose="02020603050405020304" pitchFamily="18" charset="0"/>
              </a:rPr>
              <a:t>!</a:t>
            </a:r>
            <a:endParaRPr lang="en-US" sz="4800" dirty="0"/>
          </a:p>
        </p:txBody>
      </p:sp>
    </p:spTree>
    <p:extLst>
      <p:ext uri="{BB962C8B-B14F-4D97-AF65-F5344CB8AC3E}">
        <p14:creationId xmlns:p14="http://schemas.microsoft.com/office/powerpoint/2010/main" val="2351982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0C51F3-70D6-8400-8B5A-26125BA5575E}"/>
              </a:ext>
            </a:extLst>
          </p:cNvPr>
          <p:cNvSpPr>
            <a:spLocks noGrp="1"/>
          </p:cNvSpPr>
          <p:nvPr>
            <p:ph idx="1"/>
          </p:nvPr>
        </p:nvSpPr>
        <p:spPr>
          <a:xfrm>
            <a:off x="1524000" y="1519958"/>
            <a:ext cx="10668000" cy="3818083"/>
          </a:xfrm>
        </p:spPr>
        <p:txBody>
          <a:bodyPr>
            <a:normAutofit lnSpcReduction="10000"/>
          </a:bodyPr>
          <a:lstStyle/>
          <a:p>
            <a:pPr marL="0" indent="0">
              <a:buNone/>
            </a:pPr>
            <a:r>
              <a:rPr lang="en-US" b="1" u="sng" dirty="0">
                <a:solidFill>
                  <a:schemeClr val="bg1"/>
                </a:solidFill>
                <a:latin typeface="Times New Roman" panose="02020603050405020304" pitchFamily="18" charset="0"/>
                <a:cs typeface="Times New Roman" panose="02020603050405020304" pitchFamily="18" charset="0"/>
              </a:rPr>
              <a:t>TEAM MEMBERS:</a:t>
            </a:r>
          </a:p>
          <a:p>
            <a:pPr marL="0" indent="0">
              <a:buNone/>
            </a:pPr>
            <a:endParaRPr lang="en-US" sz="2400" u="sng"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dirty="0">
                <a:solidFill>
                  <a:schemeClr val="tx1"/>
                </a:solidFill>
                <a:latin typeface="Times New Roman" panose="02020603050405020304" pitchFamily="18" charset="0"/>
                <a:cs typeface="Times New Roman" panose="02020603050405020304" pitchFamily="18" charset="0"/>
              </a:rPr>
              <a:t>2003A51058 - Kudikilla Karthik</a:t>
            </a:r>
          </a:p>
          <a:p>
            <a:pPr algn="just">
              <a:lnSpc>
                <a:spcPct val="100000"/>
              </a:lnSpc>
            </a:pPr>
            <a:r>
              <a:rPr lang="en-US" dirty="0">
                <a:solidFill>
                  <a:schemeClr val="tx1"/>
                </a:solidFill>
                <a:latin typeface="Times New Roman" panose="02020603050405020304" pitchFamily="18" charset="0"/>
                <a:cs typeface="Times New Roman" panose="02020603050405020304" pitchFamily="18" charset="0"/>
              </a:rPr>
              <a:t>2003A51169 - </a:t>
            </a:r>
            <a:r>
              <a:rPr lang="en-US" dirty="0" err="1">
                <a:solidFill>
                  <a:schemeClr val="tx1"/>
                </a:solidFill>
                <a:latin typeface="Times New Roman" panose="02020603050405020304" pitchFamily="18" charset="0"/>
                <a:cs typeface="Times New Roman" panose="02020603050405020304" pitchFamily="18" charset="0"/>
              </a:rPr>
              <a:t>Lakum</a:t>
            </a:r>
            <a:r>
              <a:rPr lang="en-US" dirty="0">
                <a:solidFill>
                  <a:schemeClr val="tx1"/>
                </a:solidFill>
                <a:latin typeface="Times New Roman" panose="02020603050405020304" pitchFamily="18" charset="0"/>
                <a:cs typeface="Times New Roman" panose="02020603050405020304" pitchFamily="18" charset="0"/>
              </a:rPr>
              <a:t> Rohith</a:t>
            </a:r>
          </a:p>
          <a:p>
            <a:pPr algn="just">
              <a:lnSpc>
                <a:spcPct val="100000"/>
              </a:lnSpc>
            </a:pPr>
            <a:r>
              <a:rPr lang="en-US" dirty="0">
                <a:solidFill>
                  <a:schemeClr val="tx1"/>
                </a:solidFill>
                <a:latin typeface="Times New Roman" panose="02020603050405020304" pitchFamily="18" charset="0"/>
                <a:cs typeface="Times New Roman" panose="02020603050405020304" pitchFamily="18" charset="0"/>
              </a:rPr>
              <a:t>2003A51290 - Naini Nithya Reddy</a:t>
            </a:r>
          </a:p>
          <a:p>
            <a:pPr algn="just">
              <a:lnSpc>
                <a:spcPct val="100000"/>
              </a:lnSpc>
            </a:pPr>
            <a:r>
              <a:rPr lang="en-US" dirty="0">
                <a:solidFill>
                  <a:schemeClr val="tx1"/>
                </a:solidFill>
                <a:latin typeface="Times New Roman" panose="02020603050405020304" pitchFamily="18" charset="0"/>
                <a:cs typeface="Times New Roman" panose="02020603050405020304" pitchFamily="18" charset="0"/>
              </a:rPr>
              <a:t>2003A51219 - </a:t>
            </a:r>
            <a:r>
              <a:rPr lang="en-US" dirty="0" err="1">
                <a:solidFill>
                  <a:schemeClr val="tx1"/>
                </a:solidFill>
                <a:latin typeface="Times New Roman" panose="02020603050405020304" pitchFamily="18" charset="0"/>
                <a:cs typeface="Times New Roman" panose="02020603050405020304" pitchFamily="18" charset="0"/>
              </a:rPr>
              <a:t>Dusari</a:t>
            </a:r>
            <a:r>
              <a:rPr lang="en-US" dirty="0">
                <a:solidFill>
                  <a:schemeClr val="tx1"/>
                </a:solidFill>
                <a:latin typeface="Times New Roman" panose="02020603050405020304" pitchFamily="18" charset="0"/>
                <a:cs typeface="Times New Roman" panose="02020603050405020304" pitchFamily="18" charset="0"/>
              </a:rPr>
              <a:t> Aravind</a:t>
            </a:r>
          </a:p>
          <a:p>
            <a:pPr algn="just">
              <a:lnSpc>
                <a:spcPct val="100000"/>
              </a:lnSpc>
            </a:pPr>
            <a:r>
              <a:rPr lang="en-US" dirty="0">
                <a:solidFill>
                  <a:schemeClr val="tx1"/>
                </a:solidFill>
                <a:latin typeface="Times New Roman" panose="02020603050405020304" pitchFamily="18" charset="0"/>
                <a:cs typeface="Times New Roman" panose="02020603050405020304" pitchFamily="18" charset="0"/>
              </a:rPr>
              <a:t>2003A51187 - Shetty Sri Charan </a:t>
            </a:r>
          </a:p>
          <a:p>
            <a:endParaRPr lang="en-US" dirty="0"/>
          </a:p>
        </p:txBody>
      </p:sp>
    </p:spTree>
    <p:extLst>
      <p:ext uri="{BB962C8B-B14F-4D97-AF65-F5344CB8AC3E}">
        <p14:creationId xmlns:p14="http://schemas.microsoft.com/office/powerpoint/2010/main" val="1414660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AB860-CEE0-FED9-CA07-CEC8FD20C258}"/>
              </a:ext>
            </a:extLst>
          </p:cNvPr>
          <p:cNvSpPr>
            <a:spLocks noGrp="1"/>
          </p:cNvSpPr>
          <p:nvPr>
            <p:ph type="title"/>
          </p:nvPr>
        </p:nvSpPr>
        <p:spPr/>
        <p:txBody>
          <a:bodyPr/>
          <a:lstStyle/>
          <a:p>
            <a:r>
              <a:rPr lang="en-US" b="1" u="sng" dirty="0">
                <a:solidFill>
                  <a:schemeClr val="bg1"/>
                </a:solidFill>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8625A1CB-3982-3C34-41E5-A6A601F722F9}"/>
              </a:ext>
            </a:extLst>
          </p:cNvPr>
          <p:cNvSpPr>
            <a:spLocks noGrp="1"/>
          </p:cNvSpPr>
          <p:nvPr>
            <p:ph idx="1"/>
          </p:nvPr>
        </p:nvSpPr>
        <p:spPr>
          <a:xfrm>
            <a:off x="762000" y="2059757"/>
            <a:ext cx="10668000" cy="3818083"/>
          </a:xfrm>
        </p:spPr>
        <p:txBody>
          <a:bodyPr>
            <a:normAutofit/>
          </a:bodyPr>
          <a:lstStyle/>
          <a:p>
            <a:pPr algn="just"/>
            <a:r>
              <a:rPr lang="en-US" sz="2000" dirty="0">
                <a:solidFill>
                  <a:schemeClr val="tx1"/>
                </a:solidFill>
                <a:latin typeface="Times New Roman" panose="02020603050405020304" pitchFamily="18" charset="0"/>
                <a:cs typeface="Times New Roman" panose="02020603050405020304" pitchFamily="18" charset="0"/>
              </a:rPr>
              <a:t>The human eye is considered as the most important sense organ. Some of the eye problems may be curable but few may lead to permanent loss of vision. Commonly occurring diseases such as optic nerve disorder such as Glaucoma, destruction of sharp vision such as Age-Related Macular Degeneration(ARMD), diabetic eye problems like retinopathy etc. This project focuses on detection of Diabetic Retinopathy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896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7BA6A-988D-6063-0FFD-39B0ECC17964}"/>
              </a:ext>
            </a:extLst>
          </p:cNvPr>
          <p:cNvSpPr>
            <a:spLocks noGrp="1"/>
          </p:cNvSpPr>
          <p:nvPr>
            <p:ph type="title"/>
          </p:nvPr>
        </p:nvSpPr>
        <p:spPr>
          <a:xfrm>
            <a:off x="762000" y="611171"/>
            <a:ext cx="10668000" cy="1524000"/>
          </a:xfrm>
        </p:spPr>
        <p:txBody>
          <a:bodyPr/>
          <a:lstStyle/>
          <a:p>
            <a:r>
              <a:rPr lang="en-US" sz="4400" b="1" u="sng" dirty="0">
                <a:solidFill>
                  <a:schemeClr val="bg1"/>
                </a:solidFill>
                <a:latin typeface="Times New Roman" panose="02020603050405020304" pitchFamily="18" charset="0"/>
                <a:cs typeface="Times New Roman" panose="02020603050405020304" pitchFamily="18" charset="0"/>
              </a:rPr>
              <a:t>PROBLEM IDENTIFICATION</a:t>
            </a:r>
            <a:endParaRPr lang="en-US" dirty="0">
              <a:solidFill>
                <a:schemeClr val="bg1"/>
              </a:solidFill>
            </a:endParaRPr>
          </a:p>
        </p:txBody>
      </p:sp>
      <p:sp>
        <p:nvSpPr>
          <p:cNvPr id="3" name="Content Placeholder 2">
            <a:extLst>
              <a:ext uri="{FF2B5EF4-FFF2-40B4-BE49-F238E27FC236}">
                <a16:creationId xmlns:a16="http://schemas.microsoft.com/office/drawing/2014/main" id="{09722C12-8409-DDC7-499F-BCC5EBBD4B01}"/>
              </a:ext>
            </a:extLst>
          </p:cNvPr>
          <p:cNvSpPr>
            <a:spLocks noGrp="1"/>
          </p:cNvSpPr>
          <p:nvPr>
            <p:ph idx="1"/>
          </p:nvPr>
        </p:nvSpPr>
        <p:spPr/>
        <p:txBody>
          <a:bodyPr>
            <a:normAutofit/>
          </a:bodyPr>
          <a:lstStyle/>
          <a:p>
            <a:pPr algn="just"/>
            <a:r>
              <a:rPr lang="en-US" sz="2000" b="0" i="0" dirty="0">
                <a:solidFill>
                  <a:schemeClr val="tx1"/>
                </a:solidFill>
                <a:effectLst/>
                <a:latin typeface="Times New Roman" panose="02020603050405020304" pitchFamily="18" charset="0"/>
                <a:cs typeface="Times New Roman" panose="02020603050405020304" pitchFamily="18" charset="0"/>
              </a:rPr>
              <a:t>Traditional methods of DR detection involve manual examination of retinal images by trained ophthalmologists, which is time-consuming and resource-intensive.</a:t>
            </a:r>
          </a:p>
          <a:p>
            <a:pPr algn="just"/>
            <a:r>
              <a:rPr lang="en-US" sz="2000" b="0" i="0" dirty="0">
                <a:solidFill>
                  <a:schemeClr val="tx1"/>
                </a:solidFill>
                <a:effectLst/>
                <a:latin typeface="Times New Roman" panose="02020603050405020304" pitchFamily="18" charset="0"/>
                <a:cs typeface="Times New Roman" panose="02020603050405020304" pitchFamily="18" charset="0"/>
              </a:rPr>
              <a:t> This project aims to develop an automated system for the detection of diabetic retinopathy using advanced image processing and Machine </a:t>
            </a:r>
            <a:r>
              <a:rPr lang="en-US" sz="2000" dirty="0">
                <a:solidFill>
                  <a:schemeClr val="tx1"/>
                </a:solidFill>
                <a:latin typeface="Times New Roman" panose="02020603050405020304" pitchFamily="18" charset="0"/>
                <a:cs typeface="Times New Roman" panose="02020603050405020304" pitchFamily="18" charset="0"/>
              </a:rPr>
              <a:t>L</a:t>
            </a:r>
            <a:r>
              <a:rPr lang="en-US" sz="2000" b="0" i="0" dirty="0">
                <a:solidFill>
                  <a:schemeClr val="tx1"/>
                </a:solidFill>
                <a:effectLst/>
                <a:latin typeface="Times New Roman" panose="02020603050405020304" pitchFamily="18" charset="0"/>
                <a:cs typeface="Times New Roman" panose="02020603050405020304" pitchFamily="18" charset="0"/>
              </a:rPr>
              <a:t>earning techniques.</a:t>
            </a: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5739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1FDF7A9-BECD-3994-E7F5-37BDE0F7FD33}"/>
              </a:ext>
            </a:extLst>
          </p:cNvPr>
          <p:cNvSpPr txBox="1"/>
          <p:nvPr/>
        </p:nvSpPr>
        <p:spPr>
          <a:xfrm>
            <a:off x="2554478" y="5342826"/>
            <a:ext cx="6688133"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Fig 1.1: Difference between Normal Retina and Diabetic Retinopathy Retina </a:t>
            </a:r>
          </a:p>
        </p:txBody>
      </p:sp>
      <p:pic>
        <p:nvPicPr>
          <p:cNvPr id="7" name="Picture 6">
            <a:extLst>
              <a:ext uri="{FF2B5EF4-FFF2-40B4-BE49-F238E27FC236}">
                <a16:creationId xmlns:a16="http://schemas.microsoft.com/office/drawing/2014/main" id="{784A991D-E026-E203-82BD-984ED42F72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5730" y="1040370"/>
            <a:ext cx="5123878" cy="4105370"/>
          </a:xfrm>
          <a:prstGeom prst="rect">
            <a:avLst/>
          </a:prstGeom>
        </p:spPr>
      </p:pic>
    </p:spTree>
    <p:extLst>
      <p:ext uri="{BB962C8B-B14F-4D97-AF65-F5344CB8AC3E}">
        <p14:creationId xmlns:p14="http://schemas.microsoft.com/office/powerpoint/2010/main" val="3931596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A4158-01CB-8BF8-92C3-F86D09E4AC13}"/>
              </a:ext>
            </a:extLst>
          </p:cNvPr>
          <p:cNvSpPr>
            <a:spLocks noGrp="1"/>
          </p:cNvSpPr>
          <p:nvPr>
            <p:ph type="title"/>
          </p:nvPr>
        </p:nvSpPr>
        <p:spPr/>
        <p:txBody>
          <a:bodyPr/>
          <a:lstStyle/>
          <a:p>
            <a:r>
              <a:rPr lang="en-US" b="1" u="sng" dirty="0">
                <a:solidFill>
                  <a:schemeClr val="bg1"/>
                </a:solidFill>
                <a:latin typeface="Times New Roman" panose="02020603050405020304" pitchFamily="18" charset="0"/>
                <a:cs typeface="Times New Roman" panose="02020603050405020304" pitchFamily="18" charset="0"/>
              </a:rPr>
              <a:t>Different stages of Diabetic Retinopathy</a:t>
            </a:r>
          </a:p>
        </p:txBody>
      </p:sp>
      <p:sp>
        <p:nvSpPr>
          <p:cNvPr id="3" name="Content Placeholder 2">
            <a:extLst>
              <a:ext uri="{FF2B5EF4-FFF2-40B4-BE49-F238E27FC236}">
                <a16:creationId xmlns:a16="http://schemas.microsoft.com/office/drawing/2014/main" id="{D59F665F-2856-480D-B8F6-7D764648BE42}"/>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Mild non-proliferative retinopathy</a:t>
            </a:r>
          </a:p>
          <a:p>
            <a:r>
              <a:rPr lang="en-US" sz="2000" dirty="0">
                <a:latin typeface="Times New Roman" panose="02020603050405020304" pitchFamily="18" charset="0"/>
                <a:cs typeface="Times New Roman" panose="02020603050405020304" pitchFamily="18" charset="0"/>
              </a:rPr>
              <a:t>Moderate non-proliferative retinopathy</a:t>
            </a:r>
          </a:p>
          <a:p>
            <a:r>
              <a:rPr lang="en-US" sz="2000" dirty="0">
                <a:latin typeface="Times New Roman" panose="02020603050405020304" pitchFamily="18" charset="0"/>
                <a:cs typeface="Times New Roman" panose="02020603050405020304" pitchFamily="18" charset="0"/>
              </a:rPr>
              <a:t>Severe non-proliferative retinopathy</a:t>
            </a:r>
          </a:p>
          <a:p>
            <a:r>
              <a:rPr lang="en-US" sz="2000" dirty="0">
                <a:latin typeface="Times New Roman" panose="02020603050405020304" pitchFamily="18" charset="0"/>
                <a:cs typeface="Times New Roman" panose="02020603050405020304" pitchFamily="18" charset="0"/>
              </a:rPr>
              <a:t>Proliferative diabetic retinopathy (PDR)</a:t>
            </a:r>
          </a:p>
        </p:txBody>
      </p:sp>
    </p:spTree>
    <p:extLst>
      <p:ext uri="{BB962C8B-B14F-4D97-AF65-F5344CB8AC3E}">
        <p14:creationId xmlns:p14="http://schemas.microsoft.com/office/powerpoint/2010/main" val="2495284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A1AB5-04A3-2E2D-6D26-19102D32BB08}"/>
              </a:ext>
            </a:extLst>
          </p:cNvPr>
          <p:cNvSpPr>
            <a:spLocks noGrp="1"/>
          </p:cNvSpPr>
          <p:nvPr>
            <p:ph type="title"/>
          </p:nvPr>
        </p:nvSpPr>
        <p:spPr>
          <a:xfrm>
            <a:off x="1129646" y="526330"/>
            <a:ext cx="10668000" cy="1524000"/>
          </a:xfrm>
        </p:spPr>
        <p:txBody>
          <a:bodyPr>
            <a:normAutofit/>
          </a:bodyPr>
          <a:lstStyle/>
          <a:p>
            <a:r>
              <a:rPr lang="en-US" b="1" u="sng" dirty="0">
                <a:solidFill>
                  <a:schemeClr val="bg1"/>
                </a:solidFill>
                <a:latin typeface="Times New Roman" panose="02020603050405020304" pitchFamily="18" charset="0"/>
                <a:cs typeface="Times New Roman" panose="02020603050405020304" pitchFamily="18" charset="0"/>
              </a:rPr>
              <a:t>EXISISTING VS PROPOSED SYSTEM</a:t>
            </a:r>
          </a:p>
        </p:txBody>
      </p:sp>
      <p:sp>
        <p:nvSpPr>
          <p:cNvPr id="3" name="Content Placeholder 2">
            <a:extLst>
              <a:ext uri="{FF2B5EF4-FFF2-40B4-BE49-F238E27FC236}">
                <a16:creationId xmlns:a16="http://schemas.microsoft.com/office/drawing/2014/main" id="{35A9A104-3FB8-765E-CAAE-2EAF756C048F}"/>
              </a:ext>
            </a:extLst>
          </p:cNvPr>
          <p:cNvSpPr>
            <a:spLocks noGrp="1"/>
          </p:cNvSpPr>
          <p:nvPr>
            <p:ph idx="1"/>
          </p:nvPr>
        </p:nvSpPr>
        <p:spPr>
          <a:xfrm>
            <a:off x="1129646" y="2050330"/>
            <a:ext cx="10223370" cy="4194928"/>
          </a:xfrm>
        </p:spPr>
        <p:txBody>
          <a:bodyPr>
            <a:normAutofit fontScale="62500" lnSpcReduction="20000"/>
          </a:bodyPr>
          <a:lstStyle/>
          <a:p>
            <a:pPr marL="0" indent="0">
              <a:buNone/>
            </a:pPr>
            <a:r>
              <a:rPr lang="en-US" sz="3800" b="0" i="0" dirty="0">
                <a:solidFill>
                  <a:schemeClr val="bg1">
                    <a:lumMod val="95000"/>
                    <a:lumOff val="5000"/>
                  </a:schemeClr>
                </a:solidFill>
                <a:effectLst/>
                <a:latin typeface="Times New Roman" panose="02020603050405020304" pitchFamily="18" charset="0"/>
                <a:cs typeface="Times New Roman" panose="02020603050405020304" pitchFamily="18" charset="0"/>
              </a:rPr>
              <a:t>1.</a:t>
            </a:r>
            <a:r>
              <a:rPr lang="en-US" sz="3800" b="0" i="0">
                <a:solidFill>
                  <a:schemeClr val="bg1">
                    <a:lumMod val="95000"/>
                    <a:lumOff val="5000"/>
                  </a:schemeClr>
                </a:solidFill>
                <a:effectLst/>
                <a:latin typeface="Times New Roman" panose="02020603050405020304" pitchFamily="18" charset="0"/>
                <a:cs typeface="Times New Roman" panose="02020603050405020304" pitchFamily="18" charset="0"/>
              </a:rPr>
              <a:t>Time Constraints :</a:t>
            </a:r>
            <a:endParaRPr lang="en-US" sz="3800" b="0" i="0" dirty="0">
              <a:solidFill>
                <a:schemeClr val="bg1">
                  <a:lumMod val="95000"/>
                  <a:lumOff val="5000"/>
                </a:schemeClr>
              </a:solidFill>
              <a:effectLst/>
              <a:latin typeface="Times New Roman" panose="02020603050405020304" pitchFamily="18" charset="0"/>
              <a:cs typeface="Times New Roman" panose="02020603050405020304" pitchFamily="18" charset="0"/>
            </a:endParaRPr>
          </a:p>
          <a:p>
            <a:r>
              <a:rPr lang="en-US" sz="3200" dirty="0">
                <a:solidFill>
                  <a:schemeClr val="tx1"/>
                </a:solidFill>
                <a:latin typeface="Times New Roman" panose="02020603050405020304" pitchFamily="18" charset="0"/>
                <a:cs typeface="Times New Roman" panose="02020603050405020304" pitchFamily="18" charset="0"/>
              </a:rPr>
              <a:t>Existing systems manual examination process may be time-</a:t>
            </a:r>
            <a:r>
              <a:rPr lang="en-US" sz="3200" dirty="0" err="1">
                <a:solidFill>
                  <a:schemeClr val="tx1"/>
                </a:solidFill>
                <a:latin typeface="Times New Roman" panose="02020603050405020304" pitchFamily="18" charset="0"/>
                <a:cs typeface="Times New Roman" panose="02020603050405020304" pitchFamily="18" charset="0"/>
              </a:rPr>
              <a:t>consuming,leading</a:t>
            </a:r>
            <a:r>
              <a:rPr lang="en-US" sz="3200" dirty="0">
                <a:solidFill>
                  <a:schemeClr val="tx1"/>
                </a:solidFill>
                <a:latin typeface="Times New Roman" panose="02020603050405020304" pitchFamily="18" charset="0"/>
                <a:cs typeface="Times New Roman" panose="02020603050405020304" pitchFamily="18" charset="0"/>
              </a:rPr>
              <a:t> to delays in diagnosis and treatment initiation </a:t>
            </a:r>
          </a:p>
          <a:p>
            <a:r>
              <a:rPr lang="en-US" sz="3200" b="0" i="0" dirty="0">
                <a:solidFill>
                  <a:schemeClr val="tx1"/>
                </a:solidFill>
                <a:effectLst/>
                <a:latin typeface="Times New Roman" panose="02020603050405020304" pitchFamily="18" charset="0"/>
                <a:cs typeface="Times New Roman" panose="02020603050405020304" pitchFamily="18" charset="0"/>
              </a:rPr>
              <a:t>Proposed </a:t>
            </a:r>
            <a:r>
              <a:rPr lang="en-US" sz="3200" dirty="0">
                <a:solidFill>
                  <a:schemeClr val="tx1"/>
                </a:solidFill>
                <a:latin typeface="Times New Roman" panose="02020603050405020304" pitchFamily="18" charset="0"/>
                <a:cs typeface="Times New Roman" panose="02020603050405020304" pitchFamily="18" charset="0"/>
              </a:rPr>
              <a:t>System significantly reduces time constraints by automating the detection process , allowing for faster analysis</a:t>
            </a:r>
            <a:endParaRPr lang="en-US" sz="3200" b="0" i="0" dirty="0">
              <a:solidFill>
                <a:schemeClr val="tx1"/>
              </a:solidFill>
              <a:effectLst/>
              <a:latin typeface="Times New Roman" panose="02020603050405020304" pitchFamily="18" charset="0"/>
              <a:cs typeface="Times New Roman" panose="02020603050405020304" pitchFamily="18" charset="0"/>
            </a:endParaRPr>
          </a:p>
          <a:p>
            <a:pPr marL="0" indent="0">
              <a:buNone/>
            </a:pPr>
            <a:r>
              <a:rPr lang="en-US" sz="3800" dirty="0">
                <a:solidFill>
                  <a:schemeClr val="bg1">
                    <a:lumMod val="95000"/>
                    <a:lumOff val="5000"/>
                  </a:schemeClr>
                </a:solidFill>
                <a:latin typeface="Times New Roman" panose="02020603050405020304" pitchFamily="18" charset="0"/>
                <a:cs typeface="Times New Roman" panose="02020603050405020304" pitchFamily="18" charset="0"/>
              </a:rPr>
              <a:t>2</a:t>
            </a:r>
            <a:r>
              <a:rPr lang="en-US" sz="3800">
                <a:solidFill>
                  <a:schemeClr val="bg1">
                    <a:lumMod val="95000"/>
                    <a:lumOff val="5000"/>
                  </a:schemeClr>
                </a:solidFill>
                <a:latin typeface="Times New Roman" panose="02020603050405020304" pitchFamily="18" charset="0"/>
                <a:cs typeface="Times New Roman" panose="02020603050405020304" pitchFamily="18" charset="0"/>
              </a:rPr>
              <a:t>.Scalability :</a:t>
            </a:r>
            <a:endParaRPr lang="en-US" sz="3800" dirty="0">
              <a:solidFill>
                <a:schemeClr val="bg1">
                  <a:lumMod val="95000"/>
                  <a:lumOff val="5000"/>
                </a:schemeClr>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3200" b="0" i="0" dirty="0">
                <a:solidFill>
                  <a:schemeClr val="tx1"/>
                </a:solidFill>
                <a:effectLst/>
                <a:latin typeface="Times New Roman" panose="02020603050405020304" pitchFamily="18" charset="0"/>
                <a:cs typeface="Times New Roman" panose="02020603050405020304" pitchFamily="18" charset="0"/>
              </a:rPr>
              <a:t>Existing system may encounter limitations in handling a large volume of patients due to processing constraints .</a:t>
            </a:r>
          </a:p>
          <a:p>
            <a:pPr algn="l">
              <a:buFont typeface="Arial" panose="020B0604020202020204" pitchFamily="34" charset="0"/>
              <a:buChar char="•"/>
            </a:pPr>
            <a:r>
              <a:rPr lang="en-US" sz="3200" dirty="0">
                <a:solidFill>
                  <a:schemeClr val="tx1"/>
                </a:solidFill>
                <a:latin typeface="Times New Roman" panose="02020603050405020304" pitchFamily="18" charset="0"/>
                <a:cs typeface="Times New Roman" panose="02020603050405020304" pitchFamily="18" charset="0"/>
              </a:rPr>
              <a:t>Proposed system offers greater </a:t>
            </a:r>
            <a:r>
              <a:rPr lang="en-US" sz="3200" dirty="0" err="1">
                <a:solidFill>
                  <a:schemeClr val="tx1"/>
                </a:solidFill>
                <a:latin typeface="Times New Roman" panose="02020603050405020304" pitchFamily="18" charset="0"/>
                <a:cs typeface="Times New Roman" panose="02020603050405020304" pitchFamily="18" charset="0"/>
              </a:rPr>
              <a:t>scalability,accommodating</a:t>
            </a:r>
            <a:r>
              <a:rPr lang="en-US" sz="3200" dirty="0">
                <a:solidFill>
                  <a:schemeClr val="tx1"/>
                </a:solidFill>
                <a:latin typeface="Times New Roman" panose="02020603050405020304" pitchFamily="18" charset="0"/>
                <a:cs typeface="Times New Roman" panose="02020603050405020304" pitchFamily="18" charset="0"/>
              </a:rPr>
              <a:t> a larger number of individual without significant  performance degradation </a:t>
            </a:r>
            <a:endParaRPr lang="en-US" sz="3200" b="0" i="0" dirty="0">
              <a:solidFill>
                <a:schemeClr val="tx1"/>
              </a:solidFill>
              <a:effectLst/>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0258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C4347A3-23EF-A033-F2CF-755BD28A0330}"/>
              </a:ext>
            </a:extLst>
          </p:cNvPr>
          <p:cNvSpPr txBox="1"/>
          <p:nvPr/>
        </p:nvSpPr>
        <p:spPr>
          <a:xfrm>
            <a:off x="1104459" y="802446"/>
            <a:ext cx="9792094" cy="5170646"/>
          </a:xfrm>
          <a:prstGeom prst="rect">
            <a:avLst/>
          </a:prstGeom>
          <a:noFill/>
        </p:spPr>
        <p:txBody>
          <a:bodyPr wrap="square">
            <a:spAutoFit/>
          </a:bodyPr>
          <a:lstStyle/>
          <a:p>
            <a:pPr algn="just"/>
            <a:r>
              <a:rPr lang="en-US" sz="2400" dirty="0">
                <a:solidFill>
                  <a:schemeClr val="bg1">
                    <a:lumMod val="95000"/>
                    <a:lumOff val="5000"/>
                  </a:schemeClr>
                </a:solidFill>
                <a:latin typeface="Times New Roman" panose="02020603050405020304" pitchFamily="18" charset="0"/>
                <a:cs typeface="Times New Roman" panose="02020603050405020304" pitchFamily="18" charset="0"/>
              </a:rPr>
              <a:t>3.Cost </a:t>
            </a:r>
            <a:r>
              <a:rPr lang="en-US" sz="2400">
                <a:solidFill>
                  <a:schemeClr val="bg1">
                    <a:lumMod val="95000"/>
                    <a:lumOff val="5000"/>
                  </a:schemeClr>
                </a:solidFill>
                <a:latin typeface="Times New Roman" panose="02020603050405020304" pitchFamily="18" charset="0"/>
                <a:cs typeface="Times New Roman" panose="02020603050405020304" pitchFamily="18" charset="0"/>
              </a:rPr>
              <a:t>Efficiency :</a:t>
            </a:r>
          </a:p>
          <a:p>
            <a:pPr algn="just"/>
            <a:endParaRPr lang="en-US" sz="2600" dirty="0">
              <a:solidFill>
                <a:schemeClr val="bg1">
                  <a:lumMod val="95000"/>
                  <a:lumOff val="5000"/>
                </a:schemeClr>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Existing system may incur high costs associated with manual examination and specialized equipment </a:t>
            </a:r>
          </a:p>
          <a:p>
            <a:pPr marL="285750" indent="-28575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Proposed system offer</a:t>
            </a:r>
            <a:r>
              <a:rPr lang="en-US" sz="2000" dirty="0">
                <a:latin typeface="Times New Roman" panose="02020603050405020304" pitchFamily="18" charset="0"/>
                <a:cs typeface="Times New Roman" panose="02020603050405020304" pitchFamily="18" charset="0"/>
              </a:rPr>
              <a:t>s a cost-effective solution by automating the detection </a:t>
            </a:r>
            <a:r>
              <a:rPr lang="en-US" sz="2000" dirty="0" err="1">
                <a:latin typeface="Times New Roman" panose="02020603050405020304" pitchFamily="18" charset="0"/>
                <a:cs typeface="Times New Roman" panose="02020603050405020304" pitchFamily="18" charset="0"/>
              </a:rPr>
              <a:t>process,reducing</a:t>
            </a:r>
            <a:r>
              <a:rPr lang="en-US" sz="2000" dirty="0">
                <a:latin typeface="Times New Roman" panose="02020603050405020304" pitchFamily="18" charset="0"/>
                <a:cs typeface="Times New Roman" panose="02020603050405020304" pitchFamily="18" charset="0"/>
              </a:rPr>
              <a:t> the need for manual </a:t>
            </a:r>
            <a:r>
              <a:rPr lang="en-US" sz="2000" dirty="0" err="1">
                <a:latin typeface="Times New Roman" panose="02020603050405020304" pitchFamily="18" charset="0"/>
                <a:cs typeface="Times New Roman" panose="02020603050405020304" pitchFamily="18" charset="0"/>
              </a:rPr>
              <a:t>labr</a:t>
            </a:r>
            <a:r>
              <a:rPr lang="en-US" sz="2000" dirty="0">
                <a:latin typeface="Times New Roman" panose="02020603050405020304" pitchFamily="18" charset="0"/>
                <a:cs typeface="Times New Roman" panose="02020603050405020304" pitchFamily="18" charset="0"/>
              </a:rPr>
              <a:t> and </a:t>
            </a:r>
            <a:r>
              <a:rPr lang="en-US" sz="2000">
                <a:latin typeface="Times New Roman" panose="02020603050405020304" pitchFamily="18" charset="0"/>
                <a:cs typeface="Times New Roman" panose="02020603050405020304" pitchFamily="18" charset="0"/>
              </a:rPr>
              <a:t>expensive equipment</a:t>
            </a:r>
          </a:p>
          <a:p>
            <a:pPr marL="285750" indent="-285750" algn="just">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algn="just"/>
            <a:r>
              <a:rPr lang="en-US" sz="2400">
                <a:solidFill>
                  <a:schemeClr val="bg1"/>
                </a:solidFill>
                <a:latin typeface="Times New Roman" panose="02020603050405020304" pitchFamily="18" charset="0"/>
                <a:cs typeface="Times New Roman" panose="02020603050405020304" pitchFamily="18" charset="0"/>
              </a:rPr>
              <a:t>4.Accessibility:</a:t>
            </a:r>
          </a:p>
          <a:p>
            <a:pPr marL="285750" indent="-285750" algn="just">
              <a:buFont typeface="Arial" panose="020B0604020202020204" pitchFamily="34" charset="0"/>
              <a:buChar char="•"/>
            </a:pPr>
            <a:endParaRPr lang="en-US" sz="240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Existing systems might have limited accessibility, especially in remote or underserved areas, due to the requirement of specialized equipment or expertise.Proposed system improves accessibility by providing a more widely available solution that can be deployed in various healthcare settings, including areas with limited resources or expertise, thereby increasing the reach and impact of diabetic retinopathy screening and diagnosis.</a:t>
            </a: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2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1889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F2743-A993-5CC6-1BCC-552968D0E127}"/>
              </a:ext>
            </a:extLst>
          </p:cNvPr>
          <p:cNvSpPr>
            <a:spLocks noGrp="1"/>
          </p:cNvSpPr>
          <p:nvPr>
            <p:ph type="title"/>
          </p:nvPr>
        </p:nvSpPr>
        <p:spPr/>
        <p:txBody>
          <a:bodyPr>
            <a:normAutofit/>
          </a:bodyPr>
          <a:lstStyle/>
          <a:p>
            <a:r>
              <a:rPr lang="en-US" b="1" u="sng" dirty="0">
                <a:solidFill>
                  <a:schemeClr val="bg1"/>
                </a:solidFill>
                <a:latin typeface="Times New Roman" panose="02020603050405020304" pitchFamily="18" charset="0"/>
                <a:cs typeface="Times New Roman" panose="02020603050405020304" pitchFamily="18" charset="0"/>
              </a:rPr>
              <a:t>TECHNOLOGY USED</a:t>
            </a:r>
          </a:p>
        </p:txBody>
      </p:sp>
      <p:sp>
        <p:nvSpPr>
          <p:cNvPr id="3" name="Content Placeholder 2">
            <a:extLst>
              <a:ext uri="{FF2B5EF4-FFF2-40B4-BE49-F238E27FC236}">
                <a16:creationId xmlns:a16="http://schemas.microsoft.com/office/drawing/2014/main" id="{EA3065C4-2CF7-A7A0-4B34-811F2AE88B14}"/>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Convolutional Neural Networks (CNNs), a branch of deep learning, have an impressive record for applications in image analysis and interpretation, including medical imaging. Network architectures designed to work with image data.</a:t>
            </a:r>
          </a:p>
          <a:p>
            <a:r>
              <a:rPr lang="en-US" sz="2000" dirty="0">
                <a:latin typeface="Times New Roman" panose="02020603050405020304" pitchFamily="18" charset="0"/>
                <a:cs typeface="Times New Roman" panose="02020603050405020304" pitchFamily="18" charset="0"/>
              </a:rPr>
              <a:t>The key algorithms utilized include deep convolutional neural networks (</a:t>
            </a:r>
            <a:r>
              <a:rPr lang="en-US" sz="2000" dirty="0" err="1">
                <a:latin typeface="Times New Roman" panose="02020603050405020304" pitchFamily="18" charset="0"/>
                <a:cs typeface="Times New Roman" panose="02020603050405020304" pitchFamily="18" charset="0"/>
              </a:rPr>
              <a:t>ResNet</a:t>
            </a:r>
            <a:r>
              <a:rPr lang="en-US" sz="2000" dirty="0">
                <a:latin typeface="Times New Roman" panose="02020603050405020304" pitchFamily="18" charset="0"/>
                <a:cs typeface="Times New Roman" panose="02020603050405020304" pitchFamily="18" charset="0"/>
              </a:rPr>
              <a:t>), data augmentation, and hyperparameter tuning.</a:t>
            </a:r>
          </a:p>
        </p:txBody>
      </p:sp>
    </p:spTree>
    <p:extLst>
      <p:ext uri="{BB962C8B-B14F-4D97-AF65-F5344CB8AC3E}">
        <p14:creationId xmlns:p14="http://schemas.microsoft.com/office/powerpoint/2010/main" val="3822629858"/>
      </p:ext>
    </p:extLst>
  </p:cSld>
  <p:clrMapOvr>
    <a:masterClrMapping/>
  </p:clrMapOvr>
</p:sld>
</file>

<file path=ppt/theme/theme1.xml><?xml version="1.0" encoding="utf-8"?>
<a:theme xmlns:a="http://schemas.openxmlformats.org/drawingml/2006/main" name="PebbleVTI">
  <a:themeElements>
    <a:clrScheme name="Blush 3">
      <a:dk1>
        <a:sysClr val="windowText" lastClr="000000"/>
      </a:dk1>
      <a:lt1>
        <a:sysClr val="window" lastClr="FFFFFF"/>
      </a:lt1>
      <a:dk2>
        <a:srgbClr val="B15E4E"/>
      </a:dk2>
      <a:lt2>
        <a:srgbClr val="FFFFFF"/>
      </a:lt2>
      <a:accent1>
        <a:srgbClr val="C5B096"/>
      </a:accent1>
      <a:accent2>
        <a:srgbClr val="ECA855"/>
      </a:accent2>
      <a:accent3>
        <a:srgbClr val="9BBFB0"/>
      </a:accent3>
      <a:accent4>
        <a:srgbClr val="A9AEA7"/>
      </a:accent4>
      <a:accent5>
        <a:srgbClr val="6A787C"/>
      </a:accent5>
      <a:accent6>
        <a:srgbClr val="3B4345"/>
      </a:accent6>
      <a:hlink>
        <a:srgbClr val="ECA855"/>
      </a:hlink>
      <a:folHlink>
        <a:srgbClr val="6A392F"/>
      </a:folHlink>
    </a:clrScheme>
    <a:fontScheme name="Custom 4">
      <a:majorFont>
        <a:latin typeface="Sitka Subheadi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emplate>Pebble</Template>
  <TotalTime>473</TotalTime>
  <Words>749</Words>
  <Application>Microsoft Office PowerPoint</Application>
  <PresentationFormat>Widescreen</PresentationFormat>
  <Paragraphs>61</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Avenir Next LT Pro</vt:lpstr>
      <vt:lpstr>Avenir Next LT Pro Light</vt:lpstr>
      <vt:lpstr>Sitka Subheading</vt:lpstr>
      <vt:lpstr>Times New Roman</vt:lpstr>
      <vt:lpstr>PebbleVTI</vt:lpstr>
      <vt:lpstr>SEVERITY OF DIABETIC RETINOPATHY USING DEEP LEARNING</vt:lpstr>
      <vt:lpstr>PowerPoint Presentation</vt:lpstr>
      <vt:lpstr>ABSTRACT</vt:lpstr>
      <vt:lpstr>PROBLEM IDENTIFICATION</vt:lpstr>
      <vt:lpstr>PowerPoint Presentation</vt:lpstr>
      <vt:lpstr>Different stages of Diabetic Retinopathy</vt:lpstr>
      <vt:lpstr>EXISISTING VS PROPOSED SYSTEM</vt:lpstr>
      <vt:lpstr>PowerPoint Presentation</vt:lpstr>
      <vt:lpstr>TECHNOLOGY USED</vt:lpstr>
      <vt:lpstr>DATA SET</vt:lpstr>
      <vt:lpstr>LITERATURE REVIEW </vt:lpstr>
      <vt:lpstr>PowerPoint Presentation</vt:lpstr>
      <vt:lpstr>LINKS </vt:lpstr>
      <vt:lpstr>INTERFACE OF THE PROJECT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DIABETIC RETINOPATHY</dc:title>
  <dc:creator>karthik kudikilla</dc:creator>
  <cp:lastModifiedBy>Lakum Rohith</cp:lastModifiedBy>
  <cp:revision>20</cp:revision>
  <dcterms:created xsi:type="dcterms:W3CDTF">2024-02-01T07:29:58Z</dcterms:created>
  <dcterms:modified xsi:type="dcterms:W3CDTF">2024-05-07T16:49:42Z</dcterms:modified>
</cp:coreProperties>
</file>