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59" r:id="rId7"/>
    <p:sldId id="264" r:id="rId8"/>
    <p:sldId id="265"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0" d="100"/>
          <a:sy n="100" d="100"/>
        </p:scale>
        <p:origin x="-18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A2678-23B3-49F0-9DC0-55579CB89C99}" type="datetimeFigureOut">
              <a:rPr lang="en-US" smtClean="0"/>
              <a:pPr/>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A4B5B6-CDF6-4E97-BD4B-20BA3EADA37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A2678-23B3-49F0-9DC0-55579CB89C99}" type="datetimeFigureOut">
              <a:rPr lang="en-US" smtClean="0"/>
              <a:pPr/>
              <a:t>9/10/2022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4B5B6-CDF6-4E97-BD4B-20BA3EADA37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28736"/>
            <a:ext cx="9144000" cy="542926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819134"/>
            <a:ext cx="7772400" cy="1171582"/>
          </a:xfrm>
        </p:spPr>
        <p:txBody>
          <a:bodyPr>
            <a:normAutofit/>
          </a:bodyPr>
          <a:lstStyle/>
          <a:p>
            <a:r>
              <a:rPr lang="en-US" sz="4800" b="1" dirty="0" smtClean="0">
                <a:solidFill>
                  <a:srgbClr val="002060"/>
                </a:solidFill>
              </a:rPr>
              <a:t>ATMIYA UNIVERSITY</a:t>
            </a:r>
            <a:endParaRPr lang="en-US" sz="4800" b="1" dirty="0">
              <a:solidFill>
                <a:srgbClr val="002060"/>
              </a:solidFill>
            </a:endParaRPr>
          </a:p>
        </p:txBody>
      </p:sp>
      <p:sp>
        <p:nvSpPr>
          <p:cNvPr id="3" name="Subtitle 2"/>
          <p:cNvSpPr>
            <a:spLocks noGrp="1"/>
          </p:cNvSpPr>
          <p:nvPr>
            <p:ph type="subTitle" idx="1"/>
          </p:nvPr>
        </p:nvSpPr>
        <p:spPr>
          <a:xfrm>
            <a:off x="1142976" y="4786322"/>
            <a:ext cx="6915176" cy="928694"/>
          </a:xfrm>
        </p:spPr>
        <p:txBody>
          <a:bodyPr>
            <a:noAutofit/>
          </a:bodyPr>
          <a:lstStyle/>
          <a:p>
            <a:r>
              <a:rPr lang="en-US" sz="2800" dirty="0" smtClean="0">
                <a:solidFill>
                  <a:schemeClr val="bg2">
                    <a:lumMod val="75000"/>
                  </a:schemeClr>
                </a:solidFill>
              </a:rPr>
              <a:t>Jitendra Timrai</a:t>
            </a:r>
          </a:p>
          <a:p>
            <a:r>
              <a:rPr lang="en-IN" sz="2400" dirty="0" smtClean="0">
                <a:solidFill>
                  <a:schemeClr val="bg2">
                    <a:lumMod val="75000"/>
                  </a:schemeClr>
                </a:solidFill>
              </a:rPr>
              <a:t>(Asst. Professor)</a:t>
            </a:r>
            <a:endParaRPr lang="en-US" sz="2400" dirty="0">
              <a:solidFill>
                <a:schemeClr val="bg2">
                  <a:lumMod val="75000"/>
                </a:schemeClr>
              </a:solidFill>
            </a:endParaRPr>
          </a:p>
        </p:txBody>
      </p:sp>
      <p:sp>
        <p:nvSpPr>
          <p:cNvPr id="4" name="TextBox 3"/>
          <p:cNvSpPr txBox="1"/>
          <p:nvPr/>
        </p:nvSpPr>
        <p:spPr>
          <a:xfrm>
            <a:off x="2143108" y="2214554"/>
            <a:ext cx="4714111" cy="584775"/>
          </a:xfrm>
          <a:prstGeom prst="rect">
            <a:avLst/>
          </a:prstGeom>
          <a:noFill/>
        </p:spPr>
        <p:txBody>
          <a:bodyPr wrap="none" rtlCol="0">
            <a:spAutoFit/>
          </a:bodyPr>
          <a:lstStyle/>
          <a:p>
            <a:pPr algn="ctr"/>
            <a:r>
              <a:rPr lang="en-US" sz="3200" dirty="0">
                <a:solidFill>
                  <a:schemeClr val="bg2">
                    <a:lumMod val="75000"/>
                  </a:schemeClr>
                </a:solidFill>
                <a:effectLst>
                  <a:outerShdw blurRad="38100" dist="38100" dir="2700000" algn="tl">
                    <a:srgbClr val="000000">
                      <a:alpha val="43137"/>
                    </a:srgbClr>
                  </a:outerShdw>
                </a:effectLst>
              </a:rPr>
              <a:t>Doctoral Research Program</a:t>
            </a:r>
          </a:p>
        </p:txBody>
      </p:sp>
      <p:sp>
        <p:nvSpPr>
          <p:cNvPr id="5" name="Title 1"/>
          <p:cNvSpPr txBox="1">
            <a:spLocks/>
          </p:cNvSpPr>
          <p:nvPr/>
        </p:nvSpPr>
        <p:spPr>
          <a:xfrm>
            <a:off x="414254" y="2714620"/>
            <a:ext cx="8372588" cy="2000264"/>
          </a:xfrm>
          <a:prstGeom prst="rect">
            <a:avLst/>
          </a:prstGeom>
        </p:spPr>
        <p:txBody>
          <a:bodyPr vert="horz" lIns="91440" tIns="45720" rIns="91440" bIns="45720" rtlCol="0" anchor="ctr">
            <a:normAutofit/>
          </a:bodyPr>
          <a:lstStyle/>
          <a:p>
            <a:pPr algn="ctr" fontAlgn="base"/>
            <a:r>
              <a:rPr lang="en-US" sz="5400" b="1" dirty="0" smtClean="0"/>
              <a:t>Digital Image Processing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54"/>
            <a:ext cx="9144000" cy="736568"/>
          </a:xfrm>
        </p:spPr>
        <p:style>
          <a:lnRef idx="3">
            <a:schemeClr val="lt1"/>
          </a:lnRef>
          <a:fillRef idx="1">
            <a:schemeClr val="accent1"/>
          </a:fillRef>
          <a:effectRef idx="1">
            <a:schemeClr val="accent1"/>
          </a:effectRef>
          <a:fontRef idx="minor">
            <a:schemeClr val="lt1"/>
          </a:fontRef>
        </p:style>
        <p:txBody>
          <a:bodyPr>
            <a:normAutofit fontScale="90000"/>
          </a:bodyPr>
          <a:lstStyle/>
          <a:p>
            <a:pPr algn="r" fontAlgn="base"/>
            <a:r>
              <a:rPr lang="en-US" dirty="0" smtClean="0"/>
              <a:t>Digital Image Processing</a:t>
            </a:r>
            <a:endParaRPr lang="en-US" dirty="0"/>
          </a:p>
        </p:txBody>
      </p:sp>
      <p:sp>
        <p:nvSpPr>
          <p:cNvPr id="3" name="Content Placeholder 2"/>
          <p:cNvSpPr>
            <a:spLocks noGrp="1"/>
          </p:cNvSpPr>
          <p:nvPr>
            <p:ph idx="1"/>
          </p:nvPr>
        </p:nvSpPr>
        <p:spPr>
          <a:xfrm>
            <a:off x="457200" y="1404924"/>
            <a:ext cx="8229600" cy="5357826"/>
          </a:xfrm>
        </p:spPr>
        <p:txBody>
          <a:bodyPr>
            <a:normAutofit fontScale="85000" lnSpcReduction="20000"/>
          </a:bodyPr>
          <a:lstStyle/>
          <a:p>
            <a:pPr marL="85725" indent="0" algn="just">
              <a:lnSpc>
                <a:spcPct val="120000"/>
              </a:lnSpc>
              <a:buNone/>
            </a:pPr>
            <a:r>
              <a:rPr lang="en-US" sz="2400" dirty="0" smtClean="0"/>
              <a:t>Digital image processing is the process of using computer algorithms to perform image processing on digital images. Latest topics in digital image processing for research and thesis are based on these algorithms. Being a subcategory of digital signal processing, digital image processing is better and carries many advantages over analog image processing. It permits to apply multiple algorithms to the input data and does not cause the problems such as the build-up of noise and signal distortion while processing. As images are defined over two or more dimensions that make digital image processing “a model of multidimensional systems”. The history of digital image processing dates back to early 1920s when the first application of digital image processing came into news. Many students are going for this field for their m tech thesis as well as for Ph.D. thesis. There are various thesis topics in digital image processing for </a:t>
            </a:r>
            <a:r>
              <a:rPr lang="en-US" sz="2400" dirty="0" smtClean="0"/>
              <a:t>M.Tech</a:t>
            </a:r>
            <a:r>
              <a:rPr lang="en-US" sz="2400" dirty="0" smtClean="0"/>
              <a:t>, </a:t>
            </a:r>
            <a:r>
              <a:rPr lang="en-US" sz="2400" dirty="0" smtClean="0"/>
              <a:t>M.Phil</a:t>
            </a:r>
            <a:r>
              <a:rPr lang="en-US" sz="2400" dirty="0" smtClean="0"/>
              <a:t> and Ph.D. students. The list of thesis topics in image processing is listed here. Before going into topics in image processing, you should have some basic knowledge of image processing.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54"/>
            <a:ext cx="9144000" cy="736568"/>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en-US" dirty="0" smtClean="0"/>
              <a:t>Objectives</a:t>
            </a:r>
          </a:p>
        </p:txBody>
      </p:sp>
      <p:sp>
        <p:nvSpPr>
          <p:cNvPr id="3" name="Content Placeholder 2"/>
          <p:cNvSpPr>
            <a:spLocks noGrp="1"/>
          </p:cNvSpPr>
          <p:nvPr>
            <p:ph idx="1"/>
          </p:nvPr>
        </p:nvSpPr>
        <p:spPr>
          <a:xfrm>
            <a:off x="457200" y="1500174"/>
            <a:ext cx="8229600" cy="4786346"/>
          </a:xfrm>
        </p:spPr>
        <p:txBody>
          <a:bodyPr>
            <a:normAutofit/>
          </a:bodyPr>
          <a:lstStyle/>
          <a:p>
            <a:pPr algn="just">
              <a:buNone/>
            </a:pPr>
            <a:r>
              <a:rPr lang="en-US" sz="2400" b="1" dirty="0" smtClean="0"/>
              <a:t>Image Processing serves the following main purpose:</a:t>
            </a:r>
          </a:p>
          <a:p>
            <a:pPr algn="just"/>
            <a:r>
              <a:rPr lang="en-US" sz="2400" dirty="0" smtClean="0"/>
              <a:t>Visualization of the hidden objects in the image.</a:t>
            </a:r>
          </a:p>
          <a:p>
            <a:pPr algn="just"/>
            <a:r>
              <a:rPr lang="en-US" sz="2400" dirty="0" smtClean="0"/>
              <a:t>Enhancement of the image through sharpening and restoration.</a:t>
            </a:r>
          </a:p>
          <a:p>
            <a:pPr algn="just"/>
            <a:r>
              <a:rPr lang="en-US" sz="2400" dirty="0" smtClean="0"/>
              <a:t>Seek valuable information from the images.</a:t>
            </a:r>
          </a:p>
          <a:p>
            <a:pPr algn="just"/>
            <a:r>
              <a:rPr lang="en-US" sz="2400" dirty="0" smtClean="0"/>
              <a:t>Measuring different patterns of objects in the image.</a:t>
            </a:r>
          </a:p>
          <a:p>
            <a:pPr algn="just"/>
            <a:r>
              <a:rPr lang="en-US" sz="2400" dirty="0" smtClean="0"/>
              <a:t>Distinguishing different objects in the image.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54"/>
            <a:ext cx="9144000" cy="736568"/>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en-US" dirty="0" smtClean="0"/>
              <a:t>Applications of Digital Image Processing</a:t>
            </a:r>
          </a:p>
        </p:txBody>
      </p:sp>
      <p:sp>
        <p:nvSpPr>
          <p:cNvPr id="3" name="Content Placeholder 2"/>
          <p:cNvSpPr>
            <a:spLocks noGrp="1"/>
          </p:cNvSpPr>
          <p:nvPr>
            <p:ph idx="1"/>
          </p:nvPr>
        </p:nvSpPr>
        <p:spPr>
          <a:xfrm>
            <a:off x="457200" y="1500174"/>
            <a:ext cx="8229600" cy="4786346"/>
          </a:xfrm>
        </p:spPr>
        <p:txBody>
          <a:bodyPr>
            <a:normAutofit lnSpcReduction="10000"/>
          </a:bodyPr>
          <a:lstStyle/>
          <a:p>
            <a:pPr algn="just">
              <a:buNone/>
            </a:pPr>
            <a:r>
              <a:rPr lang="en-US" sz="2400" b="1" dirty="0" smtClean="0"/>
              <a:t>There are various applications of digital image processing:</a:t>
            </a:r>
          </a:p>
          <a:p>
            <a:pPr algn="just"/>
            <a:r>
              <a:rPr lang="en-US" sz="2400" dirty="0" smtClean="0"/>
              <a:t>Image Processing is used to enhance the image quality through techniques like image sharpening and restoration. The images can be altered to achieve the desired results.</a:t>
            </a:r>
          </a:p>
          <a:p>
            <a:pPr algn="just"/>
            <a:r>
              <a:rPr lang="en-US" sz="2400" dirty="0" smtClean="0"/>
              <a:t>Digital Image Processing finds its application in the medical field for gamma-ray imaging, PET Scan, X-ray imaging, UV imaging.</a:t>
            </a:r>
          </a:p>
          <a:p>
            <a:pPr algn="just"/>
            <a:r>
              <a:rPr lang="en-US" sz="2400" dirty="0" smtClean="0"/>
              <a:t>It is used for transmission and encoding.</a:t>
            </a:r>
          </a:p>
          <a:p>
            <a:pPr algn="just"/>
            <a:r>
              <a:rPr lang="en-US" sz="2400" dirty="0" smtClean="0"/>
              <a:t>It is used in color processing in which processing of colored images is done using different color spaces.</a:t>
            </a:r>
          </a:p>
          <a:p>
            <a:pPr algn="just"/>
            <a:r>
              <a:rPr lang="en-US" sz="2400" dirty="0" smtClean="0"/>
              <a:t>Image Processing finds its application in machine learning for pattern recognition.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54"/>
            <a:ext cx="9144000" cy="736568"/>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en-US" dirty="0" smtClean="0"/>
              <a:t>Various Process on Digital Image</a:t>
            </a:r>
            <a:endParaRPr lang="en-US" dirty="0"/>
          </a:p>
        </p:txBody>
      </p:sp>
      <p:sp>
        <p:nvSpPr>
          <p:cNvPr id="3" name="Content Placeholder 2"/>
          <p:cNvSpPr>
            <a:spLocks noGrp="1"/>
          </p:cNvSpPr>
          <p:nvPr>
            <p:ph idx="1"/>
          </p:nvPr>
        </p:nvSpPr>
        <p:spPr>
          <a:xfrm>
            <a:off x="457200" y="1600200"/>
            <a:ext cx="8229600" cy="5114948"/>
          </a:xfrm>
        </p:spPr>
        <p:txBody>
          <a:bodyPr>
            <a:normAutofit fontScale="92500" lnSpcReduction="20000"/>
          </a:bodyPr>
          <a:lstStyle/>
          <a:p>
            <a:r>
              <a:rPr lang="en-US" dirty="0" smtClean="0"/>
              <a:t>Image Acquisition</a:t>
            </a:r>
          </a:p>
          <a:p>
            <a:r>
              <a:rPr lang="en-US" dirty="0" smtClean="0"/>
              <a:t>Image Enhancement</a:t>
            </a:r>
          </a:p>
          <a:p>
            <a:r>
              <a:rPr lang="en-US" dirty="0" smtClean="0"/>
              <a:t>Image Restoration</a:t>
            </a:r>
          </a:p>
          <a:p>
            <a:r>
              <a:rPr lang="en-US" dirty="0" smtClean="0"/>
              <a:t>Color Image Processing</a:t>
            </a:r>
          </a:p>
          <a:p>
            <a:r>
              <a:rPr lang="en-US" dirty="0" smtClean="0"/>
              <a:t>Wavelets and Multi Resolution Processing</a:t>
            </a:r>
          </a:p>
          <a:p>
            <a:r>
              <a:rPr lang="en-US" dirty="0" smtClean="0"/>
              <a:t>Compression</a:t>
            </a:r>
          </a:p>
          <a:p>
            <a:r>
              <a:rPr lang="en-US" dirty="0" smtClean="0"/>
              <a:t>Morphological Processing</a:t>
            </a:r>
          </a:p>
          <a:p>
            <a:r>
              <a:rPr lang="en-US" dirty="0" smtClean="0"/>
              <a:t>Segmentation</a:t>
            </a:r>
          </a:p>
          <a:p>
            <a:r>
              <a:rPr lang="en-US" dirty="0" smtClean="0"/>
              <a:t>Representation and Description</a:t>
            </a:r>
          </a:p>
          <a:p>
            <a:r>
              <a:rPr lang="en-US" dirty="0" smtClean="0"/>
              <a:t>Object recognition</a:t>
            </a:r>
          </a:p>
          <a:p>
            <a:r>
              <a:rPr lang="en-US" dirty="0" smtClean="0"/>
              <a:t>Knowledge Base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54"/>
            <a:ext cx="9144000" cy="736568"/>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en-US" dirty="0" smtClean="0"/>
              <a:t>Methodology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Image processing tool primarily also used for image enhancement, numerical computing and graphical design.</a:t>
            </a:r>
          </a:p>
          <a:p>
            <a:pPr algn="just"/>
            <a:r>
              <a:rPr lang="en-US" dirty="0" smtClean="0"/>
              <a:t>Set of 120 new M-functions developed also Using MATLAB.</a:t>
            </a:r>
          </a:p>
          <a:p>
            <a:pPr algn="just"/>
            <a:r>
              <a:rPr lang="en-US" dirty="0" smtClean="0"/>
              <a:t>Open Source image processing software which also supports standard image processing functions.</a:t>
            </a:r>
          </a:p>
          <a:p>
            <a:pPr algn="just"/>
            <a:r>
              <a:rPr lang="en-US" dirty="0" smtClean="0"/>
              <a:t>Open source Java library which supports real-time computer vision and also robotics applications.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54"/>
            <a:ext cx="9144000" cy="736568"/>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en-US" dirty="0" smtClean="0"/>
              <a:t>Methodology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Digital Image Processing techniques assist you to systematically do many image processing operations such as segmentation, filtering, extraction, etc. We guide to craft a novel digital image processing research proposal based on the following techniques. There are several techniques for each type of process. In the case of challenging task, our technical professionals are good in designing own algorithms and pseudo-code to solve that complexity. Hence, we have sufficient skills to identify and create suitable techniques.</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54"/>
            <a:ext cx="9144000" cy="736568"/>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en-US" dirty="0" smtClean="0"/>
              <a:t>Image Enhancement Techniques</a:t>
            </a:r>
            <a:endParaRPr lang="en-US" dirty="0"/>
          </a:p>
        </p:txBody>
      </p:sp>
      <p:sp>
        <p:nvSpPr>
          <p:cNvPr id="3" name="Content Placeholder 2"/>
          <p:cNvSpPr>
            <a:spLocks noGrp="1"/>
          </p:cNvSpPr>
          <p:nvPr>
            <p:ph idx="1"/>
          </p:nvPr>
        </p:nvSpPr>
        <p:spPr>
          <a:xfrm>
            <a:off x="457200" y="1600200"/>
            <a:ext cx="8229600" cy="5114948"/>
          </a:xfrm>
        </p:spPr>
        <p:txBody>
          <a:bodyPr>
            <a:normAutofit fontScale="70000" lnSpcReduction="20000"/>
          </a:bodyPr>
          <a:lstStyle/>
          <a:p>
            <a:r>
              <a:rPr lang="en-US" dirty="0" smtClean="0"/>
              <a:t>Spatial Operations</a:t>
            </a:r>
          </a:p>
          <a:p>
            <a:pPr lvl="1"/>
            <a:r>
              <a:rPr lang="en-US" dirty="0" smtClean="0"/>
              <a:t>Noise Smoothing</a:t>
            </a:r>
          </a:p>
          <a:p>
            <a:pPr lvl="1"/>
            <a:r>
              <a:rPr lang="en-US" dirty="0" smtClean="0"/>
              <a:t>Low / High Band-pass Filtering</a:t>
            </a:r>
          </a:p>
          <a:p>
            <a:pPr lvl="1"/>
            <a:r>
              <a:rPr lang="en-US" dirty="0" smtClean="0"/>
              <a:t>Unsharp</a:t>
            </a:r>
            <a:r>
              <a:rPr lang="en-US" dirty="0" smtClean="0"/>
              <a:t> Masking</a:t>
            </a:r>
          </a:p>
          <a:p>
            <a:pPr lvl="1"/>
            <a:r>
              <a:rPr lang="en-US" dirty="0" smtClean="0"/>
              <a:t>Zooming</a:t>
            </a:r>
          </a:p>
          <a:p>
            <a:pPr lvl="1"/>
            <a:r>
              <a:rPr lang="en-US" dirty="0" smtClean="0"/>
              <a:t>Median Filtering</a:t>
            </a:r>
          </a:p>
          <a:p>
            <a:r>
              <a:rPr lang="en-US" dirty="0" smtClean="0"/>
              <a:t>Transform Operation</a:t>
            </a:r>
          </a:p>
          <a:p>
            <a:pPr lvl="1"/>
            <a:r>
              <a:rPr lang="en-US" dirty="0" smtClean="0"/>
              <a:t>Root Filtering</a:t>
            </a:r>
          </a:p>
          <a:p>
            <a:pPr lvl="1"/>
            <a:r>
              <a:rPr lang="en-US" dirty="0" smtClean="0"/>
              <a:t>Linear Filtering </a:t>
            </a:r>
          </a:p>
          <a:p>
            <a:pPr lvl="1"/>
            <a:r>
              <a:rPr lang="en-US" dirty="0" smtClean="0"/>
              <a:t>Pseudo or False Coloring</a:t>
            </a:r>
          </a:p>
          <a:p>
            <a:pPr lvl="1"/>
            <a:r>
              <a:rPr lang="en-US" dirty="0" smtClean="0"/>
              <a:t>Homographic Filtering</a:t>
            </a:r>
          </a:p>
          <a:p>
            <a:r>
              <a:rPr lang="en-US" dirty="0" smtClean="0"/>
              <a:t>Point Operation</a:t>
            </a:r>
          </a:p>
          <a:p>
            <a:pPr lvl="1"/>
            <a:r>
              <a:rPr lang="en-US" dirty="0" smtClean="0"/>
              <a:t>Clipping Noise </a:t>
            </a:r>
          </a:p>
          <a:p>
            <a:pPr lvl="1"/>
            <a:r>
              <a:rPr lang="en-US" dirty="0" smtClean="0"/>
              <a:t>Contrast Stretching</a:t>
            </a:r>
          </a:p>
          <a:p>
            <a:pPr lvl="1"/>
            <a:r>
              <a:rPr lang="en-US" dirty="0" smtClean="0"/>
              <a:t>Histogram Modeling</a:t>
            </a:r>
          </a:p>
          <a:p>
            <a:pPr lvl="1"/>
            <a:r>
              <a:rPr lang="en-US" dirty="0" smtClean="0"/>
              <a:t>Window Slicing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54"/>
            <a:ext cx="9144000" cy="736568"/>
          </a:xfrm>
        </p:spPr>
        <p:style>
          <a:lnRef idx="3">
            <a:schemeClr val="lt1"/>
          </a:lnRef>
          <a:fillRef idx="1">
            <a:schemeClr val="accent1"/>
          </a:fillRef>
          <a:effectRef idx="1">
            <a:schemeClr val="accent1"/>
          </a:effectRef>
          <a:fontRef idx="minor">
            <a:schemeClr val="lt1"/>
          </a:fontRef>
        </p:style>
        <p:txBody>
          <a:bodyPr>
            <a:normAutofit/>
          </a:bodyPr>
          <a:lstStyle/>
          <a:p>
            <a:pPr algn="r"/>
            <a:r>
              <a:rPr lang="en-US" sz="4000" dirty="0" smtClean="0"/>
              <a:t>Different Approaches for Defect Detection</a:t>
            </a:r>
            <a:endParaRPr lang="en-US" sz="4000" dirty="0"/>
          </a:p>
        </p:txBody>
      </p:sp>
      <p:sp>
        <p:nvSpPr>
          <p:cNvPr id="3" name="Content Placeholder 2"/>
          <p:cNvSpPr>
            <a:spLocks noGrp="1"/>
          </p:cNvSpPr>
          <p:nvPr>
            <p:ph idx="1"/>
          </p:nvPr>
        </p:nvSpPr>
        <p:spPr>
          <a:xfrm>
            <a:off x="457200" y="1600200"/>
            <a:ext cx="8229600" cy="5114948"/>
          </a:xfrm>
        </p:spPr>
        <p:txBody>
          <a:bodyPr>
            <a:normAutofit fontScale="62500" lnSpcReduction="20000"/>
          </a:bodyPr>
          <a:lstStyle/>
          <a:p>
            <a:r>
              <a:rPr lang="en-US" dirty="0" smtClean="0"/>
              <a:t>Model-based Techniques</a:t>
            </a:r>
          </a:p>
          <a:p>
            <a:pPr lvl="1"/>
            <a:r>
              <a:rPr lang="en-US" dirty="0" smtClean="0"/>
              <a:t>Autoregressive Model (AM)</a:t>
            </a:r>
          </a:p>
          <a:p>
            <a:pPr lvl="1"/>
            <a:r>
              <a:rPr lang="en-US" dirty="0" smtClean="0"/>
              <a:t>Hidden Markov Model (HMM)</a:t>
            </a:r>
          </a:p>
          <a:p>
            <a:r>
              <a:rPr lang="en-US" dirty="0" smtClean="0"/>
              <a:t>Filtering Methods</a:t>
            </a:r>
          </a:p>
          <a:p>
            <a:pPr lvl="1"/>
            <a:r>
              <a:rPr lang="en-US" dirty="0" smtClean="0"/>
              <a:t>Genetic Algorithm</a:t>
            </a:r>
          </a:p>
          <a:p>
            <a:pPr lvl="1"/>
            <a:r>
              <a:rPr lang="en-US" dirty="0" smtClean="0"/>
              <a:t>Log-based Gabor Filter</a:t>
            </a:r>
          </a:p>
          <a:p>
            <a:pPr lvl="1"/>
            <a:r>
              <a:rPr lang="en-US" dirty="0" smtClean="0"/>
              <a:t>Curvelet</a:t>
            </a:r>
            <a:r>
              <a:rPr lang="en-US" dirty="0" smtClean="0"/>
              <a:t> and </a:t>
            </a:r>
            <a:r>
              <a:rPr lang="en-US" dirty="0" smtClean="0"/>
              <a:t>Countorlet</a:t>
            </a:r>
            <a:r>
              <a:rPr lang="en-US" dirty="0" smtClean="0"/>
              <a:t> Transform</a:t>
            </a:r>
          </a:p>
          <a:p>
            <a:pPr lvl="1"/>
            <a:r>
              <a:rPr lang="en-US" dirty="0" smtClean="0"/>
              <a:t>Artificial / Deep Neural Networks</a:t>
            </a:r>
          </a:p>
          <a:p>
            <a:pPr lvl="1"/>
            <a:r>
              <a:rPr lang="en-US" dirty="0" smtClean="0"/>
              <a:t>Discrete Wavelet Transform</a:t>
            </a:r>
          </a:p>
          <a:p>
            <a:pPr lvl="1"/>
            <a:r>
              <a:rPr lang="en-US" dirty="0" smtClean="0"/>
              <a:t>Independent Component Analysis (ICA) Algorithm</a:t>
            </a:r>
          </a:p>
          <a:p>
            <a:r>
              <a:rPr lang="en-US" dirty="0" smtClean="0"/>
              <a:t>Statistical Methods</a:t>
            </a:r>
          </a:p>
          <a:p>
            <a:pPr lvl="1"/>
            <a:r>
              <a:rPr lang="en-US" dirty="0" smtClean="0"/>
              <a:t>Weibull</a:t>
            </a:r>
            <a:r>
              <a:rPr lang="en-US" dirty="0" smtClean="0"/>
              <a:t> Distribution</a:t>
            </a:r>
          </a:p>
          <a:p>
            <a:pPr lvl="1"/>
            <a:r>
              <a:rPr lang="en-US" dirty="0" smtClean="0"/>
              <a:t>Histogram Distribution Curve</a:t>
            </a:r>
          </a:p>
          <a:p>
            <a:pPr lvl="1"/>
            <a:r>
              <a:rPr lang="en-US" dirty="0" smtClean="0"/>
              <a:t>Correlation and Autocorrelation</a:t>
            </a:r>
          </a:p>
          <a:p>
            <a:pPr lvl="1"/>
            <a:r>
              <a:rPr lang="en-US" dirty="0" smtClean="0"/>
              <a:t>Gray-Level Co-occurrence Matrix</a:t>
            </a:r>
          </a:p>
          <a:p>
            <a:r>
              <a:rPr lang="en-US" dirty="0" smtClean="0"/>
              <a:t>Structural Algorithms</a:t>
            </a:r>
          </a:p>
          <a:p>
            <a:pPr lvl="1"/>
            <a:r>
              <a:rPr lang="en-US" dirty="0" smtClean="0"/>
              <a:t>Morphology </a:t>
            </a:r>
          </a:p>
          <a:p>
            <a:pPr lvl="1"/>
            <a:r>
              <a:rPr lang="en-US" dirty="0" smtClean="0"/>
              <a:t>Edge Detection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616</Words>
  <Application>Microsoft Office PowerPoint</Application>
  <PresentationFormat>On-screen Show (4:3)</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ATMIYA UNIVERSITY</vt:lpstr>
      <vt:lpstr>Digital Image Processing</vt:lpstr>
      <vt:lpstr>Objectives</vt:lpstr>
      <vt:lpstr>Applications of Digital Image Processing</vt:lpstr>
      <vt:lpstr>Various Process on Digital Image</vt:lpstr>
      <vt:lpstr>Methodology</vt:lpstr>
      <vt:lpstr>Methodology</vt:lpstr>
      <vt:lpstr>Image Enhancement Techniques</vt:lpstr>
      <vt:lpstr>Different Approaches for Defect Detection</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atmiya</dc:creator>
  <cp:lastModifiedBy>atmiya</cp:lastModifiedBy>
  <cp:revision>50</cp:revision>
  <dcterms:created xsi:type="dcterms:W3CDTF">2022-08-09T11:40:18Z</dcterms:created>
  <dcterms:modified xsi:type="dcterms:W3CDTF">2022-09-10T07:23:34Z</dcterms:modified>
</cp:coreProperties>
</file>