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2" r:id="rId4"/>
    <p:sldId id="257" r:id="rId5"/>
    <p:sldId id="258" r:id="rId6"/>
    <p:sldId id="259" r:id="rId7"/>
    <p:sldId id="261"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49931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CB65F-F69D-4D64-9D0E-3D4D2D8C2836}"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416954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1295141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234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1004279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188333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219899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15112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75494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112970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182174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1CB65F-F69D-4D64-9D0E-3D4D2D8C2836}"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415338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1CB65F-F69D-4D64-9D0E-3D4D2D8C2836}"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287757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242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324754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A1CB65F-F69D-4D64-9D0E-3D4D2D8C2836}" type="datetimeFigureOut">
              <a:rPr lang="en-IN" smtClean="0"/>
              <a:t>15-08-2024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370777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CB65F-F69D-4D64-9D0E-3D4D2D8C2836}"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1CC3D-3CD1-4D6D-B345-2001FBBA095B}" type="slidenum">
              <a:rPr lang="en-IN" smtClean="0"/>
              <a:t>‹#›</a:t>
            </a:fld>
            <a:endParaRPr lang="en-IN"/>
          </a:p>
        </p:txBody>
      </p:sp>
    </p:spTree>
    <p:extLst>
      <p:ext uri="{BB962C8B-B14F-4D97-AF65-F5344CB8AC3E}">
        <p14:creationId xmlns:p14="http://schemas.microsoft.com/office/powerpoint/2010/main" val="4855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1CB65F-F69D-4D64-9D0E-3D4D2D8C2836}" type="datetimeFigureOut">
              <a:rPr lang="en-IN" smtClean="0"/>
              <a:t>15-08-2024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C1CC3D-3CD1-4D6D-B345-2001FBBA095B}" type="slidenum">
              <a:rPr lang="en-IN" smtClean="0"/>
              <a:t>‹#›</a:t>
            </a:fld>
            <a:endParaRPr lang="en-IN"/>
          </a:p>
        </p:txBody>
      </p:sp>
    </p:spTree>
    <p:extLst>
      <p:ext uri="{BB962C8B-B14F-4D97-AF65-F5344CB8AC3E}">
        <p14:creationId xmlns:p14="http://schemas.microsoft.com/office/powerpoint/2010/main" val="82684413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ideo" Target="https://www.youtube.com/embed/5wgQdFKXS5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ideo" Target="https://www.youtube.com/embed/2P3pP03Jqs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ideo" Target="https://www.youtube.com/embed/tsGHlfOCa7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ideo" Target="https://www.youtube.com/embed/x_wpEr9CWYQ"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243840"/>
            <a:ext cx="9144000" cy="1028020"/>
          </a:xfrm>
        </p:spPr>
        <p:txBody>
          <a:bodyPr/>
          <a:lstStyle/>
          <a:p>
            <a:pPr algn="ctr"/>
            <a:r>
              <a:rPr lang="en-IN" dirty="0" smtClean="0">
                <a:latin typeface="Calibri" panose="020F0502020204030204" pitchFamily="34" charset="0"/>
                <a:ea typeface="Calibri" panose="020F0502020204030204" pitchFamily="34" charset="0"/>
                <a:cs typeface="Calibri" panose="020F0502020204030204" pitchFamily="34" charset="0"/>
              </a:rPr>
              <a:t>Prompt Engineering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60208" y="2260602"/>
            <a:ext cx="10749663" cy="2084974"/>
          </a:xfrm>
        </p:spPr>
        <p:txBody>
          <a:bodyPr>
            <a:noAutofit/>
          </a:bodyPr>
          <a:lstStyle/>
          <a:p>
            <a:r>
              <a:rPr lang="en-IN" sz="2800" dirty="0" smtClean="0">
                <a:latin typeface="Calibri" panose="020F0502020204030204" pitchFamily="34" charset="0"/>
                <a:ea typeface="Calibri" panose="020F0502020204030204" pitchFamily="34" charset="0"/>
                <a:cs typeface="Calibri" panose="020F0502020204030204" pitchFamily="34" charset="0"/>
              </a:rPr>
              <a:t>Understanding and Designing Effective Prompts for AI Models</a:t>
            </a:r>
          </a:p>
          <a:p>
            <a:r>
              <a:rPr lang="en-US" sz="2800" dirty="0" smtClean="0">
                <a:latin typeface="Calibri" panose="020F0502020204030204" pitchFamily="34" charset="0"/>
                <a:ea typeface="Calibri" panose="020F0502020204030204" pitchFamily="34" charset="0"/>
                <a:cs typeface="Calibri" panose="020F0502020204030204" pitchFamily="34" charset="0"/>
              </a:rPr>
              <a:t>Presented By : </a:t>
            </a:r>
            <a:r>
              <a:rPr lang="en-US" sz="2800" dirty="0" err="1" smtClean="0">
                <a:latin typeface="Calibri" panose="020F0502020204030204" pitchFamily="34" charset="0"/>
                <a:ea typeface="Calibri" panose="020F0502020204030204" pitchFamily="34" charset="0"/>
                <a:cs typeface="Calibri" panose="020F0502020204030204" pitchFamily="34" charset="0"/>
              </a:rPr>
              <a:t>Dhaval</a:t>
            </a:r>
            <a:r>
              <a:rPr lang="en-US" sz="2800" dirty="0" smtClean="0">
                <a:latin typeface="Calibri" panose="020F0502020204030204" pitchFamily="34" charset="0"/>
                <a:ea typeface="Calibri" panose="020F0502020204030204" pitchFamily="34" charset="0"/>
                <a:cs typeface="Calibri" panose="020F0502020204030204" pitchFamily="34" charset="0"/>
              </a:rPr>
              <a:t> B. Lal</a:t>
            </a:r>
          </a:p>
          <a:p>
            <a:r>
              <a:rPr lang="en-US" sz="2800" dirty="0" smtClean="0">
                <a:latin typeface="Calibri" panose="020F0502020204030204" pitchFamily="34" charset="0"/>
                <a:ea typeface="Calibri" panose="020F0502020204030204" pitchFamily="34" charset="0"/>
                <a:cs typeface="Calibri" panose="020F0502020204030204" pitchFamily="34" charset="0"/>
              </a:rPr>
              <a:t>Date : 15/08/2024</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9319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Calibri" panose="020F0502020204030204" pitchFamily="34" charset="0"/>
                <a:ea typeface="Calibri" panose="020F0502020204030204" pitchFamily="34" charset="0"/>
                <a:cs typeface="Calibri" panose="020F0502020204030204" pitchFamily="34" charset="0"/>
              </a:rPr>
              <a:t>Case Studies and Examples</a:t>
            </a:r>
          </a:p>
        </p:txBody>
      </p:sp>
      <p:sp>
        <p:nvSpPr>
          <p:cNvPr id="7" name="Rectangle 4"/>
          <p:cNvSpPr>
            <a:spLocks noGrp="1" noChangeArrowheads="1"/>
          </p:cNvSpPr>
          <p:nvPr>
            <p:ph idx="1"/>
          </p:nvPr>
        </p:nvSpPr>
        <p:spPr bwMode="auto">
          <a:xfrm>
            <a:off x="646110" y="2349041"/>
            <a:ext cx="104747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Successful Prompts</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Real-world examples where prompt engineering improved outcomes.</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Example: Optimizing prompts for customer service </a:t>
            </a:r>
            <a:r>
              <a:rPr lang="en-US" altLang="en-US" sz="2800" b="1" dirty="0" err="1">
                <a:latin typeface="Calibri" panose="020F0502020204030204" pitchFamily="34" charset="0"/>
                <a:ea typeface="Calibri" panose="020F0502020204030204" pitchFamily="34" charset="0"/>
                <a:cs typeface="Calibri" panose="020F0502020204030204" pitchFamily="34" charset="0"/>
              </a:rPr>
              <a:t>chatbots</a:t>
            </a:r>
            <a:r>
              <a:rPr lang="en-US" altLang="en-US" sz="2800" b="1" dirty="0">
                <a:latin typeface="Calibri" panose="020F0502020204030204" pitchFamily="34" charset="0"/>
                <a:ea typeface="Calibri" panose="020F0502020204030204" pitchFamily="34" charset="0"/>
                <a:cs typeface="Calibri" panose="020F0502020204030204" pitchFamily="34" charset="0"/>
              </a:rPr>
              <a:t>.</a:t>
            </a:r>
          </a:p>
          <a:p>
            <a:pPr marL="400050" lvl="1" indent="0" defTabSz="914400" eaLnBrk="0" fontAlgn="base" hangingPunct="0">
              <a:spcBef>
                <a:spcPct val="0"/>
              </a:spcBef>
              <a:spcAft>
                <a:spcPct val="0"/>
              </a:spcAft>
              <a:buClrTx/>
              <a:buSzTx/>
              <a:buNone/>
            </a:pP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Challenges and Lessons Learned</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Examples of failed prompts and the lessons they provide.</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Importance of context and audience understanding.</a:t>
            </a:r>
          </a:p>
          <a:p>
            <a:pPr marL="0" marR="0" lvl="0" indent="0" defTabSz="914400" eaLnBrk="0" fontAlgn="base" hangingPunct="0">
              <a:lnSpc>
                <a:spcPct val="100000"/>
              </a:lnSpc>
              <a:spcBef>
                <a:spcPct val="0"/>
              </a:spcBef>
              <a:spcAft>
                <a:spcPct val="0"/>
              </a:spcAft>
              <a:buClrTx/>
              <a:buSzTx/>
              <a:buFontTx/>
              <a:buNone/>
              <a:tabLst/>
            </a:pP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650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3" name="Content Placeholder 2"/>
          <p:cNvSpPr>
            <a:spLocks noGrp="1"/>
          </p:cNvSpPr>
          <p:nvPr>
            <p:ph idx="1"/>
          </p:nvPr>
        </p:nvSpPr>
        <p:spPr/>
        <p:txBody>
          <a:bodyPr/>
          <a:lstStyle/>
          <a:p>
            <a:r>
              <a:rPr lang="en-US" dirty="0" smtClean="0"/>
              <a:t>Template</a:t>
            </a:r>
          </a:p>
          <a:p>
            <a:r>
              <a:rPr lang="en-US" dirty="0" smtClean="0"/>
              <a:t>Story</a:t>
            </a:r>
          </a:p>
          <a:p>
            <a:r>
              <a:rPr lang="en-US" dirty="0" smtClean="0"/>
              <a:t>Detail Question on Particular subject (Science, Math's, etc..)</a:t>
            </a:r>
            <a:endParaRPr lang="en-IN" dirty="0"/>
          </a:p>
          <a:p>
            <a:r>
              <a:rPr lang="en-US" dirty="0" smtClean="0"/>
              <a:t>Suggestion about tour</a:t>
            </a:r>
          </a:p>
          <a:p>
            <a:r>
              <a:rPr lang="en-US" dirty="0" smtClean="0"/>
              <a:t>About Festival</a:t>
            </a:r>
          </a:p>
          <a:p>
            <a:r>
              <a:rPr lang="en-US" dirty="0" smtClean="0"/>
              <a:t>Any other Form you all</a:t>
            </a:r>
            <a:endParaRPr lang="en-IN" dirty="0"/>
          </a:p>
        </p:txBody>
      </p:sp>
    </p:spTree>
    <p:extLst>
      <p:ext uri="{BB962C8B-B14F-4D97-AF65-F5344CB8AC3E}">
        <p14:creationId xmlns:p14="http://schemas.microsoft.com/office/powerpoint/2010/main" val="294816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5wgQdFKXS5k"/>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47194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Calibri" panose="020F0502020204030204" pitchFamily="34" charset="0"/>
                <a:ea typeface="Calibri" panose="020F0502020204030204" pitchFamily="34" charset="0"/>
                <a:cs typeface="Calibri" panose="020F0502020204030204" pitchFamily="34" charset="0"/>
              </a:rPr>
              <a:t>Conclusion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p:cNvSpPr>
            <a:spLocks noGrp="1" noChangeArrowheads="1"/>
          </p:cNvSpPr>
          <p:nvPr>
            <p:ph idx="1"/>
          </p:nvPr>
        </p:nvSpPr>
        <p:spPr bwMode="auto">
          <a:xfrm>
            <a:off x="682622" y="1480102"/>
            <a:ext cx="1036587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Recap</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The significance of prompt engineering in AI.</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Key strategies for effective prompt design.</a:t>
            </a:r>
          </a:p>
          <a:p>
            <a:pPr marL="400050" lvl="1" indent="0" defTabSz="914400" eaLnBrk="0" fontAlgn="base" hangingPunct="0">
              <a:spcBef>
                <a:spcPct val="0"/>
              </a:spcBef>
              <a:spcAft>
                <a:spcPct val="0"/>
              </a:spcAft>
              <a:buClrTx/>
              <a:buSzTx/>
              <a:buFontTx/>
              <a:buChar char="•"/>
            </a:pP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Final Thoughts</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The evolving landscape and future potential of prompt engineering.</a:t>
            </a:r>
          </a:p>
          <a:p>
            <a:pPr marL="400050" lvl="1" indent="0" defTabSz="914400" eaLnBrk="0" fontAlgn="base" hangingPunct="0">
              <a:spcBef>
                <a:spcPct val="0"/>
              </a:spcBef>
              <a:spcAft>
                <a:spcPct val="0"/>
              </a:spcAft>
              <a:buClrTx/>
              <a:buSzTx/>
              <a:buNone/>
            </a:pP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Questions?</a:t>
            </a:r>
          </a:p>
          <a:p>
            <a:pPr marL="400050" lvl="1" indent="0" defTabSz="914400" eaLnBrk="0" fontAlgn="base" hangingPunct="0">
              <a:spcBef>
                <a:spcPct val="0"/>
              </a:spcBef>
              <a:spcAft>
                <a:spcPct val="0"/>
              </a:spcAft>
              <a:buClrTx/>
              <a:buSzTx/>
              <a:buFontTx/>
              <a:buChar char="•"/>
            </a:pPr>
            <a:r>
              <a:rPr lang="en-US" altLang="en-US" sz="2800" b="1" dirty="0">
                <a:latin typeface="Calibri" panose="020F0502020204030204" pitchFamily="34" charset="0"/>
                <a:ea typeface="Calibri" panose="020F0502020204030204" pitchFamily="34" charset="0"/>
                <a:cs typeface="Calibri" panose="020F0502020204030204" pitchFamily="34" charset="0"/>
              </a:rPr>
              <a:t>Invite the audience to ask questions.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282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P3pP03Jqs8"/>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344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9527" cy="6858000"/>
          </a:xfrm>
          <a:prstGeom prst="rect">
            <a:avLst/>
          </a:prstGeom>
        </p:spPr>
      </p:pic>
      <p:sp>
        <p:nvSpPr>
          <p:cNvPr id="3" name="Smiley Face 2"/>
          <p:cNvSpPr/>
          <p:nvPr/>
        </p:nvSpPr>
        <p:spPr>
          <a:xfrm>
            <a:off x="4458788" y="4693920"/>
            <a:ext cx="1541417" cy="1489165"/>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928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Covered</a:t>
            </a:r>
            <a:endParaRPr lang="en-IN" dirty="0"/>
          </a:p>
        </p:txBody>
      </p:sp>
      <p:sp>
        <p:nvSpPr>
          <p:cNvPr id="3" name="Content Placeholder 2"/>
          <p:cNvSpPr>
            <a:spLocks noGrp="1"/>
          </p:cNvSpPr>
          <p:nvPr>
            <p:ph idx="1"/>
          </p:nvPr>
        </p:nvSpPr>
        <p:spPr>
          <a:xfrm>
            <a:off x="1104293" y="1364941"/>
            <a:ext cx="9015067" cy="4522053"/>
          </a:xfrm>
        </p:spPr>
        <p:txBody>
          <a:bodyPr>
            <a:no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Introduction to Prompt </a:t>
            </a:r>
            <a:r>
              <a:rPr lang="en-IN" sz="2800" dirty="0" smtClean="0">
                <a:latin typeface="Calibri" panose="020F0502020204030204" pitchFamily="34" charset="0"/>
                <a:ea typeface="Calibri" panose="020F0502020204030204" pitchFamily="34" charset="0"/>
                <a:cs typeface="Calibri" panose="020F0502020204030204" pitchFamily="34" charset="0"/>
              </a:rPr>
              <a:t>Engineering</a:t>
            </a:r>
          </a:p>
          <a:p>
            <a:r>
              <a:rPr lang="en-IN" sz="2800" dirty="0">
                <a:latin typeface="Calibri" panose="020F0502020204030204" pitchFamily="34" charset="0"/>
                <a:ea typeface="Calibri" panose="020F0502020204030204" pitchFamily="34" charset="0"/>
                <a:cs typeface="Calibri" panose="020F0502020204030204" pitchFamily="34" charset="0"/>
              </a:rPr>
              <a:t>Types of </a:t>
            </a:r>
            <a:r>
              <a:rPr lang="en-IN" sz="2800" dirty="0" smtClean="0">
                <a:latin typeface="Calibri" panose="020F0502020204030204" pitchFamily="34" charset="0"/>
                <a:ea typeface="Calibri" panose="020F0502020204030204" pitchFamily="34" charset="0"/>
                <a:cs typeface="Calibri" panose="020F0502020204030204" pitchFamily="34" charset="0"/>
              </a:rPr>
              <a:t>Prompts</a:t>
            </a:r>
          </a:p>
          <a:p>
            <a:r>
              <a:rPr lang="en-IN" sz="2800" dirty="0">
                <a:latin typeface="Calibri" panose="020F0502020204030204" pitchFamily="34" charset="0"/>
                <a:ea typeface="Calibri" panose="020F0502020204030204" pitchFamily="34" charset="0"/>
                <a:cs typeface="Calibri" panose="020F0502020204030204" pitchFamily="34" charset="0"/>
              </a:rPr>
              <a:t>Designing Effective </a:t>
            </a:r>
            <a:r>
              <a:rPr lang="en-IN" sz="2800" dirty="0" smtClean="0">
                <a:latin typeface="Calibri" panose="020F0502020204030204" pitchFamily="34" charset="0"/>
                <a:ea typeface="Calibri" panose="020F0502020204030204" pitchFamily="34" charset="0"/>
                <a:cs typeface="Calibri" panose="020F0502020204030204" pitchFamily="34" charset="0"/>
              </a:rPr>
              <a:t>Prompts</a:t>
            </a:r>
          </a:p>
          <a:p>
            <a:r>
              <a:rPr lang="en-IN" sz="2800" dirty="0">
                <a:latin typeface="Calibri" panose="020F0502020204030204" pitchFamily="34" charset="0"/>
                <a:ea typeface="Calibri" panose="020F0502020204030204" pitchFamily="34" charset="0"/>
                <a:cs typeface="Calibri" panose="020F0502020204030204" pitchFamily="34" charset="0"/>
              </a:rPr>
              <a:t>Prompt Engineering </a:t>
            </a:r>
            <a:r>
              <a:rPr lang="en-IN" sz="2800" dirty="0" smtClean="0">
                <a:latin typeface="Calibri" panose="020F0502020204030204" pitchFamily="34" charset="0"/>
                <a:ea typeface="Calibri" panose="020F0502020204030204" pitchFamily="34" charset="0"/>
                <a:cs typeface="Calibri" panose="020F0502020204030204" pitchFamily="34" charset="0"/>
              </a:rPr>
              <a:t>Tools</a:t>
            </a:r>
          </a:p>
          <a:p>
            <a:r>
              <a:rPr lang="en-IN" sz="2800" dirty="0">
                <a:latin typeface="Calibri" panose="020F0502020204030204" pitchFamily="34" charset="0"/>
                <a:ea typeface="Calibri" panose="020F0502020204030204" pitchFamily="34" charset="0"/>
                <a:cs typeface="Calibri" panose="020F0502020204030204" pitchFamily="34" charset="0"/>
              </a:rPr>
              <a:t>Case Studies and </a:t>
            </a:r>
            <a:r>
              <a:rPr lang="en-IN" sz="2800" dirty="0" smtClean="0">
                <a:latin typeface="Calibri" panose="020F0502020204030204" pitchFamily="34" charset="0"/>
                <a:ea typeface="Calibri" panose="020F0502020204030204" pitchFamily="34" charset="0"/>
                <a:cs typeface="Calibri" panose="020F0502020204030204" pitchFamily="34" charset="0"/>
              </a:rPr>
              <a:t>Examples</a:t>
            </a:r>
          </a:p>
          <a:p>
            <a:r>
              <a:rPr lang="en-IN" sz="2800" dirty="0" smtClean="0">
                <a:latin typeface="Calibri" panose="020F0502020204030204" pitchFamily="34" charset="0"/>
                <a:ea typeface="Calibri" panose="020F0502020204030204" pitchFamily="34" charset="0"/>
                <a:cs typeface="Calibri" panose="020F0502020204030204" pitchFamily="34" charset="0"/>
              </a:rPr>
              <a:t>Conclusion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3317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sGHlfOCa7g"/>
          <p:cNvPicPr>
            <a:picLocks noRot="1" noChangeAspect="1"/>
          </p:cNvPicPr>
          <p:nvPr>
            <a:videoFile r:link="rId1"/>
          </p:nvPr>
        </p:nvPicPr>
        <p:blipFill>
          <a:blip r:embed="rId3"/>
          <a:stretch>
            <a:fillRect/>
          </a:stretch>
        </p:blipFill>
        <p:spPr>
          <a:xfrm>
            <a:off x="95794" y="0"/>
            <a:ext cx="12192000" cy="6858000"/>
          </a:xfrm>
          <a:prstGeom prst="rect">
            <a:avLst/>
          </a:prstGeom>
        </p:spPr>
      </p:pic>
    </p:spTree>
    <p:extLst>
      <p:ext uri="{BB962C8B-B14F-4D97-AF65-F5344CB8AC3E}">
        <p14:creationId xmlns:p14="http://schemas.microsoft.com/office/powerpoint/2010/main" val="347739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810025"/>
          </a:xfrm>
        </p:spPr>
        <p:txBody>
          <a:bodyPr/>
          <a:lstStyle/>
          <a:p>
            <a:r>
              <a:rPr lang="en-IN" sz="4400" dirty="0">
                <a:latin typeface="Calibri" panose="020F0502020204030204" pitchFamily="34" charset="0"/>
                <a:ea typeface="Calibri" panose="020F0502020204030204" pitchFamily="34" charset="0"/>
                <a:cs typeface="Calibri" panose="020F0502020204030204" pitchFamily="34" charset="0"/>
              </a:rPr>
              <a:t>Introduction to Prompt Engineering</a:t>
            </a:r>
          </a:p>
        </p:txBody>
      </p:sp>
      <p:sp>
        <p:nvSpPr>
          <p:cNvPr id="3" name="Content Placeholder 2"/>
          <p:cNvSpPr>
            <a:spLocks noGrp="1"/>
          </p:cNvSpPr>
          <p:nvPr>
            <p:ph idx="1"/>
          </p:nvPr>
        </p:nvSpPr>
        <p:spPr>
          <a:xfrm>
            <a:off x="1103312" y="1393372"/>
            <a:ext cx="8946541" cy="4855028"/>
          </a:xfrm>
        </p:spPr>
        <p:txBody>
          <a:bodyPr>
            <a:normAutofit lnSpcReduction="10000"/>
          </a:bodyPr>
          <a:lstStyle/>
          <a:p>
            <a:r>
              <a:rPr lang="en-US" sz="2800" dirty="0">
                <a:latin typeface="Calibri" panose="020F0502020204030204" pitchFamily="34" charset="0"/>
                <a:ea typeface="Calibri" panose="020F0502020204030204" pitchFamily="34" charset="0"/>
                <a:cs typeface="Calibri" panose="020F0502020204030204" pitchFamily="34" charset="0"/>
              </a:rPr>
              <a:t>The process of designing and refining inputs (prompts) for AI models to achieve desired outputs</a:t>
            </a:r>
            <a:r>
              <a:rPr lang="en-US" sz="2800" dirty="0" smtClean="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800" dirty="0" smtClean="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Prompt engineering is a process of creating a set of prompts, or questions, that are used to guide the user toward a desired outcome. It is an effective tool for designers to create user experiences that are easy to use and intuitive. This method is often used in interactive design and software development, as it allows users to easily understand how to interact with a system or product</a:t>
            </a:r>
            <a:r>
              <a:rPr lang="en-US" sz="2800" dirty="0" smtClean="0">
                <a:latin typeface="Calibri" panose="020F0502020204030204" pitchFamily="34" charset="0"/>
                <a:ea typeface="Calibri" panose="020F0502020204030204" pitchFamily="34" charset="0"/>
                <a:cs typeface="Calibri" panose="020F0502020204030204" pitchFamily="34" charset="0"/>
              </a:rPr>
              <a:t>.</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4567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1172" cy="6858000"/>
          </a:xfrm>
          <a:prstGeom prst="rect">
            <a:avLst/>
          </a:prstGeom>
        </p:spPr>
      </p:pic>
    </p:spTree>
    <p:extLst>
      <p:ext uri="{BB962C8B-B14F-4D97-AF65-F5344CB8AC3E}">
        <p14:creationId xmlns:p14="http://schemas.microsoft.com/office/powerpoint/2010/main" val="313442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x_wpEr9CWYQ"/>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6975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52718"/>
            <a:ext cx="9404723" cy="801316"/>
          </a:xfrm>
        </p:spPr>
        <p:txBody>
          <a:bodyPr/>
          <a:lstStyle/>
          <a:p>
            <a:r>
              <a:rPr lang="en-IN" dirty="0"/>
              <a:t>Types of Prompts</a:t>
            </a:r>
          </a:p>
        </p:txBody>
      </p:sp>
      <p:sp>
        <p:nvSpPr>
          <p:cNvPr id="4" name="Rectangle 1"/>
          <p:cNvSpPr>
            <a:spLocks noGrp="1" noChangeArrowheads="1"/>
          </p:cNvSpPr>
          <p:nvPr>
            <p:ph idx="1"/>
          </p:nvPr>
        </p:nvSpPr>
        <p:spPr bwMode="auto">
          <a:xfrm>
            <a:off x="645129" y="1577712"/>
            <a:ext cx="1113756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Open-ended Prompts</a:t>
            </a:r>
            <a:endParaRPr kumimoji="0" lang="en-US" altLang="en-US" sz="2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lvl="1" indent="0" defTabSz="914400" eaLnBrk="0" fontAlgn="base" hangingPunct="0">
              <a:spcBef>
                <a:spcPct val="0"/>
              </a:spcBef>
              <a:spcAft>
                <a:spcPct val="0"/>
              </a:spcAft>
              <a:buClrTx/>
              <a:buSzTx/>
              <a:buFontTx/>
              <a:buChar char="•"/>
            </a:pPr>
            <a:r>
              <a:rPr kumimoji="0" lang="en-US" altLang="en-US" sz="2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Encourage creativity and broader responses.</a:t>
            </a:r>
          </a:p>
          <a:p>
            <a:pPr marL="400050" lvl="1" indent="0" defTabSz="914400" eaLnBrk="0" fontAlgn="base" hangingPunct="0">
              <a:spcBef>
                <a:spcPct val="0"/>
              </a:spcBef>
              <a:spcAft>
                <a:spcPct val="0"/>
              </a:spcAft>
              <a:buClrTx/>
              <a:buSzTx/>
              <a:buFontTx/>
              <a:buChar char="•"/>
            </a:pPr>
            <a:r>
              <a:rPr kumimoji="0" lang="en-US" altLang="en-US" sz="2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Example: </a:t>
            </a:r>
            <a:r>
              <a:rPr lang="en-US" altLang="en-US" sz="2600" dirty="0">
                <a:latin typeface="Calibri" panose="020F0502020204030204" pitchFamily="34" charset="0"/>
                <a:ea typeface="Calibri" panose="020F0502020204030204" pitchFamily="34" charset="0"/>
                <a:cs typeface="Calibri" panose="020F0502020204030204" pitchFamily="34" charset="0"/>
              </a:rPr>
              <a:t>“</a:t>
            </a:r>
            <a:r>
              <a:rPr lang="en-US" sz="2600" dirty="0">
                <a:latin typeface="Calibri" panose="020F0502020204030204" pitchFamily="34" charset="0"/>
                <a:ea typeface="Calibri" panose="020F0502020204030204" pitchFamily="34" charset="0"/>
                <a:cs typeface="Calibri" panose="020F0502020204030204" pitchFamily="34" charset="0"/>
              </a:rPr>
              <a:t>Write a story about a time traveler</a:t>
            </a:r>
            <a:r>
              <a:rPr lang="en-US" sz="2600" dirty="0" smtClean="0">
                <a:latin typeface="Calibri" panose="020F0502020204030204" pitchFamily="34" charset="0"/>
                <a:ea typeface="Calibri" panose="020F0502020204030204" pitchFamily="34" charset="0"/>
                <a:cs typeface="Calibri" panose="020F0502020204030204" pitchFamily="34" charset="0"/>
              </a:rPr>
              <a:t>.</a:t>
            </a:r>
            <a:r>
              <a:rPr lang="en-US" altLang="en-US" sz="2600" dirty="0" smtClean="0">
                <a:latin typeface="Calibri" panose="020F0502020204030204" pitchFamily="34" charset="0"/>
                <a:ea typeface="Calibri" panose="020F0502020204030204" pitchFamily="34" charset="0"/>
                <a:cs typeface="Calibri" panose="020F0502020204030204" pitchFamily="34" charset="0"/>
              </a:rPr>
              <a:t>“</a:t>
            </a:r>
          </a:p>
          <a:p>
            <a:pPr marL="400050" lvl="1" indent="0" defTabSz="914400" eaLnBrk="0" fontAlgn="base" hangingPunct="0">
              <a:spcBef>
                <a:spcPct val="0"/>
              </a:spcBef>
              <a:spcAft>
                <a:spcPct val="0"/>
              </a:spcAft>
              <a:buClrTx/>
              <a:buSzTx/>
              <a:buNone/>
            </a:pPr>
            <a:endParaRPr lang="en-US" altLang="en-US" sz="2600" dirty="0">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kumimoji="0" lang="en-US" altLang="en-US" sz="3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Specific Prompts</a:t>
            </a:r>
            <a:endParaRPr kumimoji="0" lang="en-US" altLang="en-US" sz="3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lvl="1" indent="0" defTabSz="914400" eaLnBrk="0" fontAlgn="base" hangingPunct="0">
              <a:spcBef>
                <a:spcPct val="0"/>
              </a:spcBef>
              <a:spcAft>
                <a:spcPct val="0"/>
              </a:spcAft>
              <a:buClrTx/>
              <a:buSzTx/>
              <a:buFontTx/>
              <a:buChar char="•"/>
            </a:pPr>
            <a:r>
              <a:rPr kumimoji="0" lang="en-US" altLang="en-US" sz="2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Aim for more focused and precise answers.</a:t>
            </a:r>
          </a:p>
          <a:p>
            <a:pPr marL="400050" lvl="1" indent="0" defTabSz="914400" eaLnBrk="0" fontAlgn="base" hangingPunct="0">
              <a:spcBef>
                <a:spcPct val="0"/>
              </a:spcBef>
              <a:spcAft>
                <a:spcPct val="0"/>
              </a:spcAft>
              <a:buClrTx/>
              <a:buSzTx/>
              <a:buFontTx/>
              <a:buChar char="•"/>
            </a:pPr>
            <a:r>
              <a:rPr kumimoji="0" lang="en-US" altLang="en-US" sz="2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Example: "List the key benefits of renewable energy.“</a:t>
            </a:r>
          </a:p>
          <a:p>
            <a:pPr marL="400050" lvl="1" indent="0" defTabSz="914400" eaLnBrk="0" fontAlgn="base" hangingPunct="0">
              <a:spcBef>
                <a:spcPct val="0"/>
              </a:spcBef>
              <a:spcAft>
                <a:spcPct val="0"/>
              </a:spcAft>
              <a:buClrTx/>
              <a:buSzTx/>
              <a:buNone/>
            </a:pPr>
            <a:endParaRPr kumimoji="0" lang="en-US" altLang="en-US" sz="2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Instruction-based Prompts</a:t>
            </a:r>
            <a:endParaRPr kumimoji="0" lang="en-US" altLang="en-US" sz="2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lvl="1" indent="0" defTabSz="914400" eaLnBrk="0" fontAlgn="base" hangingPunct="0">
              <a:spcBef>
                <a:spcPct val="0"/>
              </a:spcBef>
              <a:spcAft>
                <a:spcPct val="0"/>
              </a:spcAft>
              <a:buClrTx/>
              <a:buSzTx/>
              <a:buFontTx/>
              <a:buChar char="•"/>
            </a:pPr>
            <a:r>
              <a:rPr kumimoji="0" lang="en-US" altLang="en-US" sz="2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Direct the AI to perform specific tasks.</a:t>
            </a:r>
          </a:p>
          <a:p>
            <a:pPr marL="400050" lvl="1" indent="0" defTabSz="914400" eaLnBrk="0" fontAlgn="base" hangingPunct="0">
              <a:spcBef>
                <a:spcPct val="0"/>
              </a:spcBef>
              <a:spcAft>
                <a:spcPct val="0"/>
              </a:spcAft>
              <a:buClrTx/>
              <a:buSzTx/>
              <a:buFontTx/>
              <a:buChar char="•"/>
            </a:pPr>
            <a:r>
              <a:rPr kumimoji="0" lang="en-US" altLang="en-US" sz="2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Example: "Summarize this article in three sentences."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461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Calibri" panose="020F0502020204030204" pitchFamily="34" charset="0"/>
                <a:ea typeface="Calibri" panose="020F0502020204030204" pitchFamily="34" charset="0"/>
                <a:cs typeface="Calibri" panose="020F0502020204030204" pitchFamily="34" charset="0"/>
              </a:rPr>
              <a:t>Designing Effective Prompts</a:t>
            </a:r>
            <a:endParaRPr lang="en-IN" dirty="0"/>
          </a:p>
        </p:txBody>
      </p:sp>
      <p:sp>
        <p:nvSpPr>
          <p:cNvPr id="4" name="Rectangle 1"/>
          <p:cNvSpPr>
            <a:spLocks noGrp="1" noChangeArrowheads="1"/>
          </p:cNvSpPr>
          <p:nvPr>
            <p:ph idx="1"/>
          </p:nvPr>
        </p:nvSpPr>
        <p:spPr bwMode="auto">
          <a:xfrm>
            <a:off x="646113" y="1478151"/>
            <a:ext cx="1097983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Clarity and Precision</a:t>
            </a:r>
          </a:p>
          <a:p>
            <a:pPr marL="400050" lvl="1" indent="0" defTabSz="914400" eaLnBrk="0" fontAlgn="base" hangingPunct="0">
              <a:spcBef>
                <a:spcPct val="0"/>
              </a:spcBef>
              <a:spcAft>
                <a:spcPct val="0"/>
              </a:spcAft>
              <a:buClrTx/>
              <a:buSzTx/>
              <a:buFontTx/>
              <a:buChar char="•"/>
            </a:pPr>
            <a:r>
              <a:rPr lang="en-US" altLang="en-US" sz="2600" b="1" dirty="0">
                <a:latin typeface="Calibri" panose="020F0502020204030204" pitchFamily="34" charset="0"/>
                <a:ea typeface="Calibri" panose="020F0502020204030204" pitchFamily="34" charset="0"/>
                <a:cs typeface="Calibri" panose="020F0502020204030204" pitchFamily="34" charset="0"/>
              </a:rPr>
              <a:t>Be clear about what you want from the AI.</a:t>
            </a:r>
          </a:p>
          <a:p>
            <a:pPr marL="400050" lvl="1" indent="0" defTabSz="914400" eaLnBrk="0" fontAlgn="base" hangingPunct="0">
              <a:spcBef>
                <a:spcPct val="0"/>
              </a:spcBef>
              <a:spcAft>
                <a:spcPct val="0"/>
              </a:spcAft>
              <a:buClrTx/>
              <a:buSzTx/>
              <a:buFontTx/>
              <a:buChar char="•"/>
            </a:pPr>
            <a:r>
              <a:rPr lang="en-US" altLang="en-US" sz="2600" b="1" dirty="0">
                <a:latin typeface="Calibri" panose="020F0502020204030204" pitchFamily="34" charset="0"/>
                <a:ea typeface="Calibri" panose="020F0502020204030204" pitchFamily="34" charset="0"/>
                <a:cs typeface="Calibri" panose="020F0502020204030204" pitchFamily="34" charset="0"/>
              </a:rPr>
              <a:t>Avoid ambiguity to get relevant responses</a:t>
            </a:r>
            <a:r>
              <a:rPr lang="en-US" altLang="en-US" sz="2600" b="1" dirty="0" smtClean="0">
                <a:latin typeface="Calibri" panose="020F0502020204030204" pitchFamily="34" charset="0"/>
                <a:ea typeface="Calibri" panose="020F0502020204030204" pitchFamily="34" charset="0"/>
                <a:cs typeface="Calibri" panose="020F0502020204030204" pitchFamily="34" charset="0"/>
              </a:rPr>
              <a:t>.</a:t>
            </a:r>
          </a:p>
          <a:p>
            <a:pPr marL="400050" lvl="1" indent="0" defTabSz="914400" eaLnBrk="0" fontAlgn="base" hangingPunct="0">
              <a:spcBef>
                <a:spcPct val="0"/>
              </a:spcBef>
              <a:spcAft>
                <a:spcPct val="0"/>
              </a:spcAft>
              <a:buClrTx/>
              <a:buSzTx/>
              <a:buNone/>
            </a:pPr>
            <a:endParaRPr lang="en-US" altLang="en-US" sz="2600" b="1" dirty="0">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Length </a:t>
            </a:r>
            <a:r>
              <a:rPr lang="en-US" altLang="en-US" sz="2800" b="1" dirty="0" smtClean="0">
                <a:latin typeface="Calibri" panose="020F0502020204030204" pitchFamily="34" charset="0"/>
                <a:ea typeface="Calibri" panose="020F0502020204030204" pitchFamily="34" charset="0"/>
                <a:cs typeface="Calibri" panose="020F0502020204030204" pitchFamily="34" charset="0"/>
              </a:rPr>
              <a:t>Considerations</a:t>
            </a: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a:p>
            <a:pPr marL="400050" lvl="1" indent="0" defTabSz="914400" eaLnBrk="0" fontAlgn="base" hangingPunct="0">
              <a:spcBef>
                <a:spcPct val="0"/>
              </a:spcBef>
              <a:spcAft>
                <a:spcPct val="0"/>
              </a:spcAft>
              <a:buClrTx/>
              <a:buSzTx/>
              <a:buFontTx/>
              <a:buChar char="•"/>
            </a:pPr>
            <a:r>
              <a:rPr lang="en-US" altLang="en-US" sz="2600" b="1" dirty="0">
                <a:latin typeface="Calibri" panose="020F0502020204030204" pitchFamily="34" charset="0"/>
                <a:ea typeface="Calibri" panose="020F0502020204030204" pitchFamily="34" charset="0"/>
                <a:cs typeface="Calibri" panose="020F0502020204030204" pitchFamily="34" charset="0"/>
              </a:rPr>
              <a:t>Shorter prompts for direct answers.</a:t>
            </a:r>
          </a:p>
          <a:p>
            <a:pPr marL="400050" lvl="1" indent="0" defTabSz="914400" eaLnBrk="0" fontAlgn="base" hangingPunct="0">
              <a:spcBef>
                <a:spcPct val="0"/>
              </a:spcBef>
              <a:spcAft>
                <a:spcPct val="0"/>
              </a:spcAft>
              <a:buClrTx/>
              <a:buSzTx/>
              <a:buFontTx/>
              <a:buChar char="•"/>
            </a:pPr>
            <a:r>
              <a:rPr lang="en-US" altLang="en-US" sz="2600" b="1" dirty="0">
                <a:latin typeface="Calibri" panose="020F0502020204030204" pitchFamily="34" charset="0"/>
                <a:ea typeface="Calibri" panose="020F0502020204030204" pitchFamily="34" charset="0"/>
                <a:cs typeface="Calibri" panose="020F0502020204030204" pitchFamily="34" charset="0"/>
              </a:rPr>
              <a:t>Longer prompts for more detailed outputs</a:t>
            </a:r>
            <a:r>
              <a:rPr lang="en-US" altLang="en-US" sz="2600" b="1" dirty="0" smtClean="0">
                <a:latin typeface="Calibri" panose="020F0502020204030204" pitchFamily="34" charset="0"/>
                <a:ea typeface="Calibri" panose="020F0502020204030204" pitchFamily="34" charset="0"/>
                <a:cs typeface="Calibri" panose="020F0502020204030204" pitchFamily="34" charset="0"/>
              </a:rPr>
              <a:t>.</a:t>
            </a:r>
          </a:p>
          <a:p>
            <a:pPr marL="400050" lvl="1" indent="0" defTabSz="914400" eaLnBrk="0" fontAlgn="base" hangingPunct="0">
              <a:spcBef>
                <a:spcPct val="0"/>
              </a:spcBef>
              <a:spcAft>
                <a:spcPct val="0"/>
              </a:spcAft>
              <a:buClrTx/>
              <a:buSzTx/>
              <a:buNone/>
            </a:pPr>
            <a:endParaRPr lang="en-US" altLang="en-US" sz="2600" b="1" dirty="0">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lang="en-US" altLang="en-US" sz="2800" b="1" dirty="0">
                <a:latin typeface="Calibri" panose="020F0502020204030204" pitchFamily="34" charset="0"/>
                <a:ea typeface="Calibri" panose="020F0502020204030204" pitchFamily="34" charset="0"/>
                <a:cs typeface="Calibri" panose="020F0502020204030204" pitchFamily="34" charset="0"/>
              </a:rPr>
              <a:t>Using Examples and </a:t>
            </a:r>
            <a:r>
              <a:rPr lang="en-US" altLang="en-US" sz="2800" b="1" dirty="0" smtClean="0">
                <a:latin typeface="Calibri" panose="020F0502020204030204" pitchFamily="34" charset="0"/>
                <a:ea typeface="Calibri" panose="020F0502020204030204" pitchFamily="34" charset="0"/>
                <a:cs typeface="Calibri" panose="020F0502020204030204" pitchFamily="34" charset="0"/>
              </a:rPr>
              <a:t>Constraints</a:t>
            </a: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a:p>
            <a:pPr marL="400050" lvl="1" indent="0" defTabSz="914400" eaLnBrk="0" fontAlgn="base" hangingPunct="0">
              <a:spcBef>
                <a:spcPct val="0"/>
              </a:spcBef>
              <a:spcAft>
                <a:spcPct val="0"/>
              </a:spcAft>
              <a:buClrTx/>
              <a:buSzTx/>
              <a:buFontTx/>
              <a:buChar char="•"/>
            </a:pPr>
            <a:r>
              <a:rPr lang="en-US" altLang="en-US" sz="2600" b="1" dirty="0">
                <a:latin typeface="Calibri" panose="020F0502020204030204" pitchFamily="34" charset="0"/>
                <a:ea typeface="Calibri" panose="020F0502020204030204" pitchFamily="34" charset="0"/>
                <a:cs typeface="Calibri" panose="020F0502020204030204" pitchFamily="34" charset="0"/>
              </a:rPr>
              <a:t>Provide examples to guide AI responses.</a:t>
            </a:r>
          </a:p>
          <a:p>
            <a:pPr marL="400050" lvl="1" indent="0" defTabSz="914400" eaLnBrk="0" fontAlgn="base" hangingPunct="0">
              <a:spcBef>
                <a:spcPct val="0"/>
              </a:spcBef>
              <a:spcAft>
                <a:spcPct val="0"/>
              </a:spcAft>
              <a:buClrTx/>
              <a:buSzTx/>
              <a:buFontTx/>
              <a:buChar char="•"/>
            </a:pPr>
            <a:r>
              <a:rPr lang="en-US" altLang="en-US" sz="2600" b="1" dirty="0">
                <a:latin typeface="Calibri" panose="020F0502020204030204" pitchFamily="34" charset="0"/>
                <a:ea typeface="Calibri" panose="020F0502020204030204" pitchFamily="34" charset="0"/>
                <a:cs typeface="Calibri" panose="020F0502020204030204" pitchFamily="34" charset="0"/>
              </a:rPr>
              <a:t>Set boundaries to manage the scope of the output.</a:t>
            </a:r>
          </a:p>
          <a:p>
            <a:pPr marL="0" marR="0" lvl="0" indent="0" defTabSz="914400" eaLnBrk="0" fontAlgn="base" hangingPunct="0">
              <a:lnSpc>
                <a:spcPct val="100000"/>
              </a:lnSpc>
              <a:spcBef>
                <a:spcPct val="0"/>
              </a:spcBef>
              <a:spcAft>
                <a:spcPct val="0"/>
              </a:spcAft>
              <a:buClrTx/>
              <a:buSzTx/>
              <a:buFontTx/>
              <a:buNone/>
              <a:tabLst/>
            </a:pP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646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Calibri" panose="020F0502020204030204" pitchFamily="34" charset="0"/>
                <a:ea typeface="Calibri" panose="020F0502020204030204" pitchFamily="34" charset="0"/>
                <a:cs typeface="Calibri" panose="020F0502020204030204" pitchFamily="34" charset="0"/>
              </a:rPr>
              <a:t>Prompt Engineering Tools</a:t>
            </a:r>
          </a:p>
        </p:txBody>
      </p:sp>
      <p:sp>
        <p:nvSpPr>
          <p:cNvPr id="3" name="Content Placeholder 2"/>
          <p:cNvSpPr>
            <a:spLocks noGrp="1"/>
          </p:cNvSpPr>
          <p:nvPr>
            <p:ph idx="1"/>
          </p:nvPr>
        </p:nvSpPr>
        <p:spPr/>
        <p:txBody>
          <a:bodyPr/>
          <a:lstStyle/>
          <a:p>
            <a:r>
              <a:rPr lang="en-IN" b="1" dirty="0"/>
              <a:t>Tools and Platforms</a:t>
            </a:r>
            <a:endParaRPr lang="en-IN" dirty="0"/>
          </a:p>
          <a:p>
            <a:pPr lvl="1"/>
            <a:r>
              <a:rPr lang="en-IN" dirty="0"/>
              <a:t>Various platforms offer interfaces for prompt design.</a:t>
            </a:r>
          </a:p>
          <a:p>
            <a:pPr lvl="1"/>
            <a:r>
              <a:rPr lang="en-IN" dirty="0"/>
              <a:t>Example: </a:t>
            </a:r>
            <a:r>
              <a:rPr lang="en-IN" dirty="0" err="1"/>
              <a:t>OpenAI</a:t>
            </a:r>
            <a:r>
              <a:rPr lang="en-IN" dirty="0"/>
              <a:t> Playground, AI Dungeon</a:t>
            </a:r>
            <a:r>
              <a:rPr lang="en-IN" dirty="0" smtClean="0"/>
              <a:t>.</a:t>
            </a:r>
          </a:p>
          <a:p>
            <a:pPr marL="457200" lvl="1" indent="0">
              <a:buNone/>
            </a:pPr>
            <a:endParaRPr lang="en-IN" dirty="0"/>
          </a:p>
          <a:p>
            <a:r>
              <a:rPr lang="en-IN" b="1" dirty="0"/>
              <a:t>Integration with AI Models</a:t>
            </a:r>
            <a:endParaRPr lang="en-IN" dirty="0"/>
          </a:p>
          <a:p>
            <a:pPr lvl="1"/>
            <a:r>
              <a:rPr lang="en-IN" dirty="0"/>
              <a:t>Connecting prompts to models like GPT, BERT, etc.</a:t>
            </a:r>
          </a:p>
          <a:p>
            <a:pPr lvl="1"/>
            <a:r>
              <a:rPr lang="en-IN" dirty="0"/>
              <a:t>Customizing prompts for specific use cases.</a:t>
            </a:r>
          </a:p>
        </p:txBody>
      </p:sp>
    </p:spTree>
    <p:extLst>
      <p:ext uri="{BB962C8B-B14F-4D97-AF65-F5344CB8AC3E}">
        <p14:creationId xmlns:p14="http://schemas.microsoft.com/office/powerpoint/2010/main" val="301202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409</Words>
  <Application>Microsoft Office PowerPoint</Application>
  <PresentationFormat>Widescreen</PresentationFormat>
  <Paragraphs>72</Paragraphs>
  <Slides>15</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Prompt Engineering</vt:lpstr>
      <vt:lpstr>Topic Covered</vt:lpstr>
      <vt:lpstr>PowerPoint Presentation</vt:lpstr>
      <vt:lpstr>Introduction to Prompt Engineering</vt:lpstr>
      <vt:lpstr>PowerPoint Presentation</vt:lpstr>
      <vt:lpstr>PowerPoint Presentation</vt:lpstr>
      <vt:lpstr>Types of Prompts</vt:lpstr>
      <vt:lpstr>Designing Effective Prompts</vt:lpstr>
      <vt:lpstr>Prompt Engineering Tools</vt:lpstr>
      <vt:lpstr>Case Studies and Examples</vt:lpstr>
      <vt:lpstr>Examples</vt:lpstr>
      <vt:lpstr>PowerPoint Presentation</vt:lpstr>
      <vt:lpstr>Conclusion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 Engineering</dc:title>
  <dc:creator>Malay Solanki</dc:creator>
  <cp:lastModifiedBy>Malay Solanki</cp:lastModifiedBy>
  <cp:revision>6</cp:revision>
  <dcterms:created xsi:type="dcterms:W3CDTF">2024-08-15T05:34:06Z</dcterms:created>
  <dcterms:modified xsi:type="dcterms:W3CDTF">2024-08-15T06:23:15Z</dcterms:modified>
</cp:coreProperties>
</file>