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885A95-38D9-4A6B-993B-B00C2D4C04E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B0961D-AB0F-4EB7-A576-E557380D7F39}" type="slidenum">
              <a:rPr lang="en-IN" smtClean="0"/>
              <a:t>‹#›</a:t>
            </a:fld>
            <a:endParaRPr lang="en-IN"/>
          </a:p>
        </p:txBody>
      </p:sp>
    </p:spTree>
    <p:extLst>
      <p:ext uri="{BB962C8B-B14F-4D97-AF65-F5344CB8AC3E}">
        <p14:creationId xmlns:p14="http://schemas.microsoft.com/office/powerpoint/2010/main" val="106097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885A95-38D9-4A6B-993B-B00C2D4C04E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B0961D-AB0F-4EB7-A576-E557380D7F39}" type="slidenum">
              <a:rPr lang="en-IN" smtClean="0"/>
              <a:t>‹#›</a:t>
            </a:fld>
            <a:endParaRPr lang="en-IN"/>
          </a:p>
        </p:txBody>
      </p:sp>
    </p:spTree>
    <p:extLst>
      <p:ext uri="{BB962C8B-B14F-4D97-AF65-F5344CB8AC3E}">
        <p14:creationId xmlns:p14="http://schemas.microsoft.com/office/powerpoint/2010/main" val="167890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885A95-38D9-4A6B-993B-B00C2D4C04E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B0961D-AB0F-4EB7-A576-E557380D7F3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7220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4885A95-38D9-4A6B-993B-B00C2D4C04EF}"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B0961D-AB0F-4EB7-A576-E557380D7F39}" type="slidenum">
              <a:rPr lang="en-IN" smtClean="0"/>
              <a:t>‹#›</a:t>
            </a:fld>
            <a:endParaRPr lang="en-IN"/>
          </a:p>
        </p:txBody>
      </p:sp>
    </p:spTree>
    <p:extLst>
      <p:ext uri="{BB962C8B-B14F-4D97-AF65-F5344CB8AC3E}">
        <p14:creationId xmlns:p14="http://schemas.microsoft.com/office/powerpoint/2010/main" val="406809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4885A95-38D9-4A6B-993B-B00C2D4C04EF}"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B0961D-AB0F-4EB7-A576-E557380D7F3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4489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4885A95-38D9-4A6B-993B-B00C2D4C04EF}"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B0961D-AB0F-4EB7-A576-E557380D7F39}" type="slidenum">
              <a:rPr lang="en-IN" smtClean="0"/>
              <a:t>‹#›</a:t>
            </a:fld>
            <a:endParaRPr lang="en-IN"/>
          </a:p>
        </p:txBody>
      </p:sp>
    </p:spTree>
    <p:extLst>
      <p:ext uri="{BB962C8B-B14F-4D97-AF65-F5344CB8AC3E}">
        <p14:creationId xmlns:p14="http://schemas.microsoft.com/office/powerpoint/2010/main" val="4006703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885A95-38D9-4A6B-993B-B00C2D4C04E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B0961D-AB0F-4EB7-A576-E557380D7F39}" type="slidenum">
              <a:rPr lang="en-IN" smtClean="0"/>
              <a:t>‹#›</a:t>
            </a:fld>
            <a:endParaRPr lang="en-IN"/>
          </a:p>
        </p:txBody>
      </p:sp>
    </p:spTree>
    <p:extLst>
      <p:ext uri="{BB962C8B-B14F-4D97-AF65-F5344CB8AC3E}">
        <p14:creationId xmlns:p14="http://schemas.microsoft.com/office/powerpoint/2010/main" val="1940465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885A95-38D9-4A6B-993B-B00C2D4C04E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B0961D-AB0F-4EB7-A576-E557380D7F39}" type="slidenum">
              <a:rPr lang="en-IN" smtClean="0"/>
              <a:t>‹#›</a:t>
            </a:fld>
            <a:endParaRPr lang="en-IN"/>
          </a:p>
        </p:txBody>
      </p:sp>
    </p:spTree>
    <p:extLst>
      <p:ext uri="{BB962C8B-B14F-4D97-AF65-F5344CB8AC3E}">
        <p14:creationId xmlns:p14="http://schemas.microsoft.com/office/powerpoint/2010/main" val="151997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885A95-38D9-4A6B-993B-B00C2D4C04E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B0961D-AB0F-4EB7-A576-E557380D7F39}" type="slidenum">
              <a:rPr lang="en-IN" smtClean="0"/>
              <a:t>‹#›</a:t>
            </a:fld>
            <a:endParaRPr lang="en-IN"/>
          </a:p>
        </p:txBody>
      </p:sp>
    </p:spTree>
    <p:extLst>
      <p:ext uri="{BB962C8B-B14F-4D97-AF65-F5344CB8AC3E}">
        <p14:creationId xmlns:p14="http://schemas.microsoft.com/office/powerpoint/2010/main" val="18091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885A95-38D9-4A6B-993B-B00C2D4C04E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B0961D-AB0F-4EB7-A576-E557380D7F39}" type="slidenum">
              <a:rPr lang="en-IN" smtClean="0"/>
              <a:t>‹#›</a:t>
            </a:fld>
            <a:endParaRPr lang="en-IN"/>
          </a:p>
        </p:txBody>
      </p:sp>
    </p:spTree>
    <p:extLst>
      <p:ext uri="{BB962C8B-B14F-4D97-AF65-F5344CB8AC3E}">
        <p14:creationId xmlns:p14="http://schemas.microsoft.com/office/powerpoint/2010/main" val="21444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885A95-38D9-4A6B-993B-B00C2D4C04EF}"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B0961D-AB0F-4EB7-A576-E557380D7F39}" type="slidenum">
              <a:rPr lang="en-IN" smtClean="0"/>
              <a:t>‹#›</a:t>
            </a:fld>
            <a:endParaRPr lang="en-IN"/>
          </a:p>
        </p:txBody>
      </p:sp>
    </p:spTree>
    <p:extLst>
      <p:ext uri="{BB962C8B-B14F-4D97-AF65-F5344CB8AC3E}">
        <p14:creationId xmlns:p14="http://schemas.microsoft.com/office/powerpoint/2010/main" val="2488076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885A95-38D9-4A6B-993B-B00C2D4C04EF}" type="datetimeFigureOut">
              <a:rPr lang="en-IN" smtClean="0"/>
              <a:t>21-08-2024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B0961D-AB0F-4EB7-A576-E557380D7F39}" type="slidenum">
              <a:rPr lang="en-IN" smtClean="0"/>
              <a:t>‹#›</a:t>
            </a:fld>
            <a:endParaRPr lang="en-IN"/>
          </a:p>
        </p:txBody>
      </p:sp>
    </p:spTree>
    <p:extLst>
      <p:ext uri="{BB962C8B-B14F-4D97-AF65-F5344CB8AC3E}">
        <p14:creationId xmlns:p14="http://schemas.microsoft.com/office/powerpoint/2010/main" val="404658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885A95-38D9-4A6B-993B-B00C2D4C04EF}" type="datetimeFigureOut">
              <a:rPr lang="en-IN" smtClean="0"/>
              <a:t>21-08-2024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B0961D-AB0F-4EB7-A576-E557380D7F39}" type="slidenum">
              <a:rPr lang="en-IN" smtClean="0"/>
              <a:t>‹#›</a:t>
            </a:fld>
            <a:endParaRPr lang="en-IN"/>
          </a:p>
        </p:txBody>
      </p:sp>
    </p:spTree>
    <p:extLst>
      <p:ext uri="{BB962C8B-B14F-4D97-AF65-F5344CB8AC3E}">
        <p14:creationId xmlns:p14="http://schemas.microsoft.com/office/powerpoint/2010/main" val="218611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85A95-38D9-4A6B-993B-B00C2D4C04EF}" type="datetimeFigureOut">
              <a:rPr lang="en-IN" smtClean="0"/>
              <a:t>21-08-2024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B0961D-AB0F-4EB7-A576-E557380D7F39}" type="slidenum">
              <a:rPr lang="en-IN" smtClean="0"/>
              <a:t>‹#›</a:t>
            </a:fld>
            <a:endParaRPr lang="en-IN"/>
          </a:p>
        </p:txBody>
      </p:sp>
    </p:spTree>
    <p:extLst>
      <p:ext uri="{BB962C8B-B14F-4D97-AF65-F5344CB8AC3E}">
        <p14:creationId xmlns:p14="http://schemas.microsoft.com/office/powerpoint/2010/main" val="3930062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885A95-38D9-4A6B-993B-B00C2D4C04EF}"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B0961D-AB0F-4EB7-A576-E557380D7F39}" type="slidenum">
              <a:rPr lang="en-IN" smtClean="0"/>
              <a:t>‹#›</a:t>
            </a:fld>
            <a:endParaRPr lang="en-IN"/>
          </a:p>
        </p:txBody>
      </p:sp>
    </p:spTree>
    <p:extLst>
      <p:ext uri="{BB962C8B-B14F-4D97-AF65-F5344CB8AC3E}">
        <p14:creationId xmlns:p14="http://schemas.microsoft.com/office/powerpoint/2010/main" val="394226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885A95-38D9-4A6B-993B-B00C2D4C04EF}"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B0961D-AB0F-4EB7-A576-E557380D7F39}" type="slidenum">
              <a:rPr lang="en-IN" smtClean="0"/>
              <a:t>‹#›</a:t>
            </a:fld>
            <a:endParaRPr lang="en-IN"/>
          </a:p>
        </p:txBody>
      </p:sp>
    </p:spTree>
    <p:extLst>
      <p:ext uri="{BB962C8B-B14F-4D97-AF65-F5344CB8AC3E}">
        <p14:creationId xmlns:p14="http://schemas.microsoft.com/office/powerpoint/2010/main" val="379159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4885A95-38D9-4A6B-993B-B00C2D4C04EF}" type="datetimeFigureOut">
              <a:rPr lang="en-IN" smtClean="0"/>
              <a:t>21-08-2024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B0961D-AB0F-4EB7-A576-E557380D7F39}" type="slidenum">
              <a:rPr lang="en-IN" smtClean="0"/>
              <a:t>‹#›</a:t>
            </a:fld>
            <a:endParaRPr lang="en-IN"/>
          </a:p>
        </p:txBody>
      </p:sp>
    </p:spTree>
    <p:extLst>
      <p:ext uri="{BB962C8B-B14F-4D97-AF65-F5344CB8AC3E}">
        <p14:creationId xmlns:p14="http://schemas.microsoft.com/office/powerpoint/2010/main" val="53869755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403771" cy="1159283"/>
          </a:xfrm>
        </p:spPr>
        <p:txBody>
          <a:bodyPr/>
          <a:lstStyle/>
          <a:p>
            <a:r>
              <a:rPr lang="en-US" b="1" i="1" u="sng" dirty="0" smtClean="0">
                <a:solidFill>
                  <a:schemeClr val="accent1">
                    <a:lumMod val="50000"/>
                  </a:schemeClr>
                </a:solidFill>
              </a:rPr>
              <a:t>INTERNET PROTOCOLS</a:t>
            </a:r>
            <a:endParaRPr lang="en-IN" b="1" i="1" u="sng" dirty="0">
              <a:solidFill>
                <a:schemeClr val="accent1">
                  <a:lumMod val="50000"/>
                </a:schemeClr>
              </a:solidFill>
            </a:endParaRPr>
          </a:p>
        </p:txBody>
      </p:sp>
      <p:sp>
        <p:nvSpPr>
          <p:cNvPr id="3" name="Subtitle 2"/>
          <p:cNvSpPr>
            <a:spLocks noGrp="1"/>
          </p:cNvSpPr>
          <p:nvPr>
            <p:ph type="subTitle" idx="1"/>
          </p:nvPr>
        </p:nvSpPr>
        <p:spPr>
          <a:xfrm>
            <a:off x="1724296" y="2725783"/>
            <a:ext cx="8943703" cy="2532017"/>
          </a:xfrm>
        </p:spPr>
        <p:txBody>
          <a:bodyPr/>
          <a:lstStyle/>
          <a:p>
            <a:pPr algn="just"/>
            <a:r>
              <a:rPr lang="en-IN" dirty="0"/>
              <a:t>Internet protocols are a set of rules that govern how data is transmitted over the internet and other networks. They define how data packets should be formatted, transmitted, routed, and received, enabling devices from different manufacturers and systems to communicate effectively.</a:t>
            </a:r>
          </a:p>
        </p:txBody>
      </p:sp>
    </p:spTree>
    <p:extLst>
      <p:ext uri="{BB962C8B-B14F-4D97-AF65-F5344CB8AC3E}">
        <p14:creationId xmlns:p14="http://schemas.microsoft.com/office/powerpoint/2010/main" val="17197769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992" y="1540964"/>
            <a:ext cx="10515600" cy="4351338"/>
          </a:xfrm>
        </p:spPr>
        <p:txBody>
          <a:bodyPr/>
          <a:lstStyle/>
          <a:p>
            <a:pPr marL="0" lvl="0" indent="0">
              <a:buNone/>
            </a:pPr>
            <a:r>
              <a:rPr lang="en-IN" b="1" dirty="0" smtClean="0">
                <a:solidFill>
                  <a:schemeClr val="tx2"/>
                </a:solidFill>
              </a:rPr>
              <a:t>9. Dynamic </a:t>
            </a:r>
            <a:r>
              <a:rPr lang="en-IN" b="1" dirty="0">
                <a:solidFill>
                  <a:schemeClr val="tx2"/>
                </a:solidFill>
              </a:rPr>
              <a:t>Host Configuration Protocol (DHCP</a:t>
            </a:r>
            <a:r>
              <a:rPr lang="en-IN" b="1" dirty="0" smtClean="0">
                <a:solidFill>
                  <a:schemeClr val="tx2"/>
                </a:solidFill>
              </a:rPr>
              <a:t>)</a:t>
            </a:r>
          </a:p>
          <a:p>
            <a:pPr marL="0" lvl="0" indent="0">
              <a:buNone/>
            </a:pPr>
            <a:endParaRPr lang="en-IN" dirty="0">
              <a:solidFill>
                <a:schemeClr val="tx2"/>
              </a:solidFill>
            </a:endParaRPr>
          </a:p>
          <a:p>
            <a:pPr lvl="1"/>
            <a:r>
              <a:rPr lang="en-IN" b="1" dirty="0"/>
              <a:t>Purpose:</a:t>
            </a:r>
            <a:r>
              <a:rPr lang="en-IN" dirty="0"/>
              <a:t> DHCP automatically assigns IP addresses to devices on a network.</a:t>
            </a:r>
          </a:p>
          <a:p>
            <a:pPr lvl="1"/>
            <a:endParaRPr lang="en-IN" b="1" dirty="0" smtClean="0"/>
          </a:p>
          <a:p>
            <a:pPr lvl="1"/>
            <a:r>
              <a:rPr lang="en-IN" b="1" dirty="0" smtClean="0"/>
              <a:t>How </a:t>
            </a:r>
            <a:r>
              <a:rPr lang="en-IN" b="1" dirty="0"/>
              <a:t>it works:</a:t>
            </a:r>
            <a:r>
              <a:rPr lang="en-IN" dirty="0"/>
              <a:t> When a device connects to a network, DHCP assigns it an IP address from a pool of available addresses, ensuring that no two devices have the same IP.</a:t>
            </a:r>
          </a:p>
          <a:p>
            <a:pPr lvl="1"/>
            <a:endParaRPr lang="en-IN" b="1" dirty="0" smtClean="0"/>
          </a:p>
          <a:p>
            <a:pPr lvl="1"/>
            <a:r>
              <a:rPr lang="en-IN" b="1" dirty="0" smtClean="0"/>
              <a:t>Use </a:t>
            </a:r>
            <a:r>
              <a:rPr lang="en-IN" b="1" dirty="0"/>
              <a:t>Case:</a:t>
            </a:r>
            <a:r>
              <a:rPr lang="en-IN" dirty="0"/>
              <a:t> Home and enterprise networks.</a:t>
            </a:r>
          </a:p>
        </p:txBody>
      </p:sp>
    </p:spTree>
    <p:extLst>
      <p:ext uri="{BB962C8B-B14F-4D97-AF65-F5344CB8AC3E}">
        <p14:creationId xmlns:p14="http://schemas.microsoft.com/office/powerpoint/2010/main" val="104467150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9512" y="1609815"/>
            <a:ext cx="10515600" cy="4351338"/>
          </a:xfrm>
        </p:spPr>
        <p:txBody>
          <a:bodyPr/>
          <a:lstStyle/>
          <a:p>
            <a:pPr marL="0" lvl="0" indent="0">
              <a:buNone/>
            </a:pPr>
            <a:r>
              <a:rPr lang="en-IN" b="1" dirty="0" smtClean="0">
                <a:solidFill>
                  <a:schemeClr val="tx2"/>
                </a:solidFill>
              </a:rPr>
              <a:t>10. Simple </a:t>
            </a:r>
            <a:r>
              <a:rPr lang="en-IN" b="1" dirty="0">
                <a:solidFill>
                  <a:schemeClr val="tx2"/>
                </a:solidFill>
              </a:rPr>
              <a:t>Network Management Protocol (SNMP)</a:t>
            </a:r>
            <a:endParaRPr lang="en-IN" dirty="0">
              <a:solidFill>
                <a:schemeClr val="tx2"/>
              </a:solidFill>
            </a:endParaRPr>
          </a:p>
          <a:p>
            <a:pPr lvl="1"/>
            <a:endParaRPr lang="en-IN" b="1" dirty="0" smtClean="0"/>
          </a:p>
          <a:p>
            <a:pPr lvl="1"/>
            <a:r>
              <a:rPr lang="en-IN" b="1" dirty="0" smtClean="0"/>
              <a:t>Purpose</a:t>
            </a:r>
            <a:r>
              <a:rPr lang="en-IN" b="1" dirty="0"/>
              <a:t>:</a:t>
            </a:r>
            <a:r>
              <a:rPr lang="en-IN" dirty="0"/>
              <a:t> SNMP is used for managing devices on a network.</a:t>
            </a:r>
          </a:p>
          <a:p>
            <a:pPr lvl="1"/>
            <a:endParaRPr lang="en-IN" b="1" dirty="0" smtClean="0"/>
          </a:p>
          <a:p>
            <a:pPr lvl="1"/>
            <a:r>
              <a:rPr lang="en-IN" b="1" dirty="0" smtClean="0"/>
              <a:t>How </a:t>
            </a:r>
            <a:r>
              <a:rPr lang="en-IN" b="1" dirty="0"/>
              <a:t>it works:</a:t>
            </a:r>
            <a:r>
              <a:rPr lang="en-IN" dirty="0"/>
              <a:t> It collects and organizes information about devices on the network and can also configure devices to behave in certain ways.</a:t>
            </a:r>
          </a:p>
          <a:p>
            <a:pPr lvl="1"/>
            <a:endParaRPr lang="en-IN" b="1" dirty="0" smtClean="0"/>
          </a:p>
          <a:p>
            <a:pPr lvl="1"/>
            <a:r>
              <a:rPr lang="en-IN" b="1" dirty="0" smtClean="0"/>
              <a:t>Use </a:t>
            </a:r>
            <a:r>
              <a:rPr lang="en-IN" b="1" dirty="0"/>
              <a:t>Case:</a:t>
            </a:r>
            <a:r>
              <a:rPr lang="en-IN" dirty="0"/>
              <a:t> Network management.</a:t>
            </a:r>
          </a:p>
          <a:p>
            <a:endParaRPr lang="en-IN" dirty="0"/>
          </a:p>
        </p:txBody>
      </p:sp>
    </p:spTree>
    <p:extLst>
      <p:ext uri="{BB962C8B-B14F-4D97-AF65-F5344CB8AC3E}">
        <p14:creationId xmlns:p14="http://schemas.microsoft.com/office/powerpoint/2010/main" val="381301226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smtClean="0">
                <a:solidFill>
                  <a:schemeClr val="tx2"/>
                </a:solidFill>
              </a:rPr>
              <a:t>The client server model</a:t>
            </a:r>
            <a:endParaRPr lang="en-IN" sz="4000" b="1" dirty="0">
              <a:solidFill>
                <a:schemeClr val="tx2"/>
              </a:solidFill>
            </a:endParaRPr>
          </a:p>
        </p:txBody>
      </p:sp>
      <p:sp>
        <p:nvSpPr>
          <p:cNvPr id="3" name="Content Placeholder 2"/>
          <p:cNvSpPr>
            <a:spLocks noGrp="1"/>
          </p:cNvSpPr>
          <p:nvPr>
            <p:ph idx="1"/>
          </p:nvPr>
        </p:nvSpPr>
        <p:spPr/>
        <p:txBody>
          <a:bodyPr/>
          <a:lstStyle/>
          <a:p>
            <a:endParaRPr lang="en-IN" dirty="0"/>
          </a:p>
          <a:p>
            <a:pPr algn="just"/>
            <a:r>
              <a:rPr lang="en-IN" dirty="0"/>
              <a:t>The client-server model is a fundamental concept in computer networking that describes how different devices (clients and servers) interact with each other over a network. It forms the backbone of many internet services, including web browsing, email, and file sharing.</a:t>
            </a:r>
          </a:p>
          <a:p>
            <a:endParaRPr lang="en-IN" dirty="0"/>
          </a:p>
        </p:txBody>
      </p:sp>
    </p:spTree>
    <p:extLst>
      <p:ext uri="{BB962C8B-B14F-4D97-AF65-F5344CB8AC3E}">
        <p14:creationId xmlns:p14="http://schemas.microsoft.com/office/powerpoint/2010/main" val="195798472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1325563"/>
          </a:xfrm>
        </p:spPr>
        <p:txBody>
          <a:bodyPr>
            <a:normAutofit/>
          </a:bodyPr>
          <a:lstStyle/>
          <a:p>
            <a:r>
              <a:rPr lang="en-IN" sz="4000" b="1" dirty="0" smtClean="0">
                <a:solidFill>
                  <a:schemeClr val="tx2"/>
                </a:solidFill>
              </a:rPr>
              <a:t>Key Concepts of the Client-Server Model</a:t>
            </a:r>
            <a:endParaRPr lang="en-IN" sz="4000" dirty="0">
              <a:solidFill>
                <a:schemeClr val="tx2"/>
              </a:solidFill>
            </a:endParaRPr>
          </a:p>
        </p:txBody>
      </p:sp>
      <p:sp>
        <p:nvSpPr>
          <p:cNvPr id="3" name="Content Placeholder 2"/>
          <p:cNvSpPr>
            <a:spLocks noGrp="1"/>
          </p:cNvSpPr>
          <p:nvPr>
            <p:ph idx="1"/>
          </p:nvPr>
        </p:nvSpPr>
        <p:spPr>
          <a:xfrm>
            <a:off x="561975" y="1263649"/>
            <a:ext cx="10668000" cy="5299075"/>
          </a:xfrm>
        </p:spPr>
        <p:txBody>
          <a:bodyPr>
            <a:normAutofit fontScale="92500"/>
          </a:bodyPr>
          <a:lstStyle/>
          <a:p>
            <a:endParaRPr lang="en-IN" dirty="0"/>
          </a:p>
          <a:p>
            <a:pPr marL="0" lvl="0" indent="0">
              <a:buNone/>
            </a:pPr>
            <a:r>
              <a:rPr lang="en-IN" b="1" dirty="0" smtClean="0">
                <a:solidFill>
                  <a:schemeClr val="tx2"/>
                </a:solidFill>
              </a:rPr>
              <a:t>1. Client:</a:t>
            </a:r>
          </a:p>
          <a:p>
            <a:pPr lvl="0"/>
            <a:endParaRPr lang="en-IN" dirty="0"/>
          </a:p>
          <a:p>
            <a:pPr lvl="1"/>
            <a:r>
              <a:rPr lang="en-IN" dirty="0"/>
              <a:t>A client is a device or program that requests a service or resource from a server. Clients are typically user-facing devices like computers, smartphones, or applications (e.g., web browsers, email clients</a:t>
            </a:r>
            <a:r>
              <a:rPr lang="en-IN" dirty="0" smtClean="0"/>
              <a:t>).</a:t>
            </a:r>
          </a:p>
          <a:p>
            <a:pPr lvl="1"/>
            <a:endParaRPr lang="en-IN" dirty="0"/>
          </a:p>
          <a:p>
            <a:pPr lvl="1"/>
            <a:r>
              <a:rPr lang="en-IN" b="1" dirty="0"/>
              <a:t>Example:</a:t>
            </a:r>
            <a:r>
              <a:rPr lang="en-IN" dirty="0"/>
              <a:t> When you use a web browser to visit a website, your browser is the client requesting the web page from the server</a:t>
            </a:r>
            <a:r>
              <a:rPr lang="en-IN" dirty="0" smtClean="0"/>
              <a:t>.</a:t>
            </a:r>
          </a:p>
          <a:p>
            <a:pPr lvl="1"/>
            <a:endParaRPr lang="en-IN" dirty="0"/>
          </a:p>
          <a:p>
            <a:pPr marL="0" lvl="0" indent="0">
              <a:buNone/>
            </a:pPr>
            <a:r>
              <a:rPr lang="en-IN" b="1" dirty="0" smtClean="0">
                <a:solidFill>
                  <a:schemeClr val="tx2"/>
                </a:solidFill>
              </a:rPr>
              <a:t>2. Server:</a:t>
            </a:r>
          </a:p>
          <a:p>
            <a:pPr lvl="0"/>
            <a:endParaRPr lang="en-IN" dirty="0"/>
          </a:p>
          <a:p>
            <a:pPr lvl="1"/>
            <a:r>
              <a:rPr lang="en-IN" dirty="0"/>
              <a:t>A server is a powerful computer or program that provides services, resources, or data to clients. Servers are designed to handle multiple requests simultaneously and efficiently</a:t>
            </a:r>
            <a:r>
              <a:rPr lang="en-IN" dirty="0" smtClean="0"/>
              <a:t>.</a:t>
            </a:r>
          </a:p>
          <a:p>
            <a:pPr lvl="1"/>
            <a:endParaRPr lang="en-IN" dirty="0"/>
          </a:p>
          <a:p>
            <a:pPr lvl="1"/>
            <a:r>
              <a:rPr lang="en-IN" b="1" dirty="0"/>
              <a:t>Example:</a:t>
            </a:r>
            <a:r>
              <a:rPr lang="en-IN" dirty="0"/>
              <a:t> A web server hosts websites and delivers web pages to clients (browsers) when requested.</a:t>
            </a:r>
          </a:p>
          <a:p>
            <a:endParaRPr lang="en-IN" dirty="0"/>
          </a:p>
        </p:txBody>
      </p:sp>
    </p:spTree>
    <p:extLst>
      <p:ext uri="{BB962C8B-B14F-4D97-AF65-F5344CB8AC3E}">
        <p14:creationId xmlns:p14="http://schemas.microsoft.com/office/powerpoint/2010/main" val="125888125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775" y="349249"/>
            <a:ext cx="10515600" cy="6051551"/>
          </a:xfrm>
        </p:spPr>
        <p:txBody>
          <a:bodyPr>
            <a:normAutofit/>
          </a:bodyPr>
          <a:lstStyle/>
          <a:p>
            <a:pPr marL="0" lvl="0" indent="0">
              <a:buNone/>
            </a:pPr>
            <a:r>
              <a:rPr lang="en-IN" b="1" dirty="0" smtClean="0">
                <a:solidFill>
                  <a:schemeClr val="tx2"/>
                </a:solidFill>
              </a:rPr>
              <a:t>3. Communication:</a:t>
            </a:r>
          </a:p>
          <a:p>
            <a:pPr lvl="0"/>
            <a:endParaRPr lang="en-IN" dirty="0"/>
          </a:p>
          <a:p>
            <a:pPr lvl="1"/>
            <a:r>
              <a:rPr lang="en-IN" dirty="0"/>
              <a:t>The client and server communicate over a network, typically using the internet or a local area network (LAN). The communication usually involves protocols like HTTP, FTP, or SMTP, depending on the service being requested.</a:t>
            </a:r>
          </a:p>
          <a:p>
            <a:pPr lvl="1"/>
            <a:endParaRPr lang="en-IN" b="1" dirty="0" smtClean="0"/>
          </a:p>
          <a:p>
            <a:pPr lvl="1"/>
            <a:r>
              <a:rPr lang="en-IN" b="1" dirty="0" smtClean="0"/>
              <a:t>Process:</a:t>
            </a:r>
          </a:p>
          <a:p>
            <a:pPr lvl="1"/>
            <a:endParaRPr lang="en-IN" dirty="0"/>
          </a:p>
          <a:p>
            <a:pPr lvl="2"/>
            <a:r>
              <a:rPr lang="en-IN" b="1" dirty="0"/>
              <a:t>Client Request:</a:t>
            </a:r>
            <a:r>
              <a:rPr lang="en-IN" dirty="0"/>
              <a:t> The client sends a request to the server (e.g., a request for a web page).</a:t>
            </a:r>
          </a:p>
          <a:p>
            <a:pPr lvl="2"/>
            <a:endParaRPr lang="en-IN" b="1" dirty="0" smtClean="0"/>
          </a:p>
          <a:p>
            <a:pPr lvl="2"/>
            <a:r>
              <a:rPr lang="en-IN" b="1" dirty="0" smtClean="0"/>
              <a:t>Server </a:t>
            </a:r>
            <a:r>
              <a:rPr lang="en-IN" b="1" dirty="0"/>
              <a:t>Response:</a:t>
            </a:r>
            <a:r>
              <a:rPr lang="en-IN" dirty="0"/>
              <a:t> The server processes the request and sends back the requested data or service (e.g., the web page content).</a:t>
            </a:r>
          </a:p>
          <a:p>
            <a:pPr lvl="0"/>
            <a:endParaRPr lang="en-IN" b="1" dirty="0" smtClean="0"/>
          </a:p>
          <a:p>
            <a:pPr marL="0" lvl="0" indent="0">
              <a:buNone/>
            </a:pPr>
            <a:r>
              <a:rPr lang="en-IN" b="1" dirty="0" smtClean="0">
                <a:solidFill>
                  <a:schemeClr val="tx2"/>
                </a:solidFill>
              </a:rPr>
              <a:t>4. Architecture</a:t>
            </a:r>
            <a:r>
              <a:rPr lang="en-IN" b="1" dirty="0">
                <a:solidFill>
                  <a:schemeClr val="tx2"/>
                </a:solidFill>
              </a:rPr>
              <a:t>:</a:t>
            </a:r>
            <a:endParaRPr lang="en-IN" dirty="0">
              <a:solidFill>
                <a:schemeClr val="tx2"/>
              </a:solidFill>
            </a:endParaRPr>
          </a:p>
          <a:p>
            <a:pPr lvl="1"/>
            <a:r>
              <a:rPr lang="en-IN" dirty="0"/>
              <a:t>The client-server model is often depicted as a one-to-many relationship, where one server provides resources or services to many clients. The server can handle requests from multiple clients simultaneously.</a:t>
            </a:r>
          </a:p>
          <a:p>
            <a:endParaRPr lang="en-IN" dirty="0"/>
          </a:p>
        </p:txBody>
      </p:sp>
    </p:spTree>
    <p:extLst>
      <p:ext uri="{BB962C8B-B14F-4D97-AF65-F5344CB8AC3E}">
        <p14:creationId xmlns:p14="http://schemas.microsoft.com/office/powerpoint/2010/main" val="23449199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smtClean="0">
                <a:solidFill>
                  <a:schemeClr val="tx2"/>
                </a:solidFill>
              </a:rPr>
              <a:t>Advantages of the Client-Server Model</a:t>
            </a:r>
            <a:endParaRPr lang="en-IN" sz="4000" dirty="0">
              <a:solidFill>
                <a:schemeClr val="tx2"/>
              </a:solidFill>
            </a:endParaRPr>
          </a:p>
        </p:txBody>
      </p:sp>
      <p:sp>
        <p:nvSpPr>
          <p:cNvPr id="3" name="Content Placeholder 2"/>
          <p:cNvSpPr>
            <a:spLocks noGrp="1"/>
          </p:cNvSpPr>
          <p:nvPr>
            <p:ph idx="1"/>
          </p:nvPr>
        </p:nvSpPr>
        <p:spPr/>
        <p:txBody>
          <a:bodyPr>
            <a:normAutofit fontScale="92500" lnSpcReduction="20000"/>
          </a:bodyPr>
          <a:lstStyle/>
          <a:p>
            <a:endParaRPr lang="en-IN" dirty="0"/>
          </a:p>
          <a:p>
            <a:pPr lvl="0"/>
            <a:r>
              <a:rPr lang="en-IN" b="1" dirty="0"/>
              <a:t>Centralized Resources:</a:t>
            </a:r>
            <a:r>
              <a:rPr lang="en-IN" dirty="0"/>
              <a:t> Servers can store and manage resources centrally, making it easier to manage and update data</a:t>
            </a:r>
            <a:r>
              <a:rPr lang="en-IN" dirty="0" smtClean="0"/>
              <a:t>.</a:t>
            </a:r>
          </a:p>
          <a:p>
            <a:pPr lvl="0"/>
            <a:endParaRPr lang="en-IN" dirty="0"/>
          </a:p>
          <a:p>
            <a:pPr lvl="0"/>
            <a:r>
              <a:rPr lang="en-IN" b="1" dirty="0"/>
              <a:t>Scalability:</a:t>
            </a:r>
            <a:r>
              <a:rPr lang="en-IN" dirty="0"/>
              <a:t> Servers can be upgraded or replicated to handle increased demand, allowing the system to scale as more clients connect</a:t>
            </a:r>
            <a:r>
              <a:rPr lang="en-IN" dirty="0" smtClean="0"/>
              <a:t>.</a:t>
            </a:r>
          </a:p>
          <a:p>
            <a:pPr lvl="0"/>
            <a:endParaRPr lang="en-IN" dirty="0"/>
          </a:p>
          <a:p>
            <a:pPr lvl="0"/>
            <a:r>
              <a:rPr lang="en-IN" b="1" dirty="0"/>
              <a:t>Security:</a:t>
            </a:r>
            <a:r>
              <a:rPr lang="en-IN" dirty="0"/>
              <a:t> Sensitive data can be stored and managed on the server, with controlled access provided to clients</a:t>
            </a:r>
            <a:r>
              <a:rPr lang="en-IN" dirty="0" smtClean="0"/>
              <a:t>.</a:t>
            </a:r>
          </a:p>
          <a:p>
            <a:pPr lvl="0"/>
            <a:endParaRPr lang="en-IN" dirty="0"/>
          </a:p>
          <a:p>
            <a:pPr lvl="0"/>
            <a:r>
              <a:rPr lang="en-IN" b="1" dirty="0"/>
              <a:t>Maintenance:</a:t>
            </a:r>
            <a:r>
              <a:rPr lang="en-IN" dirty="0"/>
              <a:t> Server-side updates or changes can be made centrally without requiring changes on each client device.</a:t>
            </a:r>
          </a:p>
          <a:p>
            <a:endParaRPr lang="en-IN" dirty="0"/>
          </a:p>
        </p:txBody>
      </p:sp>
    </p:spTree>
    <p:extLst>
      <p:ext uri="{BB962C8B-B14F-4D97-AF65-F5344CB8AC3E}">
        <p14:creationId xmlns:p14="http://schemas.microsoft.com/office/powerpoint/2010/main" val="414667496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smtClean="0">
                <a:solidFill>
                  <a:schemeClr val="tx2"/>
                </a:solidFill>
              </a:rPr>
              <a:t>Disadvantages of the Client-Server Model</a:t>
            </a:r>
            <a:endParaRPr lang="en-IN" sz="4000" dirty="0">
              <a:solidFill>
                <a:schemeClr val="tx2"/>
              </a:solidFill>
            </a:endParaRPr>
          </a:p>
        </p:txBody>
      </p:sp>
      <p:sp>
        <p:nvSpPr>
          <p:cNvPr id="3" name="Content Placeholder 2"/>
          <p:cNvSpPr>
            <a:spLocks noGrp="1"/>
          </p:cNvSpPr>
          <p:nvPr>
            <p:ph idx="1"/>
          </p:nvPr>
        </p:nvSpPr>
        <p:spPr/>
        <p:txBody>
          <a:bodyPr/>
          <a:lstStyle/>
          <a:p>
            <a:endParaRPr lang="en-IN" dirty="0"/>
          </a:p>
          <a:p>
            <a:pPr lvl="0"/>
            <a:r>
              <a:rPr lang="en-IN" b="1" dirty="0"/>
              <a:t>Server Dependency:</a:t>
            </a:r>
            <a:r>
              <a:rPr lang="en-IN" dirty="0"/>
              <a:t> If the server goes down, clients cannot access the services or resources provided by that server</a:t>
            </a:r>
            <a:r>
              <a:rPr lang="en-IN" dirty="0" smtClean="0"/>
              <a:t>.</a:t>
            </a:r>
          </a:p>
          <a:p>
            <a:pPr lvl="0"/>
            <a:endParaRPr lang="en-IN" dirty="0"/>
          </a:p>
          <a:p>
            <a:pPr lvl="0"/>
            <a:r>
              <a:rPr lang="en-IN" b="1" dirty="0"/>
              <a:t>Scalability Limitations:</a:t>
            </a:r>
            <a:r>
              <a:rPr lang="en-IN" dirty="0"/>
              <a:t> As the number of clients grows, the server may become a bottleneck if not scaled properly</a:t>
            </a:r>
            <a:r>
              <a:rPr lang="en-IN" dirty="0" smtClean="0"/>
              <a:t>.</a:t>
            </a:r>
          </a:p>
          <a:p>
            <a:pPr lvl="0"/>
            <a:endParaRPr lang="en-IN" dirty="0"/>
          </a:p>
          <a:p>
            <a:pPr lvl="0"/>
            <a:r>
              <a:rPr lang="en-IN" b="1" dirty="0"/>
              <a:t>Cost:</a:t>
            </a:r>
            <a:r>
              <a:rPr lang="en-IN" dirty="0"/>
              <a:t> Setting up and maintaining powerful servers can be costly.</a:t>
            </a:r>
          </a:p>
          <a:p>
            <a:endParaRPr lang="en-IN" dirty="0"/>
          </a:p>
        </p:txBody>
      </p:sp>
    </p:spTree>
    <p:extLst>
      <p:ext uri="{BB962C8B-B14F-4D97-AF65-F5344CB8AC3E}">
        <p14:creationId xmlns:p14="http://schemas.microsoft.com/office/powerpoint/2010/main" val="14499882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smtClean="0">
                <a:solidFill>
                  <a:schemeClr val="tx2"/>
                </a:solidFill>
              </a:rPr>
              <a:t>Examples of the Client-Server Model in Action</a:t>
            </a:r>
            <a:endParaRPr lang="en-IN" sz="4000" dirty="0">
              <a:solidFill>
                <a:schemeClr val="tx2"/>
              </a:solidFill>
            </a:endParaRPr>
          </a:p>
        </p:txBody>
      </p:sp>
      <p:sp>
        <p:nvSpPr>
          <p:cNvPr id="3" name="Content Placeholder 2"/>
          <p:cNvSpPr>
            <a:spLocks noGrp="1"/>
          </p:cNvSpPr>
          <p:nvPr>
            <p:ph idx="1"/>
          </p:nvPr>
        </p:nvSpPr>
        <p:spPr/>
        <p:txBody>
          <a:bodyPr/>
          <a:lstStyle/>
          <a:p>
            <a:pPr lvl="0"/>
            <a:r>
              <a:rPr lang="en-IN" b="1" dirty="0" smtClean="0"/>
              <a:t>Web </a:t>
            </a:r>
            <a:r>
              <a:rPr lang="en-IN" b="1" dirty="0"/>
              <a:t>Browsing:</a:t>
            </a:r>
            <a:r>
              <a:rPr lang="en-IN" dirty="0"/>
              <a:t> The browser (client) requests a web page, and the web server delivers the page content</a:t>
            </a:r>
            <a:r>
              <a:rPr lang="en-IN" dirty="0" smtClean="0"/>
              <a:t>.</a:t>
            </a:r>
          </a:p>
          <a:p>
            <a:pPr lvl="0"/>
            <a:endParaRPr lang="en-IN" dirty="0"/>
          </a:p>
          <a:p>
            <a:pPr lvl="0"/>
            <a:r>
              <a:rPr lang="en-IN" b="1" dirty="0"/>
              <a:t>Email:</a:t>
            </a:r>
            <a:r>
              <a:rPr lang="en-IN" dirty="0"/>
              <a:t> An email client (like Outlook or Gmail) requests emails from an email server using protocols like IMAP or POP3</a:t>
            </a:r>
            <a:r>
              <a:rPr lang="en-IN" dirty="0" smtClean="0"/>
              <a:t>.</a:t>
            </a:r>
          </a:p>
          <a:p>
            <a:pPr lvl="0"/>
            <a:endParaRPr lang="en-IN" dirty="0"/>
          </a:p>
          <a:p>
            <a:pPr lvl="0"/>
            <a:r>
              <a:rPr lang="en-IN" b="1" dirty="0"/>
              <a:t>Online Gaming:</a:t>
            </a:r>
            <a:r>
              <a:rPr lang="en-IN" dirty="0"/>
              <a:t> The game client (running on a player’s device) communicates with a central game server to sync game states and player actions.</a:t>
            </a:r>
          </a:p>
          <a:p>
            <a:endParaRPr lang="en-IN" dirty="0"/>
          </a:p>
        </p:txBody>
      </p:sp>
    </p:spTree>
    <p:extLst>
      <p:ext uri="{BB962C8B-B14F-4D97-AF65-F5344CB8AC3E}">
        <p14:creationId xmlns:p14="http://schemas.microsoft.com/office/powerpoint/2010/main" val="19167688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smtClean="0">
                <a:solidFill>
                  <a:schemeClr val="tx2"/>
                </a:solidFill>
              </a:rPr>
              <a:t>Comparison with Peer-to-Peer Model</a:t>
            </a:r>
            <a:endParaRPr lang="en-IN" sz="4000" dirty="0">
              <a:solidFill>
                <a:schemeClr val="tx2"/>
              </a:solidFill>
            </a:endParaRPr>
          </a:p>
        </p:txBody>
      </p:sp>
      <p:sp>
        <p:nvSpPr>
          <p:cNvPr id="3" name="Content Placeholder 2"/>
          <p:cNvSpPr>
            <a:spLocks noGrp="1"/>
          </p:cNvSpPr>
          <p:nvPr>
            <p:ph idx="1"/>
          </p:nvPr>
        </p:nvSpPr>
        <p:spPr/>
        <p:txBody>
          <a:bodyPr>
            <a:normAutofit lnSpcReduction="10000"/>
          </a:bodyPr>
          <a:lstStyle/>
          <a:p>
            <a:endParaRPr lang="en-IN" dirty="0"/>
          </a:p>
          <a:p>
            <a:r>
              <a:rPr lang="en-IN" dirty="0"/>
              <a:t>In contrast to the client-server model, the </a:t>
            </a:r>
            <a:r>
              <a:rPr lang="en-IN" b="1" dirty="0"/>
              <a:t>peer-to-peer (P2P) model</a:t>
            </a:r>
            <a:r>
              <a:rPr lang="en-IN" dirty="0"/>
              <a:t> doesn’t rely on a centralized server. In P2P networks, each device (peer) can act as both a client and a server, sharing resources directly with other peers. This model is commonly used in file-sharing networks like </a:t>
            </a:r>
            <a:r>
              <a:rPr lang="en-IN" dirty="0" err="1"/>
              <a:t>BitTorrent</a:t>
            </a:r>
            <a:r>
              <a:rPr lang="en-IN" dirty="0"/>
              <a:t>.</a:t>
            </a:r>
          </a:p>
          <a:p>
            <a:endParaRPr lang="en-IN" dirty="0" smtClean="0"/>
          </a:p>
          <a:p>
            <a:r>
              <a:rPr lang="en-IN" sz="3000" b="1" dirty="0" smtClean="0">
                <a:solidFill>
                  <a:schemeClr val="tx2"/>
                </a:solidFill>
              </a:rPr>
              <a:t>DNS:</a:t>
            </a:r>
            <a:endParaRPr lang="en-IN" sz="3000" b="1" dirty="0">
              <a:solidFill>
                <a:schemeClr val="tx2"/>
              </a:solidFill>
            </a:endParaRPr>
          </a:p>
          <a:p>
            <a:r>
              <a:rPr lang="en-IN" dirty="0"/>
              <a:t>The Domain Name System (DNS) is a critical component of the internet that translates human-readable domain names (like </a:t>
            </a:r>
            <a:r>
              <a:rPr lang="en-IN" u="sng" dirty="0">
                <a:hlinkClick r:id="rId2"/>
              </a:rPr>
              <a:t>www.example.com</a:t>
            </a:r>
            <a:r>
              <a:rPr lang="en-IN" dirty="0"/>
              <a:t>) into IP addresses (like 192.0.2.1) that computers use to identify each other on the network. This system allows users to access websites and other resources using easy-to-remember names instead of complex numerical addresses.</a:t>
            </a:r>
          </a:p>
          <a:p>
            <a:endParaRPr lang="en-IN" dirty="0"/>
          </a:p>
        </p:txBody>
      </p:sp>
    </p:spTree>
    <p:extLst>
      <p:ext uri="{BB962C8B-B14F-4D97-AF65-F5344CB8AC3E}">
        <p14:creationId xmlns:p14="http://schemas.microsoft.com/office/powerpoint/2010/main" val="29894517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chemeClr val="tx2"/>
                </a:solidFill>
              </a:rPr>
              <a:t>How DNS Works</a:t>
            </a:r>
            <a:endParaRPr lang="en-IN" sz="2800" dirty="0">
              <a:solidFill>
                <a:schemeClr val="tx2"/>
              </a:solidFill>
            </a:endParaRPr>
          </a:p>
        </p:txBody>
      </p:sp>
      <p:sp>
        <p:nvSpPr>
          <p:cNvPr id="3" name="Content Placeholder 2"/>
          <p:cNvSpPr>
            <a:spLocks noGrp="1"/>
          </p:cNvSpPr>
          <p:nvPr>
            <p:ph idx="1"/>
          </p:nvPr>
        </p:nvSpPr>
        <p:spPr>
          <a:xfrm>
            <a:off x="723900" y="1339849"/>
            <a:ext cx="10515600" cy="5184775"/>
          </a:xfrm>
        </p:spPr>
        <p:txBody>
          <a:bodyPr>
            <a:normAutofit fontScale="70000" lnSpcReduction="20000"/>
          </a:bodyPr>
          <a:lstStyle/>
          <a:p>
            <a:endParaRPr lang="en-IN" sz="3600" dirty="0"/>
          </a:p>
          <a:p>
            <a:pPr lvl="0"/>
            <a:r>
              <a:rPr lang="en-IN" sz="3600" b="1" dirty="0"/>
              <a:t>Domain Name Structure</a:t>
            </a:r>
            <a:r>
              <a:rPr lang="en-IN" sz="3600" b="1" dirty="0" smtClean="0"/>
              <a:t>:</a:t>
            </a:r>
          </a:p>
          <a:p>
            <a:pPr lvl="0"/>
            <a:endParaRPr lang="en-IN" dirty="0"/>
          </a:p>
          <a:p>
            <a:pPr lvl="1"/>
            <a:r>
              <a:rPr lang="en-IN" sz="2600" b="1" dirty="0"/>
              <a:t>Top-Level Domain (TLD):</a:t>
            </a:r>
            <a:r>
              <a:rPr lang="en-IN" sz="2600" dirty="0"/>
              <a:t> The last part of a domain name, such as .com, .org, </a:t>
            </a:r>
            <a:r>
              <a:rPr lang="en-IN" sz="2600" dirty="0" err="1"/>
              <a:t>.net</a:t>
            </a:r>
            <a:r>
              <a:rPr lang="en-IN" sz="2600" dirty="0"/>
              <a:t>, or country codes like .</a:t>
            </a:r>
            <a:r>
              <a:rPr lang="en-IN" sz="2600" dirty="0" err="1"/>
              <a:t>uk</a:t>
            </a:r>
            <a:r>
              <a:rPr lang="en-IN" sz="2600" dirty="0"/>
              <a:t> for the United Kingdom.</a:t>
            </a:r>
          </a:p>
          <a:p>
            <a:pPr lvl="1"/>
            <a:r>
              <a:rPr lang="en-IN" sz="2600" b="1" dirty="0"/>
              <a:t>Second-Level Domain (SLD):</a:t>
            </a:r>
            <a:r>
              <a:rPr lang="en-IN" sz="2600" dirty="0"/>
              <a:t> The part of the domain name directly to the left of the TLD, often the main identifier of the domain (e.g., "example" in </a:t>
            </a:r>
            <a:r>
              <a:rPr lang="en-IN" sz="2600" u="sng" dirty="0">
                <a:hlinkClick r:id="rId2"/>
              </a:rPr>
              <a:t>www.example.com</a:t>
            </a:r>
            <a:r>
              <a:rPr lang="en-IN" sz="2600" dirty="0"/>
              <a:t>).</a:t>
            </a:r>
          </a:p>
          <a:p>
            <a:pPr lvl="1"/>
            <a:r>
              <a:rPr lang="en-IN" sz="2600" b="1" dirty="0"/>
              <a:t>Subdomain:</a:t>
            </a:r>
            <a:r>
              <a:rPr lang="en-IN" sz="2600" dirty="0"/>
              <a:t> A further division of the domain name that precedes the SLD, often used to organize different sections of a website (e.g., "www" in </a:t>
            </a:r>
            <a:r>
              <a:rPr lang="en-IN" sz="2600" u="sng" dirty="0">
                <a:hlinkClick r:id="rId2"/>
              </a:rPr>
              <a:t>www.example.com</a:t>
            </a:r>
            <a:r>
              <a:rPr lang="en-IN" sz="2600" dirty="0"/>
              <a:t> or "mail" in mail.example.com</a:t>
            </a:r>
            <a:r>
              <a:rPr lang="en-IN" sz="2600" dirty="0" smtClean="0"/>
              <a:t>).</a:t>
            </a:r>
            <a:r>
              <a:rPr lang="en-IN" sz="2600" dirty="0"/>
              <a:t/>
            </a:r>
            <a:br>
              <a:rPr lang="en-IN" sz="2600" dirty="0"/>
            </a:br>
            <a:r>
              <a:rPr lang="en-IN" sz="2800" dirty="0" smtClean="0"/>
              <a:t> </a:t>
            </a:r>
            <a:endParaRPr lang="en-IN" sz="2800" b="1" dirty="0" smtClean="0"/>
          </a:p>
          <a:p>
            <a:r>
              <a:rPr lang="en-IN" b="1" dirty="0" smtClean="0"/>
              <a:t>URL:</a:t>
            </a:r>
          </a:p>
          <a:p>
            <a:r>
              <a:rPr lang="en-IN" sz="2600" dirty="0" smtClean="0"/>
              <a:t>A </a:t>
            </a:r>
            <a:r>
              <a:rPr lang="en-IN" sz="2600" dirty="0"/>
              <a:t>Uniform Resource Locator (URL) is a reference or address used to access resources on the internet. It specifies the location of a resource and the protocol used to retrieve it, enabling browsers to navigate to specific web pages, download files, or interact with other online services.</a:t>
            </a:r>
          </a:p>
          <a:p>
            <a:endParaRPr lang="en-IN" dirty="0"/>
          </a:p>
        </p:txBody>
      </p:sp>
    </p:spTree>
    <p:extLst>
      <p:ext uri="{BB962C8B-B14F-4D97-AF65-F5344CB8AC3E}">
        <p14:creationId xmlns:p14="http://schemas.microsoft.com/office/powerpoint/2010/main" val="196841659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303" y="238125"/>
            <a:ext cx="10229850" cy="619125"/>
          </a:xfrm>
        </p:spPr>
        <p:txBody>
          <a:bodyPr>
            <a:normAutofit fontScale="90000"/>
          </a:bodyPr>
          <a:lstStyle/>
          <a:p>
            <a:r>
              <a:rPr lang="en-IN" b="1" dirty="0">
                <a:solidFill>
                  <a:schemeClr val="tx2"/>
                </a:solidFill>
              </a:rPr>
              <a:t>Common Types of Internet Protocols</a:t>
            </a:r>
            <a:r>
              <a:rPr lang="en-IN" dirty="0">
                <a:solidFill>
                  <a:schemeClr val="tx2"/>
                </a:solidFill>
              </a:rPr>
              <a:t/>
            </a:r>
            <a:br>
              <a:rPr lang="en-IN" dirty="0">
                <a:solidFill>
                  <a:schemeClr val="tx2"/>
                </a:solidFill>
              </a:rPr>
            </a:br>
            <a:endParaRPr lang="en-IN" dirty="0">
              <a:solidFill>
                <a:schemeClr val="tx2"/>
              </a:solidFill>
            </a:endParaRPr>
          </a:p>
        </p:txBody>
      </p:sp>
      <p:sp>
        <p:nvSpPr>
          <p:cNvPr id="3" name="Content Placeholder 2"/>
          <p:cNvSpPr>
            <a:spLocks noGrp="1"/>
          </p:cNvSpPr>
          <p:nvPr>
            <p:ph idx="1"/>
          </p:nvPr>
        </p:nvSpPr>
        <p:spPr>
          <a:xfrm>
            <a:off x="976176" y="1501685"/>
            <a:ext cx="10515600" cy="4351338"/>
          </a:xfrm>
        </p:spPr>
        <p:txBody>
          <a:bodyPr/>
          <a:lstStyle/>
          <a:p>
            <a:pPr marL="0" lvl="0" indent="0">
              <a:buNone/>
            </a:pPr>
            <a:r>
              <a:rPr lang="en-IN" b="1" dirty="0" smtClean="0">
                <a:solidFill>
                  <a:schemeClr val="tx2"/>
                </a:solidFill>
              </a:rPr>
              <a:t>1. Transmission </a:t>
            </a:r>
            <a:r>
              <a:rPr lang="en-IN" b="1" dirty="0">
                <a:solidFill>
                  <a:schemeClr val="tx2"/>
                </a:solidFill>
              </a:rPr>
              <a:t>Control Protocol (TCP</a:t>
            </a:r>
            <a:r>
              <a:rPr lang="en-IN" b="1" dirty="0" smtClean="0">
                <a:solidFill>
                  <a:schemeClr val="tx2"/>
                </a:solidFill>
              </a:rPr>
              <a:t>)</a:t>
            </a:r>
            <a:endParaRPr lang="en-IN" b="1" dirty="0">
              <a:solidFill>
                <a:schemeClr val="tx2"/>
              </a:solidFill>
            </a:endParaRPr>
          </a:p>
          <a:p>
            <a:endParaRPr lang="en-IN" dirty="0" smtClean="0">
              <a:effectLst/>
            </a:endParaRPr>
          </a:p>
          <a:p>
            <a:pPr lvl="1"/>
            <a:r>
              <a:rPr lang="en-IN" b="1" dirty="0"/>
              <a:t>Purpose:</a:t>
            </a:r>
            <a:r>
              <a:rPr lang="en-IN" dirty="0"/>
              <a:t> TCP ensures reliable, ordered, and error-checked delivery of data between applications running on hosts in a network</a:t>
            </a:r>
            <a:r>
              <a:rPr lang="en-IN" dirty="0" smtClean="0"/>
              <a:t>.</a:t>
            </a:r>
          </a:p>
          <a:p>
            <a:pPr marL="457200" lvl="1" indent="0">
              <a:buNone/>
            </a:pPr>
            <a:endParaRPr lang="en-IN" dirty="0"/>
          </a:p>
          <a:p>
            <a:pPr lvl="1"/>
            <a:r>
              <a:rPr lang="en-IN" b="1" dirty="0"/>
              <a:t>How it works:</a:t>
            </a:r>
            <a:r>
              <a:rPr lang="en-IN" dirty="0"/>
              <a:t> It establishes a connection between sender and receiver before transmitting data and makes sure that data packets are received in the correct order</a:t>
            </a:r>
            <a:r>
              <a:rPr lang="en-IN" dirty="0" smtClean="0"/>
              <a:t>.</a:t>
            </a:r>
          </a:p>
          <a:p>
            <a:pPr marL="457200" lvl="1" indent="0">
              <a:buNone/>
            </a:pPr>
            <a:endParaRPr lang="en-IN" dirty="0"/>
          </a:p>
          <a:p>
            <a:pPr lvl="1"/>
            <a:r>
              <a:rPr lang="en-IN" b="1" dirty="0"/>
              <a:t>Use Case:</a:t>
            </a:r>
            <a:r>
              <a:rPr lang="en-IN" dirty="0"/>
              <a:t> Web browsing, email, file transfers.</a:t>
            </a:r>
          </a:p>
          <a:p>
            <a:pPr lvl="0"/>
            <a:endParaRPr lang="en-IN" dirty="0">
              <a:solidFill>
                <a:schemeClr val="tx2"/>
              </a:solidFill>
            </a:endParaRPr>
          </a:p>
        </p:txBody>
      </p:sp>
    </p:spTree>
    <p:extLst>
      <p:ext uri="{BB962C8B-B14F-4D97-AF65-F5344CB8AC3E}">
        <p14:creationId xmlns:p14="http://schemas.microsoft.com/office/powerpoint/2010/main" val="1030235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smtClean="0">
                <a:solidFill>
                  <a:schemeClr val="tx2"/>
                </a:solidFill>
              </a:rPr>
              <a:t>Components of a URL</a:t>
            </a:r>
            <a:r>
              <a:rPr lang="en-IN" dirty="0" smtClean="0"/>
              <a:t/>
            </a:r>
            <a:br>
              <a:rPr lang="en-IN" dirty="0" smtClean="0"/>
            </a:br>
            <a:r>
              <a:rPr lang="en-IN" sz="3500" dirty="0" smtClean="0"/>
              <a:t>A URL typically consists of several parts:</a:t>
            </a:r>
            <a:endParaRPr lang="en-IN" sz="3500" dirty="0"/>
          </a:p>
        </p:txBody>
      </p:sp>
      <p:sp>
        <p:nvSpPr>
          <p:cNvPr id="3" name="Content Placeholder 2"/>
          <p:cNvSpPr>
            <a:spLocks noGrp="1"/>
          </p:cNvSpPr>
          <p:nvPr>
            <p:ph idx="1"/>
          </p:nvPr>
        </p:nvSpPr>
        <p:spPr/>
        <p:txBody>
          <a:bodyPr/>
          <a:lstStyle/>
          <a:p>
            <a:pPr lvl="0"/>
            <a:r>
              <a:rPr lang="en-IN" b="1" dirty="0" smtClean="0"/>
              <a:t>Protocol </a:t>
            </a:r>
            <a:r>
              <a:rPr lang="en-IN" b="1" dirty="0"/>
              <a:t>(Scheme</a:t>
            </a:r>
            <a:r>
              <a:rPr lang="en-IN" b="1" dirty="0" smtClean="0"/>
              <a:t>):</a:t>
            </a:r>
          </a:p>
          <a:p>
            <a:pPr lvl="0"/>
            <a:endParaRPr lang="en-IN" dirty="0"/>
          </a:p>
          <a:p>
            <a:pPr lvl="1"/>
            <a:r>
              <a:rPr lang="en-IN" dirty="0"/>
              <a:t>The protocol indicates the method or rules for retrieving the resource. Common protocols include</a:t>
            </a:r>
            <a:r>
              <a:rPr lang="en-IN" dirty="0" smtClean="0"/>
              <a:t>:</a:t>
            </a:r>
            <a:endParaRPr lang="en-IN" dirty="0"/>
          </a:p>
          <a:p>
            <a:pPr lvl="2"/>
            <a:r>
              <a:rPr lang="en-IN" b="1" dirty="0"/>
              <a:t>HTTP (Hypertext Transfer Protocol):</a:t>
            </a:r>
            <a:r>
              <a:rPr lang="en-IN" dirty="0"/>
              <a:t> Used for standard web pages.</a:t>
            </a:r>
          </a:p>
          <a:p>
            <a:pPr lvl="2"/>
            <a:r>
              <a:rPr lang="en-IN" b="1" dirty="0"/>
              <a:t>HTTPS (HTTP Secure):</a:t>
            </a:r>
            <a:r>
              <a:rPr lang="en-IN" dirty="0"/>
              <a:t> A secure version of HTTP, which encrypts data between the browser and server.</a:t>
            </a:r>
          </a:p>
          <a:p>
            <a:pPr lvl="2"/>
            <a:r>
              <a:rPr lang="en-IN" b="1" dirty="0"/>
              <a:t>FTP (File Transfer Protocol):</a:t>
            </a:r>
            <a:r>
              <a:rPr lang="en-IN" dirty="0"/>
              <a:t> Used for transferring files.</a:t>
            </a:r>
          </a:p>
          <a:p>
            <a:pPr lvl="2"/>
            <a:r>
              <a:rPr lang="en-IN" b="1" dirty="0"/>
              <a:t>mailto:</a:t>
            </a:r>
            <a:r>
              <a:rPr lang="en-IN" dirty="0"/>
              <a:t> Used to create email links that open the user’s email client.</a:t>
            </a:r>
          </a:p>
          <a:p>
            <a:pPr lvl="1"/>
            <a:r>
              <a:rPr lang="en-IN" b="1" dirty="0"/>
              <a:t>Example:</a:t>
            </a:r>
            <a:r>
              <a:rPr lang="en-IN" dirty="0"/>
              <a:t> https:// in https://www.example.com</a:t>
            </a:r>
          </a:p>
          <a:p>
            <a:endParaRPr lang="en-IN" dirty="0"/>
          </a:p>
        </p:txBody>
      </p:sp>
    </p:spTree>
    <p:extLst>
      <p:ext uri="{BB962C8B-B14F-4D97-AF65-F5344CB8AC3E}">
        <p14:creationId xmlns:p14="http://schemas.microsoft.com/office/powerpoint/2010/main" val="295339966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275" y="406400"/>
            <a:ext cx="10515600" cy="4351338"/>
          </a:xfrm>
        </p:spPr>
        <p:txBody>
          <a:bodyPr>
            <a:normAutofit/>
          </a:bodyPr>
          <a:lstStyle/>
          <a:p>
            <a:pPr lvl="0"/>
            <a:r>
              <a:rPr lang="en-IN" b="1" dirty="0"/>
              <a:t>Hostname (Domain Name</a:t>
            </a:r>
            <a:r>
              <a:rPr lang="en-IN" b="1" dirty="0" smtClean="0"/>
              <a:t>):</a:t>
            </a:r>
          </a:p>
          <a:p>
            <a:pPr lvl="0"/>
            <a:endParaRPr lang="en-IN" dirty="0"/>
          </a:p>
          <a:p>
            <a:pPr lvl="1"/>
            <a:r>
              <a:rPr lang="en-IN" dirty="0"/>
              <a:t>The hostname or domain name specifies the server on which the resource is located. It can include subdomains, the primary domain, and the top-level domain (TLD).</a:t>
            </a:r>
          </a:p>
          <a:p>
            <a:pPr lvl="1"/>
            <a:r>
              <a:rPr lang="en-IN" b="1" dirty="0"/>
              <a:t>Example:</a:t>
            </a:r>
            <a:r>
              <a:rPr lang="en-IN" dirty="0"/>
              <a:t> www.example.com in https://www.example.com</a:t>
            </a:r>
          </a:p>
          <a:p>
            <a:pPr lvl="0"/>
            <a:endParaRPr lang="en-IN" b="1" dirty="0" smtClean="0"/>
          </a:p>
          <a:p>
            <a:pPr lvl="0"/>
            <a:r>
              <a:rPr lang="en-IN" b="1" dirty="0" smtClean="0"/>
              <a:t>Port </a:t>
            </a:r>
            <a:r>
              <a:rPr lang="en-IN" b="1" dirty="0"/>
              <a:t>(Optional):</a:t>
            </a:r>
            <a:endParaRPr lang="en-IN" dirty="0"/>
          </a:p>
          <a:p>
            <a:pPr lvl="1"/>
            <a:r>
              <a:rPr lang="en-IN" dirty="0"/>
              <a:t>The port specifies a specific gateway through which the server communicates. If omitted, the default port for the protocol is used (e.g., 80 for HTTP, 443 for HTTPS).</a:t>
            </a:r>
          </a:p>
          <a:p>
            <a:pPr lvl="1"/>
            <a:r>
              <a:rPr lang="en-IN" b="1" dirty="0"/>
              <a:t>Example:</a:t>
            </a:r>
            <a:r>
              <a:rPr lang="en-IN" dirty="0"/>
              <a:t> :8080 in https://www.example.com:8080 (This is not always present.)</a:t>
            </a:r>
          </a:p>
          <a:p>
            <a:endParaRPr lang="en-IN" dirty="0"/>
          </a:p>
        </p:txBody>
      </p:sp>
    </p:spTree>
    <p:extLst>
      <p:ext uri="{BB962C8B-B14F-4D97-AF65-F5344CB8AC3E}">
        <p14:creationId xmlns:p14="http://schemas.microsoft.com/office/powerpoint/2010/main" val="165426465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825" y="492125"/>
            <a:ext cx="10515600" cy="6184900"/>
          </a:xfrm>
        </p:spPr>
        <p:txBody>
          <a:bodyPr>
            <a:normAutofit fontScale="62500" lnSpcReduction="20000"/>
          </a:bodyPr>
          <a:lstStyle/>
          <a:p>
            <a:pPr lvl="0"/>
            <a:r>
              <a:rPr lang="en-IN" sz="3300" b="1" dirty="0"/>
              <a:t>Path</a:t>
            </a:r>
            <a:r>
              <a:rPr lang="en-IN" sz="3300" b="1" dirty="0" smtClean="0"/>
              <a:t>:</a:t>
            </a:r>
          </a:p>
          <a:p>
            <a:pPr lvl="0"/>
            <a:endParaRPr lang="en-IN" dirty="0"/>
          </a:p>
          <a:p>
            <a:pPr lvl="1"/>
            <a:r>
              <a:rPr lang="en-IN" sz="2800" dirty="0"/>
              <a:t>The path specifies the specific resource or directory on the server. It follows the domain name and is often hierarchical.</a:t>
            </a:r>
          </a:p>
          <a:p>
            <a:pPr lvl="1"/>
            <a:r>
              <a:rPr lang="en-IN" sz="2800" b="1" dirty="0"/>
              <a:t>Example:</a:t>
            </a:r>
            <a:r>
              <a:rPr lang="en-IN" sz="2800" dirty="0"/>
              <a:t> /about in https://www.example.com/about</a:t>
            </a:r>
          </a:p>
          <a:p>
            <a:pPr lvl="0"/>
            <a:endParaRPr lang="en-IN" b="1" dirty="0" smtClean="0"/>
          </a:p>
          <a:p>
            <a:pPr lvl="0"/>
            <a:r>
              <a:rPr lang="en-IN" sz="3300" b="1" dirty="0" smtClean="0"/>
              <a:t>Query </a:t>
            </a:r>
            <a:r>
              <a:rPr lang="en-IN" sz="3300" b="1" dirty="0"/>
              <a:t>String (Optional</a:t>
            </a:r>
            <a:r>
              <a:rPr lang="en-IN" sz="3300" b="1" dirty="0" smtClean="0"/>
              <a:t>):</a:t>
            </a:r>
          </a:p>
          <a:p>
            <a:pPr lvl="0"/>
            <a:endParaRPr lang="en-IN" sz="3300" dirty="0"/>
          </a:p>
          <a:p>
            <a:pPr lvl="1"/>
            <a:r>
              <a:rPr lang="en-IN" sz="2800" dirty="0"/>
              <a:t>The query string allows for the passing of additional data to the server. It begins with a ? and consists of key-value pairs separated by &amp;.</a:t>
            </a:r>
          </a:p>
          <a:p>
            <a:pPr lvl="1"/>
            <a:r>
              <a:rPr lang="en-IN" sz="2800" b="1" dirty="0"/>
              <a:t>Example:</a:t>
            </a:r>
            <a:r>
              <a:rPr lang="en-IN" sz="2800" dirty="0"/>
              <a:t> ?id=123&amp;category=books in https://www.example.com/search?id=123&amp;category=books</a:t>
            </a:r>
          </a:p>
          <a:p>
            <a:pPr lvl="0"/>
            <a:endParaRPr lang="en-IN" sz="3300" b="1" dirty="0" smtClean="0"/>
          </a:p>
          <a:p>
            <a:pPr lvl="0"/>
            <a:r>
              <a:rPr lang="en-IN" sz="3300" b="1" dirty="0" smtClean="0"/>
              <a:t>Fragment </a:t>
            </a:r>
            <a:r>
              <a:rPr lang="en-IN" sz="3300" b="1" dirty="0"/>
              <a:t>(Optional</a:t>
            </a:r>
            <a:r>
              <a:rPr lang="en-IN" sz="3300" b="1" dirty="0" smtClean="0"/>
              <a:t>):</a:t>
            </a:r>
          </a:p>
          <a:p>
            <a:pPr lvl="0"/>
            <a:endParaRPr lang="en-IN" sz="3300" dirty="0"/>
          </a:p>
          <a:p>
            <a:pPr lvl="1"/>
            <a:r>
              <a:rPr lang="en-IN" sz="2800" dirty="0"/>
              <a:t>The fragment, also known as the "hash" or "anchor," refers to a specific part of a webpage, such as a section or element within the page. It begins with a #.</a:t>
            </a:r>
          </a:p>
          <a:p>
            <a:pPr lvl="1"/>
            <a:r>
              <a:rPr lang="en-IN" sz="2800" b="1" dirty="0"/>
              <a:t>Example:</a:t>
            </a:r>
            <a:r>
              <a:rPr lang="en-IN" sz="2800" dirty="0"/>
              <a:t> #section2 in https://www.example.com/page#section2</a:t>
            </a:r>
          </a:p>
          <a:p>
            <a:pPr marL="0" indent="0">
              <a:buNone/>
            </a:pPr>
            <a:r>
              <a:rPr lang="en-IN" dirty="0"/>
              <a:t> </a:t>
            </a:r>
          </a:p>
          <a:p>
            <a:endParaRPr lang="en-IN" dirty="0"/>
          </a:p>
        </p:txBody>
      </p:sp>
    </p:spTree>
    <p:extLst>
      <p:ext uri="{BB962C8B-B14F-4D97-AF65-F5344CB8AC3E}">
        <p14:creationId xmlns:p14="http://schemas.microsoft.com/office/powerpoint/2010/main" val="220676605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274" y="286652"/>
            <a:ext cx="8911687" cy="1280890"/>
          </a:xfrm>
        </p:spPr>
        <p:txBody>
          <a:bodyPr/>
          <a:lstStyle/>
          <a:p>
            <a:r>
              <a:rPr lang="en-IN" dirty="0" smtClean="0"/>
              <a:t>Web Server</a:t>
            </a:r>
            <a:endParaRPr lang="en-IN" dirty="0"/>
          </a:p>
        </p:txBody>
      </p:sp>
      <p:sp>
        <p:nvSpPr>
          <p:cNvPr id="3" name="Content Placeholder 2"/>
          <p:cNvSpPr>
            <a:spLocks noGrp="1"/>
          </p:cNvSpPr>
          <p:nvPr>
            <p:ph idx="1"/>
          </p:nvPr>
        </p:nvSpPr>
        <p:spPr>
          <a:xfrm>
            <a:off x="821371" y="1567542"/>
            <a:ext cx="10360435" cy="4737464"/>
          </a:xfrm>
        </p:spPr>
        <p:txBody>
          <a:bodyPr>
            <a:normAutofit/>
          </a:bodyPr>
          <a:lstStyle/>
          <a:p>
            <a:r>
              <a:rPr lang="en-US" dirty="0"/>
              <a:t>A web server is a computer system or software that hosts websites and serves web pages to users over the internet. When you type a URL into your web browser, the browser sends a request to the web server where the website is hosted. The web server processes this request and sends back the requested web page or resource</a:t>
            </a:r>
            <a:r>
              <a:rPr lang="en-US" dirty="0" smtClean="0"/>
              <a:t>.</a:t>
            </a:r>
          </a:p>
          <a:p>
            <a:r>
              <a:rPr lang="en-US" dirty="0"/>
              <a:t>Key functions of a web server include:</a:t>
            </a:r>
          </a:p>
          <a:p>
            <a:r>
              <a:rPr lang="en-US" b="1" dirty="0"/>
              <a:t>Hosting Websites</a:t>
            </a:r>
            <a:r>
              <a:rPr lang="en-US" dirty="0"/>
              <a:t>: The web server stores the files (HTML, CSS, JavaScript, images, etc.) that make up a website.</a:t>
            </a:r>
          </a:p>
          <a:p>
            <a:r>
              <a:rPr lang="en-US" b="1" dirty="0"/>
              <a:t>Processing Requests</a:t>
            </a:r>
            <a:r>
              <a:rPr lang="en-US" dirty="0"/>
              <a:t>: When a user requests a page by entering a URL, the web server receives the request and retrieves the necessary files.</a:t>
            </a:r>
          </a:p>
          <a:p>
            <a:r>
              <a:rPr lang="en-US" b="1" dirty="0"/>
              <a:t>Serving Content</a:t>
            </a:r>
            <a:r>
              <a:rPr lang="en-US" dirty="0"/>
              <a:t>: The web server delivers the requested content to the user's browser, allowing them to view the web page.</a:t>
            </a:r>
          </a:p>
          <a:p>
            <a:r>
              <a:rPr lang="en-US" b="1" dirty="0"/>
              <a:t>Handling Data</a:t>
            </a:r>
            <a:r>
              <a:rPr lang="en-US" dirty="0"/>
              <a:t>: Web servers can also process data sent from the user, such as form submissions, and may interact with databases or other back-end systems.</a:t>
            </a:r>
          </a:p>
          <a:p>
            <a:endParaRPr lang="en-IN" dirty="0"/>
          </a:p>
        </p:txBody>
      </p:sp>
    </p:spTree>
    <p:extLst>
      <p:ext uri="{BB962C8B-B14F-4D97-AF65-F5344CB8AC3E}">
        <p14:creationId xmlns:p14="http://schemas.microsoft.com/office/powerpoint/2010/main" val="1615051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5" y="2784475"/>
            <a:ext cx="10515600" cy="1325563"/>
          </a:xfrm>
        </p:spPr>
        <p:txBody>
          <a:bodyPr>
            <a:normAutofit fontScale="90000"/>
          </a:bodyPr>
          <a:lstStyle/>
          <a:p>
            <a:pPr algn="ctr"/>
            <a:r>
              <a:rPr lang="en-US" sz="9600" b="1" dirty="0" smtClean="0">
                <a:solidFill>
                  <a:schemeClr val="tx2"/>
                </a:solidFill>
              </a:rPr>
              <a:t>THANK YOU</a:t>
            </a:r>
            <a:endParaRPr lang="en-IN" sz="9600" b="1" dirty="0">
              <a:solidFill>
                <a:schemeClr val="tx2"/>
              </a:solidFill>
            </a:endParaRPr>
          </a:p>
        </p:txBody>
      </p:sp>
    </p:spTree>
    <p:extLst>
      <p:ext uri="{BB962C8B-B14F-4D97-AF65-F5344CB8AC3E}">
        <p14:creationId xmlns:p14="http://schemas.microsoft.com/office/powerpoint/2010/main" val="9689691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1160" y="369661"/>
            <a:ext cx="10515600" cy="4351338"/>
          </a:xfrm>
        </p:spPr>
        <p:txBody>
          <a:bodyPr>
            <a:normAutofit/>
          </a:bodyPr>
          <a:lstStyle/>
          <a:p>
            <a:pPr marL="0" lvl="0" indent="0">
              <a:buNone/>
            </a:pPr>
            <a:r>
              <a:rPr lang="en-IN" b="1" dirty="0" smtClean="0">
                <a:solidFill>
                  <a:schemeClr val="tx2"/>
                </a:solidFill>
              </a:rPr>
              <a:t>2. Internet </a:t>
            </a:r>
            <a:r>
              <a:rPr lang="en-IN" b="1" dirty="0">
                <a:solidFill>
                  <a:schemeClr val="tx2"/>
                </a:solidFill>
              </a:rPr>
              <a:t>Protocol (IP</a:t>
            </a:r>
            <a:r>
              <a:rPr lang="en-IN" b="1" dirty="0" smtClean="0">
                <a:solidFill>
                  <a:schemeClr val="tx2"/>
                </a:solidFill>
              </a:rPr>
              <a:t>)</a:t>
            </a:r>
          </a:p>
          <a:p>
            <a:pPr marL="0" lvl="0" indent="0">
              <a:buNone/>
            </a:pPr>
            <a:endParaRPr lang="en-IN" dirty="0">
              <a:solidFill>
                <a:schemeClr val="tx2"/>
              </a:solidFill>
            </a:endParaRPr>
          </a:p>
          <a:p>
            <a:pPr lvl="1"/>
            <a:r>
              <a:rPr lang="en-IN" b="1" dirty="0"/>
              <a:t>Purpose:</a:t>
            </a:r>
            <a:r>
              <a:rPr lang="en-IN" dirty="0"/>
              <a:t> IP is responsible for addressing and routing data packets from the source to the destination across networks</a:t>
            </a:r>
            <a:r>
              <a:rPr lang="en-IN" dirty="0" smtClean="0"/>
              <a:t>.</a:t>
            </a:r>
          </a:p>
          <a:p>
            <a:pPr lvl="1"/>
            <a:endParaRPr lang="en-IN" dirty="0"/>
          </a:p>
          <a:p>
            <a:pPr lvl="1"/>
            <a:r>
              <a:rPr lang="en-IN" b="1" dirty="0"/>
              <a:t>How it works:</a:t>
            </a:r>
            <a:r>
              <a:rPr lang="en-IN" dirty="0"/>
              <a:t> IP assigns unique addresses to devices (IP addresses) and ensures data packets are routed to the correct destination.</a:t>
            </a:r>
          </a:p>
          <a:p>
            <a:pPr lvl="1"/>
            <a:endParaRPr lang="en-IN" b="1" dirty="0" smtClean="0"/>
          </a:p>
          <a:p>
            <a:pPr lvl="1"/>
            <a:r>
              <a:rPr lang="en-IN" b="1" dirty="0" smtClean="0"/>
              <a:t>Versions</a:t>
            </a:r>
            <a:r>
              <a:rPr lang="en-IN" b="1" dirty="0"/>
              <a:t>:</a:t>
            </a:r>
            <a:r>
              <a:rPr lang="en-IN" dirty="0"/>
              <a:t> IPv4 (32-bit address) and IPv6 (128-bit address).</a:t>
            </a:r>
          </a:p>
          <a:p>
            <a:pPr lvl="1"/>
            <a:endParaRPr lang="en-IN" b="1" dirty="0" smtClean="0"/>
          </a:p>
          <a:p>
            <a:pPr lvl="1"/>
            <a:r>
              <a:rPr lang="en-IN" b="1" dirty="0" smtClean="0"/>
              <a:t>Use </a:t>
            </a:r>
            <a:r>
              <a:rPr lang="en-IN" b="1" dirty="0"/>
              <a:t>Case:</a:t>
            </a:r>
            <a:r>
              <a:rPr lang="en-IN" dirty="0"/>
              <a:t> All internet communication.</a:t>
            </a:r>
          </a:p>
          <a:p>
            <a:endParaRPr lang="en-IN" dirty="0"/>
          </a:p>
        </p:txBody>
      </p:sp>
    </p:spTree>
    <p:extLst>
      <p:ext uri="{BB962C8B-B14F-4D97-AF65-F5344CB8AC3E}">
        <p14:creationId xmlns:p14="http://schemas.microsoft.com/office/powerpoint/2010/main" val="7373402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idx="1"/>
          </p:nvPr>
        </p:nvSpPr>
        <p:spPr>
          <a:xfrm>
            <a:off x="1532708" y="545737"/>
            <a:ext cx="10515600" cy="4351338"/>
          </a:xfrm>
        </p:spPr>
        <p:txBody>
          <a:bodyPr/>
          <a:lstStyle/>
          <a:p>
            <a:pPr marL="0" lvl="0" indent="0">
              <a:buNone/>
            </a:pPr>
            <a:r>
              <a:rPr lang="en-IN" b="1" dirty="0" smtClean="0">
                <a:solidFill>
                  <a:schemeClr val="tx2"/>
                </a:solidFill>
              </a:rPr>
              <a:t>3. User </a:t>
            </a:r>
            <a:r>
              <a:rPr lang="en-IN" b="1" dirty="0">
                <a:solidFill>
                  <a:schemeClr val="tx2"/>
                </a:solidFill>
              </a:rPr>
              <a:t>Datagram Protocol (UDP</a:t>
            </a:r>
            <a:r>
              <a:rPr lang="en-IN" b="1" dirty="0" smtClean="0">
                <a:solidFill>
                  <a:schemeClr val="tx2"/>
                </a:solidFill>
              </a:rPr>
              <a:t>)</a:t>
            </a:r>
          </a:p>
          <a:p>
            <a:pPr lvl="0"/>
            <a:endParaRPr lang="en-IN" dirty="0"/>
          </a:p>
          <a:p>
            <a:pPr lvl="1"/>
            <a:r>
              <a:rPr lang="en-IN" b="1" dirty="0"/>
              <a:t>Purpose:</a:t>
            </a:r>
            <a:r>
              <a:rPr lang="en-IN" dirty="0"/>
              <a:t> UDP is used for time-sensitive transmissions where speed is more critical than reliability.</a:t>
            </a:r>
          </a:p>
          <a:p>
            <a:pPr lvl="1"/>
            <a:endParaRPr lang="en-IN" b="1" dirty="0" smtClean="0"/>
          </a:p>
          <a:p>
            <a:pPr lvl="1"/>
            <a:r>
              <a:rPr lang="en-IN" b="1" dirty="0" smtClean="0"/>
              <a:t>How </a:t>
            </a:r>
            <a:r>
              <a:rPr lang="en-IN" b="1" dirty="0"/>
              <a:t>it works:</a:t>
            </a:r>
            <a:r>
              <a:rPr lang="en-IN" dirty="0"/>
              <a:t> Unlike TCP, UDP sends data without establishing a connection and doesn’t guarantee delivery, making it faster but less reliable.</a:t>
            </a:r>
          </a:p>
          <a:p>
            <a:pPr lvl="1"/>
            <a:endParaRPr lang="en-IN" b="1" dirty="0" smtClean="0"/>
          </a:p>
          <a:p>
            <a:pPr lvl="1"/>
            <a:r>
              <a:rPr lang="en-IN" b="1" dirty="0" smtClean="0"/>
              <a:t>Use </a:t>
            </a:r>
            <a:r>
              <a:rPr lang="en-IN" b="1" dirty="0"/>
              <a:t>Case:</a:t>
            </a:r>
            <a:r>
              <a:rPr lang="en-IN" dirty="0"/>
              <a:t> Streaming media, online gaming, VoIP.</a:t>
            </a:r>
          </a:p>
        </p:txBody>
      </p:sp>
    </p:spTree>
    <p:extLst>
      <p:ext uri="{BB962C8B-B14F-4D97-AF65-F5344CB8AC3E}">
        <p14:creationId xmlns:p14="http://schemas.microsoft.com/office/powerpoint/2010/main" val="29673538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034" y="1524090"/>
            <a:ext cx="10515600" cy="4351338"/>
          </a:xfrm>
        </p:spPr>
        <p:txBody>
          <a:bodyPr/>
          <a:lstStyle/>
          <a:p>
            <a:pPr marL="0" lvl="0" indent="0">
              <a:buNone/>
            </a:pPr>
            <a:r>
              <a:rPr lang="en-IN" b="1" dirty="0" smtClean="0">
                <a:solidFill>
                  <a:schemeClr val="tx2"/>
                </a:solidFill>
              </a:rPr>
              <a:t>4. Hypertext </a:t>
            </a:r>
            <a:r>
              <a:rPr lang="en-IN" b="1" dirty="0">
                <a:solidFill>
                  <a:schemeClr val="tx2"/>
                </a:solidFill>
              </a:rPr>
              <a:t>Transfer Protocol (HTTP) and </a:t>
            </a:r>
            <a:r>
              <a:rPr lang="en-IN" b="1" dirty="0" smtClean="0">
                <a:solidFill>
                  <a:schemeClr val="tx2"/>
                </a:solidFill>
              </a:rPr>
              <a:t>HTTPS</a:t>
            </a:r>
          </a:p>
          <a:p>
            <a:pPr lvl="0"/>
            <a:endParaRPr lang="en-IN" dirty="0"/>
          </a:p>
          <a:p>
            <a:pPr lvl="1"/>
            <a:r>
              <a:rPr lang="en-IN" b="1" dirty="0"/>
              <a:t>Purpose:</a:t>
            </a:r>
            <a:r>
              <a:rPr lang="en-IN" dirty="0"/>
              <a:t> HTTP is used for transmitting web pages over the internet, while HTTPS adds a layer of security via encryption.</a:t>
            </a:r>
          </a:p>
          <a:p>
            <a:pPr lvl="1"/>
            <a:endParaRPr lang="en-IN" b="1" dirty="0" smtClean="0"/>
          </a:p>
          <a:p>
            <a:pPr lvl="1"/>
            <a:r>
              <a:rPr lang="en-IN" b="1" dirty="0" smtClean="0"/>
              <a:t>How </a:t>
            </a:r>
            <a:r>
              <a:rPr lang="en-IN" b="1" dirty="0"/>
              <a:t>it works:</a:t>
            </a:r>
            <a:r>
              <a:rPr lang="en-IN" dirty="0"/>
              <a:t> HTTP requests and responses facilitate the fetching and displaying of web pages. HTTPS does the same but uses SSL/TLS for encryption.</a:t>
            </a:r>
          </a:p>
          <a:p>
            <a:pPr lvl="1"/>
            <a:endParaRPr lang="en-IN" b="1" dirty="0" smtClean="0"/>
          </a:p>
          <a:p>
            <a:pPr lvl="1"/>
            <a:r>
              <a:rPr lang="en-IN" b="1" dirty="0" smtClean="0"/>
              <a:t>Use </a:t>
            </a:r>
            <a:r>
              <a:rPr lang="en-IN" b="1" dirty="0"/>
              <a:t>Case:</a:t>
            </a:r>
            <a:r>
              <a:rPr lang="en-IN" dirty="0"/>
              <a:t> Web browsing.</a:t>
            </a:r>
          </a:p>
          <a:p>
            <a:endParaRPr lang="en-IN" dirty="0"/>
          </a:p>
        </p:txBody>
      </p:sp>
    </p:spTree>
    <p:extLst>
      <p:ext uri="{BB962C8B-B14F-4D97-AF65-F5344CB8AC3E}">
        <p14:creationId xmlns:p14="http://schemas.microsoft.com/office/powerpoint/2010/main" val="134807658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46" y="1438094"/>
            <a:ext cx="10515600" cy="4351338"/>
          </a:xfrm>
        </p:spPr>
        <p:txBody>
          <a:bodyPr/>
          <a:lstStyle/>
          <a:p>
            <a:pPr marL="0" lvl="0" indent="0">
              <a:buNone/>
            </a:pPr>
            <a:r>
              <a:rPr lang="en-IN" b="1" dirty="0" smtClean="0">
                <a:solidFill>
                  <a:schemeClr val="tx2"/>
                </a:solidFill>
              </a:rPr>
              <a:t>5. File </a:t>
            </a:r>
            <a:r>
              <a:rPr lang="en-IN" b="1" dirty="0">
                <a:solidFill>
                  <a:schemeClr val="tx2"/>
                </a:solidFill>
              </a:rPr>
              <a:t>Transfer Protocol (FTP</a:t>
            </a:r>
            <a:r>
              <a:rPr lang="en-IN" b="1" dirty="0" smtClean="0">
                <a:solidFill>
                  <a:schemeClr val="tx2"/>
                </a:solidFill>
              </a:rPr>
              <a:t>)</a:t>
            </a:r>
          </a:p>
          <a:p>
            <a:pPr marL="0" lvl="0" indent="0">
              <a:buNone/>
            </a:pPr>
            <a:endParaRPr lang="en-IN" dirty="0">
              <a:solidFill>
                <a:schemeClr val="tx2"/>
              </a:solidFill>
            </a:endParaRPr>
          </a:p>
          <a:p>
            <a:pPr lvl="1"/>
            <a:r>
              <a:rPr lang="en-IN" b="1" dirty="0"/>
              <a:t>Purpose:</a:t>
            </a:r>
            <a:r>
              <a:rPr lang="en-IN" dirty="0"/>
              <a:t> FTP is used for transferring files between a client and a server on a network.</a:t>
            </a:r>
          </a:p>
          <a:p>
            <a:pPr lvl="1"/>
            <a:endParaRPr lang="en-IN" b="1" dirty="0" smtClean="0"/>
          </a:p>
          <a:p>
            <a:pPr lvl="1"/>
            <a:r>
              <a:rPr lang="en-IN" b="1" dirty="0" smtClean="0"/>
              <a:t>How </a:t>
            </a:r>
            <a:r>
              <a:rPr lang="en-IN" b="1" dirty="0"/>
              <a:t>it works:</a:t>
            </a:r>
            <a:r>
              <a:rPr lang="en-IN" dirty="0"/>
              <a:t> FTP allows users to upload, download, and manage files on a server.</a:t>
            </a:r>
          </a:p>
          <a:p>
            <a:pPr lvl="1"/>
            <a:endParaRPr lang="en-IN" b="1" dirty="0" smtClean="0"/>
          </a:p>
          <a:p>
            <a:pPr lvl="1"/>
            <a:r>
              <a:rPr lang="en-IN" b="1" dirty="0" smtClean="0"/>
              <a:t>Use </a:t>
            </a:r>
            <a:r>
              <a:rPr lang="en-IN" b="1" dirty="0"/>
              <a:t>Case:</a:t>
            </a:r>
            <a:r>
              <a:rPr lang="en-IN" dirty="0"/>
              <a:t> Website management, file sharing.</a:t>
            </a:r>
          </a:p>
          <a:p>
            <a:endParaRPr lang="en-IN" dirty="0"/>
          </a:p>
        </p:txBody>
      </p:sp>
    </p:spTree>
    <p:extLst>
      <p:ext uri="{BB962C8B-B14F-4D97-AF65-F5344CB8AC3E}">
        <p14:creationId xmlns:p14="http://schemas.microsoft.com/office/powerpoint/2010/main" val="39374334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1253" y="1400266"/>
            <a:ext cx="10515600" cy="4351338"/>
          </a:xfrm>
        </p:spPr>
        <p:txBody>
          <a:bodyPr/>
          <a:lstStyle/>
          <a:p>
            <a:pPr marL="0" lvl="0" indent="0">
              <a:buNone/>
            </a:pPr>
            <a:r>
              <a:rPr lang="en-IN" b="1" dirty="0">
                <a:solidFill>
                  <a:schemeClr val="tx2"/>
                </a:solidFill>
              </a:rPr>
              <a:t>6</a:t>
            </a:r>
            <a:r>
              <a:rPr lang="en-IN" b="1" dirty="0" smtClean="0">
                <a:solidFill>
                  <a:schemeClr val="tx2"/>
                </a:solidFill>
              </a:rPr>
              <a:t>. Simple </a:t>
            </a:r>
            <a:r>
              <a:rPr lang="en-IN" b="1" dirty="0">
                <a:solidFill>
                  <a:schemeClr val="tx2"/>
                </a:solidFill>
              </a:rPr>
              <a:t>Mail Transfer Protocol (SMTP</a:t>
            </a:r>
            <a:r>
              <a:rPr lang="en-IN" b="1" dirty="0" smtClean="0">
                <a:solidFill>
                  <a:schemeClr val="tx2"/>
                </a:solidFill>
              </a:rPr>
              <a:t>)</a:t>
            </a:r>
          </a:p>
          <a:p>
            <a:pPr marL="0" lvl="0" indent="0">
              <a:buNone/>
            </a:pPr>
            <a:endParaRPr lang="en-IN" dirty="0">
              <a:solidFill>
                <a:schemeClr val="tx2"/>
              </a:solidFill>
            </a:endParaRPr>
          </a:p>
          <a:p>
            <a:pPr lvl="1"/>
            <a:r>
              <a:rPr lang="en-IN" b="1" dirty="0"/>
              <a:t>Purpose:</a:t>
            </a:r>
            <a:r>
              <a:rPr lang="en-IN" dirty="0"/>
              <a:t> SMTP is used to send and relay emails.</a:t>
            </a:r>
          </a:p>
          <a:p>
            <a:pPr lvl="1"/>
            <a:endParaRPr lang="en-IN" b="1" dirty="0" smtClean="0"/>
          </a:p>
          <a:p>
            <a:pPr lvl="1"/>
            <a:r>
              <a:rPr lang="en-IN" b="1" dirty="0" smtClean="0"/>
              <a:t>How </a:t>
            </a:r>
            <a:r>
              <a:rPr lang="en-IN" b="1" dirty="0"/>
              <a:t>it works:</a:t>
            </a:r>
            <a:r>
              <a:rPr lang="en-IN" dirty="0"/>
              <a:t> It transmits emails from a client to a mail server and between mail servers.</a:t>
            </a:r>
          </a:p>
          <a:p>
            <a:pPr lvl="1"/>
            <a:endParaRPr lang="en-IN" b="1" dirty="0" smtClean="0"/>
          </a:p>
          <a:p>
            <a:pPr lvl="1"/>
            <a:r>
              <a:rPr lang="en-IN" b="1" dirty="0" smtClean="0"/>
              <a:t>Use </a:t>
            </a:r>
            <a:r>
              <a:rPr lang="en-IN" b="1" dirty="0"/>
              <a:t>Case:</a:t>
            </a:r>
            <a:r>
              <a:rPr lang="en-IN" dirty="0"/>
              <a:t> Sending emails.</a:t>
            </a:r>
          </a:p>
          <a:p>
            <a:endParaRPr lang="en-IN" dirty="0"/>
          </a:p>
        </p:txBody>
      </p:sp>
    </p:spTree>
    <p:extLst>
      <p:ext uri="{BB962C8B-B14F-4D97-AF65-F5344CB8AC3E}">
        <p14:creationId xmlns:p14="http://schemas.microsoft.com/office/powerpoint/2010/main" val="186325334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735" y="1533071"/>
            <a:ext cx="10515600" cy="4351338"/>
          </a:xfrm>
        </p:spPr>
        <p:txBody>
          <a:bodyPr/>
          <a:lstStyle/>
          <a:p>
            <a:pPr marL="0" lvl="0" indent="0">
              <a:buNone/>
            </a:pPr>
            <a:r>
              <a:rPr lang="en-IN" b="1" dirty="0" smtClean="0">
                <a:solidFill>
                  <a:schemeClr val="tx2"/>
                </a:solidFill>
              </a:rPr>
              <a:t>7. Post </a:t>
            </a:r>
            <a:r>
              <a:rPr lang="en-IN" b="1" dirty="0">
                <a:solidFill>
                  <a:schemeClr val="tx2"/>
                </a:solidFill>
              </a:rPr>
              <a:t>Office Protocol (POP) and Internet Message Access Protocol (IMAP</a:t>
            </a:r>
            <a:r>
              <a:rPr lang="en-IN" b="1" dirty="0" smtClean="0">
                <a:solidFill>
                  <a:schemeClr val="tx2"/>
                </a:solidFill>
              </a:rPr>
              <a:t>)</a:t>
            </a:r>
          </a:p>
          <a:p>
            <a:pPr marL="0" lvl="0" indent="0">
              <a:buNone/>
            </a:pPr>
            <a:endParaRPr lang="en-IN" dirty="0">
              <a:solidFill>
                <a:schemeClr val="tx2"/>
              </a:solidFill>
            </a:endParaRPr>
          </a:p>
          <a:p>
            <a:pPr lvl="1"/>
            <a:r>
              <a:rPr lang="en-IN" b="1" dirty="0"/>
              <a:t>Purpose:</a:t>
            </a:r>
            <a:r>
              <a:rPr lang="en-IN" dirty="0"/>
              <a:t> These protocols are used by email clients to retrieve emails from a mail server.</a:t>
            </a:r>
          </a:p>
          <a:p>
            <a:pPr lvl="1"/>
            <a:endParaRPr lang="en-IN" b="1" dirty="0" smtClean="0"/>
          </a:p>
          <a:p>
            <a:pPr lvl="1"/>
            <a:r>
              <a:rPr lang="en-IN" b="1" dirty="0" smtClean="0"/>
              <a:t>How </a:t>
            </a:r>
            <a:r>
              <a:rPr lang="en-IN" b="1" dirty="0"/>
              <a:t>it works:</a:t>
            </a:r>
            <a:r>
              <a:rPr lang="en-IN" dirty="0"/>
              <a:t> POP downloads emails to the client, usually deleting them from the server afterward, while IMAP synchronizes emails across multiple devices.</a:t>
            </a:r>
          </a:p>
          <a:p>
            <a:pPr lvl="1"/>
            <a:endParaRPr lang="en-IN" b="1" dirty="0" smtClean="0"/>
          </a:p>
          <a:p>
            <a:pPr lvl="1"/>
            <a:r>
              <a:rPr lang="en-IN" b="1" dirty="0" smtClean="0"/>
              <a:t>Use </a:t>
            </a:r>
            <a:r>
              <a:rPr lang="en-IN" b="1" dirty="0"/>
              <a:t>Case:</a:t>
            </a:r>
            <a:r>
              <a:rPr lang="en-IN" dirty="0"/>
              <a:t> Email retrieval.</a:t>
            </a:r>
          </a:p>
        </p:txBody>
      </p:sp>
    </p:spTree>
    <p:extLst>
      <p:ext uri="{BB962C8B-B14F-4D97-AF65-F5344CB8AC3E}">
        <p14:creationId xmlns:p14="http://schemas.microsoft.com/office/powerpoint/2010/main" val="45243699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300" y="1494972"/>
            <a:ext cx="10515600" cy="4351338"/>
          </a:xfrm>
        </p:spPr>
        <p:txBody>
          <a:bodyPr/>
          <a:lstStyle/>
          <a:p>
            <a:pPr marL="0" lvl="0" indent="0">
              <a:buNone/>
            </a:pPr>
            <a:r>
              <a:rPr lang="en-IN" b="1" dirty="0" smtClean="0">
                <a:solidFill>
                  <a:schemeClr val="tx2"/>
                </a:solidFill>
              </a:rPr>
              <a:t>8. Domain </a:t>
            </a:r>
            <a:r>
              <a:rPr lang="en-IN" b="1" dirty="0">
                <a:solidFill>
                  <a:schemeClr val="tx2"/>
                </a:solidFill>
              </a:rPr>
              <a:t>Name System (DNS</a:t>
            </a:r>
            <a:r>
              <a:rPr lang="en-IN" b="1" dirty="0" smtClean="0">
                <a:solidFill>
                  <a:schemeClr val="tx2"/>
                </a:solidFill>
              </a:rPr>
              <a:t>)</a:t>
            </a:r>
          </a:p>
          <a:p>
            <a:pPr marL="0" lvl="0" indent="0">
              <a:buNone/>
            </a:pPr>
            <a:endParaRPr lang="en-IN" dirty="0">
              <a:solidFill>
                <a:schemeClr val="tx2"/>
              </a:solidFill>
            </a:endParaRPr>
          </a:p>
          <a:p>
            <a:pPr lvl="1"/>
            <a:r>
              <a:rPr lang="en-IN" b="1" dirty="0"/>
              <a:t>Purpose:</a:t>
            </a:r>
            <a:r>
              <a:rPr lang="en-IN" dirty="0"/>
              <a:t> DNS translates domain names (like </a:t>
            </a:r>
            <a:r>
              <a:rPr lang="en-IN" u="sng" dirty="0">
                <a:hlinkClick r:id="rId2"/>
              </a:rPr>
              <a:t>www.example.com</a:t>
            </a:r>
            <a:r>
              <a:rPr lang="en-IN" dirty="0"/>
              <a:t>) into IP addresses that computers can understand.</a:t>
            </a:r>
          </a:p>
          <a:p>
            <a:pPr lvl="1"/>
            <a:endParaRPr lang="en-IN" b="1" dirty="0" smtClean="0"/>
          </a:p>
          <a:p>
            <a:pPr lvl="1"/>
            <a:r>
              <a:rPr lang="en-IN" b="1" dirty="0" smtClean="0"/>
              <a:t>How </a:t>
            </a:r>
            <a:r>
              <a:rPr lang="en-IN" b="1" dirty="0"/>
              <a:t>it works:</a:t>
            </a:r>
            <a:r>
              <a:rPr lang="en-IN" dirty="0"/>
              <a:t> When a user enters a domain name, DNS servers resolve it to the corresponding IP address so the browser can load the website.</a:t>
            </a:r>
          </a:p>
          <a:p>
            <a:pPr lvl="1"/>
            <a:endParaRPr lang="en-IN" b="1" dirty="0" smtClean="0"/>
          </a:p>
          <a:p>
            <a:pPr lvl="1"/>
            <a:r>
              <a:rPr lang="en-IN" b="1" dirty="0" smtClean="0"/>
              <a:t>Use </a:t>
            </a:r>
            <a:r>
              <a:rPr lang="en-IN" b="1" dirty="0"/>
              <a:t>Case:</a:t>
            </a:r>
            <a:r>
              <a:rPr lang="en-IN" dirty="0"/>
              <a:t> Internet browsing.</a:t>
            </a:r>
          </a:p>
        </p:txBody>
      </p:sp>
    </p:spTree>
    <p:extLst>
      <p:ext uri="{BB962C8B-B14F-4D97-AF65-F5344CB8AC3E}">
        <p14:creationId xmlns:p14="http://schemas.microsoft.com/office/powerpoint/2010/main" val="110359186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Slice</Template>
  <TotalTime>58</TotalTime>
  <Words>1920</Words>
  <Application>Microsoft Office PowerPoint</Application>
  <PresentationFormat>Widescreen</PresentationFormat>
  <Paragraphs>180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Wisp</vt:lpstr>
      <vt:lpstr>INTERNET PROTOCOLS</vt:lpstr>
      <vt:lpstr>Common Types of Internet Protocols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client server model</vt:lpstr>
      <vt:lpstr>Key Concepts of the Client-Server Model</vt:lpstr>
      <vt:lpstr>PowerPoint Presentation</vt:lpstr>
      <vt:lpstr>Advantages of the Client-Server Model</vt:lpstr>
      <vt:lpstr>Disadvantages of the Client-Server Model</vt:lpstr>
      <vt:lpstr>Examples of the Client-Server Model in Action</vt:lpstr>
      <vt:lpstr>Comparison with Peer-to-Peer Model</vt:lpstr>
      <vt:lpstr>How DNS Works</vt:lpstr>
      <vt:lpstr>Components of a URL A URL typically consists of several parts:</vt:lpstr>
      <vt:lpstr>PowerPoint Presentation</vt:lpstr>
      <vt:lpstr>PowerPoint Presentation</vt:lpstr>
      <vt:lpstr>Web Server</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PROTOCOLS</dc:title>
  <dc:creator>Malay Solanki</dc:creator>
  <cp:lastModifiedBy>Malay Solanki</cp:lastModifiedBy>
  <cp:revision>17</cp:revision>
  <dcterms:created xsi:type="dcterms:W3CDTF">2024-08-20T06:51:12Z</dcterms:created>
  <dcterms:modified xsi:type="dcterms:W3CDTF">2024-08-21T02:46:37Z</dcterms:modified>
</cp:coreProperties>
</file>