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 id="2147483701" r:id="rId5"/>
    <p:sldMasterId id="2147483713" r:id="rId6"/>
  </p:sldMasterIdLst>
  <p:notesMasterIdLst>
    <p:notesMasterId r:id="rId34"/>
  </p:notesMasterIdLst>
  <p:handoutMasterIdLst>
    <p:handoutMasterId r:id="rId35"/>
  </p:handoutMasterIdLst>
  <p:sldIdLst>
    <p:sldId id="371" r:id="rId7"/>
    <p:sldId id="372" r:id="rId8"/>
    <p:sldId id="423" r:id="rId9"/>
    <p:sldId id="462" r:id="rId10"/>
    <p:sldId id="446" r:id="rId11"/>
    <p:sldId id="447" r:id="rId12"/>
    <p:sldId id="463" r:id="rId13"/>
    <p:sldId id="464" r:id="rId14"/>
    <p:sldId id="465" r:id="rId15"/>
    <p:sldId id="466" r:id="rId16"/>
    <p:sldId id="437" r:id="rId17"/>
    <p:sldId id="450" r:id="rId18"/>
    <p:sldId id="426" r:id="rId19"/>
    <p:sldId id="452" r:id="rId20"/>
    <p:sldId id="436" r:id="rId21"/>
    <p:sldId id="448" r:id="rId22"/>
    <p:sldId id="451" r:id="rId23"/>
    <p:sldId id="449" r:id="rId24"/>
    <p:sldId id="427" r:id="rId25"/>
    <p:sldId id="445" r:id="rId26"/>
    <p:sldId id="455" r:id="rId27"/>
    <p:sldId id="456" r:id="rId28"/>
    <p:sldId id="457" r:id="rId29"/>
    <p:sldId id="458" r:id="rId30"/>
    <p:sldId id="459" r:id="rId31"/>
    <p:sldId id="461" r:id="rId32"/>
    <p:sldId id="422" r:id="rId33"/>
  </p:sldIdLst>
  <p:sldSz cx="9144000" cy="6858000" type="screen4x3"/>
  <p:notesSz cx="7315200" cy="9601200"/>
  <p:embeddedFontLst>
    <p:embeddedFont>
      <p:font typeface="Calibri" panose="020F0502020204030204"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
      <p:font typeface="Candara" panose="020E050203030302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80">
          <p15:clr>
            <a:srgbClr val="A4A3A4"/>
          </p15:clr>
        </p15:guide>
      </p15:sldGuideLst>
    </p:ext>
    <p:ext uri="{2D200454-40CA-4A62-9FC3-DE9A4176ACB9}">
      <p15:notesGuideLst xmlns:p15="http://schemas.microsoft.com/office/powerpoint/2012/main">
        <p15:guide id="1" orient="horz" pos="2889">
          <p15:clr>
            <a:srgbClr val="A4A3A4"/>
          </p15:clr>
        </p15:guide>
        <p15:guide id="2" pos="13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171" autoAdjust="0"/>
  </p:normalViewPr>
  <p:slideViewPr>
    <p:cSldViewPr snapToGrid="0" showGuides="1">
      <p:cViewPr varScale="1">
        <p:scale>
          <a:sx n="48" d="100"/>
          <a:sy n="48" d="100"/>
        </p:scale>
        <p:origin x="1700" y="44"/>
      </p:cViewPr>
      <p:guideLst>
        <p:guide orient="horz" pos="2160"/>
        <p:guide pos="1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1320" y="-72"/>
      </p:cViewPr>
      <p:guideLst>
        <p:guide orient="horz" pos="2889"/>
        <p:guide pos="13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10/6/2020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59000" y="720725"/>
            <a:ext cx="4835525"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571318"/>
            <a:ext cx="4892673" cy="41968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816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2" name="Rectangle 14"/>
          <p:cNvSpPr>
            <a:spLocks noChangeArrowheads="1"/>
          </p:cNvSpPr>
          <p:nvPr/>
        </p:nvSpPr>
        <p:spPr bwMode="auto">
          <a:xfrm>
            <a:off x="4154190" y="8799289"/>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		 Page 01-</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anose="020B0604020202020204" pitchFamily="34" charset="0"/>
                <a:cs typeface="Arial" panose="020B0604020202020204" pitchFamily="34" charset="0"/>
              </a:rPr>
              <a:t> </a:t>
            </a:r>
          </a:p>
          <a:p>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p:txBody>
      </p:sp>
      <p:sp>
        <p:nvSpPr>
          <p:cNvPr id="8" name="Rectangle 14"/>
          <p:cNvSpPr>
            <a:spLocks noChangeArrowheads="1"/>
          </p:cNvSpPr>
          <p:nvPr/>
        </p:nvSpPr>
        <p:spPr bwMode="auto">
          <a:xfrm>
            <a:off x="257387" y="160020"/>
            <a:ext cx="7057813" cy="23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25" tIns="48862" rIns="97725" bIns="48862"/>
          <a:lstStyle/>
          <a:p>
            <a:r>
              <a:rPr lang="en-US" sz="1200" b="0" dirty="0" smtClean="0">
                <a:latin typeface="Arial" panose="020B0604020202020204" pitchFamily="34" charset="0"/>
                <a:cs typeface="Arial" panose="020B0604020202020204" pitchFamily="34" charset="0"/>
              </a:rPr>
              <a:t>Test Driven Development                 </a:t>
            </a:r>
            <a:r>
              <a:rPr lang="en-US" sz="1200" b="0" baseline="0" dirty="0" smtClean="0">
                <a:latin typeface="Arial" panose="020B0604020202020204" pitchFamily="34" charset="0"/>
                <a:cs typeface="Arial" panose="020B0604020202020204" pitchFamily="34" charset="0"/>
              </a:rPr>
              <a:t>               </a:t>
            </a:r>
            <a:r>
              <a:rPr lang="en-US" sz="1200" b="0" dirty="0" smtClean="0">
                <a:latin typeface="Arial" panose="020B0604020202020204" pitchFamily="34" charset="0"/>
                <a:cs typeface="Arial" panose="020B0604020202020204" pitchFamily="34" charset="0"/>
              </a:rPr>
              <a:t>Introduction to TDD &amp; Behaviour</a:t>
            </a:r>
            <a:r>
              <a:rPr lang="en-US" sz="1200" b="0" baseline="0" dirty="0" smtClean="0">
                <a:latin typeface="Arial" panose="020B0604020202020204" pitchFamily="34" charset="0"/>
                <a:cs typeface="Arial" panose="020B0604020202020204" pitchFamily="34" charset="0"/>
              </a:rPr>
              <a:t> D</a:t>
            </a:r>
            <a:r>
              <a:rPr lang="en-US" sz="1200" b="0" dirty="0" smtClean="0">
                <a:latin typeface="Arial" panose="020B0604020202020204" pitchFamily="34" charset="0"/>
                <a:cs typeface="Arial" panose="020B0604020202020204" pitchFamily="34" charset="0"/>
              </a:rPr>
              <a:t>riven Development</a:t>
            </a:r>
            <a:endParaRPr lang="en-US" altLang="en-US" sz="12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893888" y="719138"/>
            <a:ext cx="48006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67040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normAutofit/>
          </a:bodyPr>
          <a:lstStyle/>
          <a:p>
            <a:r>
              <a:rPr lang="en-US" b="1" dirty="0" smtClean="0"/>
              <a:t>SET-UP</a:t>
            </a:r>
          </a:p>
          <a:p>
            <a:r>
              <a:rPr lang="en-US" b="0" dirty="0" smtClean="0"/>
              <a:t>Sometimes clients want a demonstration that the proposed TEM process is workable and can deliver the expected benefits. This </a:t>
            </a:r>
            <a:r>
              <a:rPr lang="en-US" b="0" dirty="0" err="1" smtClean="0"/>
              <a:t>sincludes</a:t>
            </a:r>
            <a:r>
              <a:rPr lang="en-US" b="0" dirty="0" smtClean="0"/>
              <a:t> :</a:t>
            </a:r>
          </a:p>
          <a:p>
            <a:pPr marL="171450" indent="-171450">
              <a:buFont typeface="Arial" panose="020B0604020202020204" pitchFamily="34" charset="0"/>
              <a:buChar char="•"/>
            </a:pPr>
            <a:r>
              <a:rPr lang="en-US" b="0" dirty="0" smtClean="0"/>
              <a:t>Defining the TEM Pilot – determining its goals, tool environment, scope, coverage and control measures used. </a:t>
            </a:r>
          </a:p>
          <a:p>
            <a:pPr marL="171450" indent="-171450">
              <a:buFont typeface="Arial" panose="020B0604020202020204" pitchFamily="34" charset="0"/>
              <a:buChar char="•"/>
            </a:pPr>
            <a:r>
              <a:rPr lang="en-US" b="0" dirty="0" smtClean="0"/>
              <a:t>Preparing the TEM Pilot – installing and configuring the tooling, defining the TEM process outlines for the pilot organization, creating the TEM workspace on the client’s infrastructure, and determining and analyzing the general test data requirements. </a:t>
            </a:r>
          </a:p>
          <a:p>
            <a:pPr marL="171450" indent="-171450">
              <a:buFont typeface="Arial" panose="020B0604020202020204" pitchFamily="34" charset="0"/>
              <a:buChar char="•"/>
            </a:pPr>
            <a:r>
              <a:rPr lang="en-US" b="0" dirty="0" smtClean="0"/>
              <a:t>Performing the TEM Pilot – executing all stages of the TEM model within a pilot environment, including performing the most high–risk activities in all stages of the model.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ROLL OUT</a:t>
            </a:r>
          </a:p>
          <a:p>
            <a:pPr marL="0" indent="0">
              <a:buFont typeface="Arial" panose="020B0604020202020204" pitchFamily="34" charset="0"/>
              <a:buNone/>
            </a:pPr>
            <a:r>
              <a:rPr lang="en-US" b="0" dirty="0" smtClean="0"/>
              <a:t>During this phase, Capgemini and </a:t>
            </a:r>
            <a:r>
              <a:rPr lang="en-US" b="0" dirty="0" err="1" smtClean="0"/>
              <a:t>Sogeti</a:t>
            </a:r>
            <a:r>
              <a:rPr lang="en-US" b="0" dirty="0" smtClean="0"/>
              <a:t> introduce the selected toolset, and the TEM service acts as an instrument for test environments. Services provided include Tools Implementation and full TEM Rollout. </a:t>
            </a:r>
          </a:p>
          <a:p>
            <a:pPr marL="0" indent="0">
              <a:buFont typeface="Arial" panose="020B0604020202020204" pitchFamily="34" charset="0"/>
              <a:buNone/>
            </a:pPr>
            <a:r>
              <a:rPr lang="en-US" b="1" dirty="0" smtClean="0"/>
              <a:t>OPERATIONS</a:t>
            </a:r>
          </a:p>
          <a:p>
            <a:pPr marL="0" indent="0">
              <a:buFont typeface="Arial" panose="020B0604020202020204" pitchFamily="34" charset="0"/>
              <a:buNone/>
            </a:pPr>
            <a:r>
              <a:rPr lang="en-US" b="0" dirty="0" smtClean="0"/>
              <a:t>Capgemini/</a:t>
            </a:r>
            <a:r>
              <a:rPr lang="en-US" b="0" dirty="0" err="1" smtClean="0"/>
              <a:t>Sogeti</a:t>
            </a:r>
            <a:r>
              <a:rPr lang="en-US" b="0" dirty="0" smtClean="0"/>
              <a:t> defines the required changes to keep alignment with live production environment baselines and continues to improve the test environment delivery and support process. Services offered include maintenance of  set-up, ‘feeding and watering’ of environments, as well as training and support.</a:t>
            </a:r>
          </a:p>
          <a:p>
            <a:pPr marL="0" indent="0">
              <a:buFont typeface="Arial" panose="020B0604020202020204" pitchFamily="34" charset="0"/>
              <a:buNone/>
            </a:pPr>
            <a:endParaRPr lang="en-US" b="0" dirty="0" smtClean="0"/>
          </a:p>
        </p:txBody>
      </p:sp>
    </p:spTree>
    <p:extLst>
      <p:ext uri="{BB962C8B-B14F-4D97-AF65-F5344CB8AC3E}">
        <p14:creationId xmlns:p14="http://schemas.microsoft.com/office/powerpoint/2010/main" val="844503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68895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6230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Capgemini and </a:t>
            </a:r>
            <a:r>
              <a:rPr lang="en-US" dirty="0" err="1" smtClean="0"/>
              <a:t>Sogeti</a:t>
            </a:r>
            <a:r>
              <a:rPr lang="en-US" dirty="0" smtClean="0"/>
              <a:t> recognize that it is unrealistic to expect development and test teams’ business processes optimization to deliver all the required shift left business objectives in today’s ever changing IT landscape.</a:t>
            </a:r>
          </a:p>
          <a:p>
            <a:pPr marL="171450" indent="-171450">
              <a:buFont typeface="Arial" panose="020B0604020202020204" pitchFamily="34" charset="0"/>
              <a:buChar char="•"/>
            </a:pPr>
            <a:r>
              <a:rPr lang="en-US" dirty="0" smtClean="0"/>
              <a:t>Successful integration of development and Test Environment Management technologies and practices plays an integral  role in assisting and driving many shift left outcomes that organizations are demanding. Successful industrialization of initiatives greatly improves the sustainability of organizational change and benefits realization.</a:t>
            </a:r>
          </a:p>
        </p:txBody>
      </p:sp>
    </p:spTree>
    <p:extLst>
      <p:ext uri="{BB962C8B-B14F-4D97-AF65-F5344CB8AC3E}">
        <p14:creationId xmlns:p14="http://schemas.microsoft.com/office/powerpoint/2010/main" val="362202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91765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399791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631437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414872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069939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04091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9237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88773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33563" y="719138"/>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2175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6463" y="720725"/>
            <a:ext cx="4800600" cy="3600450"/>
          </a:xfrm>
        </p:spPr>
      </p:sp>
      <p:sp>
        <p:nvSpPr>
          <p:cNvPr id="3" name="Notes Placeholder 2"/>
          <p:cNvSpPr>
            <a:spLocks noGrp="1"/>
          </p:cNvSpPr>
          <p:nvPr>
            <p:ph type="body" idx="1"/>
          </p:nvPr>
        </p:nvSpPr>
        <p:spPr/>
        <p:txBody>
          <a:bodyPr/>
          <a:lstStyle/>
          <a:p>
            <a:pPr marL="285750" indent="-285750">
              <a:lnSpc>
                <a:spcPct val="150000"/>
              </a:lnSpc>
              <a:buClr>
                <a:schemeClr val="tx2"/>
              </a:buClr>
              <a:buFont typeface="Wingdings" panose="05000000000000000000" pitchFamily="2" charset="2"/>
              <a:buChar char="§"/>
            </a:pPr>
            <a:r>
              <a:rPr lang="en-US" dirty="0" smtClean="0"/>
              <a:t>Testing is a very critical stage of the SDLC and can decide the ultimate fate of the quality of software being released into the live environments. Therefore, it is very important to ensure that the test environments used for testing the software are reliable and as close to production as possible.</a:t>
            </a:r>
          </a:p>
        </p:txBody>
      </p:sp>
    </p:spTree>
    <p:extLst>
      <p:ext uri="{BB962C8B-B14F-4D97-AF65-F5344CB8AC3E}">
        <p14:creationId xmlns:p14="http://schemas.microsoft.com/office/powerpoint/2010/main" val="216277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046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79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98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Re-using the existing environment is the optimal technique as it is the lowest cost-and-effort solution.</a:t>
            </a:r>
          </a:p>
        </p:txBody>
      </p:sp>
    </p:spTree>
    <p:extLst>
      <p:ext uri="{BB962C8B-B14F-4D97-AF65-F5344CB8AC3E}">
        <p14:creationId xmlns:p14="http://schemas.microsoft.com/office/powerpoint/2010/main" val="2128236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Tree>
    <p:extLst>
      <p:ext uri="{BB962C8B-B14F-4D97-AF65-F5344CB8AC3E}">
        <p14:creationId xmlns:p14="http://schemas.microsoft.com/office/powerpoint/2010/main" val="126275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719138"/>
            <a:ext cx="4800600" cy="3600450"/>
          </a:xfrm>
        </p:spPr>
      </p:sp>
      <p:sp>
        <p:nvSpPr>
          <p:cNvPr id="3" name="Notes Placeholder 2"/>
          <p:cNvSpPr>
            <a:spLocks noGrp="1"/>
          </p:cNvSpPr>
          <p:nvPr>
            <p:ph type="body" idx="1"/>
          </p:nvPr>
        </p:nvSpPr>
        <p:spPr/>
        <p:txBody>
          <a:bodyPr>
            <a:normAutofit fontScale="70000" lnSpcReduction="20000"/>
          </a:bodyPr>
          <a:lstStyle/>
          <a:p>
            <a:r>
              <a:rPr lang="en-US" b="1" dirty="0" smtClean="0"/>
              <a:t>INITIATION</a:t>
            </a:r>
          </a:p>
          <a:p>
            <a:r>
              <a:rPr lang="en-US" b="1" dirty="0" smtClean="0"/>
              <a:t>1. </a:t>
            </a:r>
            <a:r>
              <a:rPr lang="en-US" dirty="0" smtClean="0"/>
              <a:t>One key service during this stage is the Quality Blueprint (QBP), an IT service management capability assessment that allows the customer insight into what problems need to be addressed, and the steps which need to be taken to solve them. </a:t>
            </a:r>
          </a:p>
          <a:p>
            <a:r>
              <a:rPr lang="en-US" dirty="0" smtClean="0"/>
              <a:t>QBP </a:t>
            </a:r>
            <a:r>
              <a:rPr lang="en-US" baseline="0" dirty="0" smtClean="0"/>
              <a:t>:</a:t>
            </a:r>
          </a:p>
          <a:p>
            <a:pPr marL="171450" indent="-171450">
              <a:buFont typeface="Arial" panose="020B0604020202020204" pitchFamily="34" charset="0"/>
              <a:buChar char="•"/>
            </a:pPr>
            <a:r>
              <a:rPr lang="en-US" dirty="0" smtClean="0"/>
              <a:t>Analyzes the client’s current test environment management situation, including: – The existing applications/data landscape, environments and infrastructure. – Which processes and roles are in place. – How often environments are shared/re-used. – The requirements of the test team &amp; project teams. </a:t>
            </a:r>
          </a:p>
          <a:p>
            <a:pPr marL="171450" indent="-171450">
              <a:buFont typeface="Arial" panose="020B0604020202020204" pitchFamily="34" charset="0"/>
              <a:buChar char="•"/>
            </a:pPr>
            <a:r>
              <a:rPr lang="en-US" dirty="0" smtClean="0"/>
              <a:t>Proposes what actions are needed to embed TEM into the organization and what TEM tools are needed to achieve this.</a:t>
            </a:r>
          </a:p>
          <a:p>
            <a:pPr marL="171450" indent="-171450">
              <a:buFont typeface="Arial" panose="020B0604020202020204" pitchFamily="34" charset="0"/>
              <a:buChar char="•"/>
            </a:pPr>
            <a:r>
              <a:rPr lang="en-US" dirty="0" smtClean="0"/>
              <a:t>Identifies the benefits, if any, of introducing the TEM process and using the TEM tools</a:t>
            </a:r>
          </a:p>
          <a:p>
            <a:pPr marL="0" indent="0">
              <a:buFont typeface="Arial" panose="020B0604020202020204" pitchFamily="34" charset="0"/>
              <a:buNone/>
            </a:pPr>
            <a:r>
              <a:rPr lang="en-US" b="1" dirty="0" smtClean="0"/>
              <a:t>2. </a:t>
            </a:r>
            <a:r>
              <a:rPr lang="en-US" dirty="0" smtClean="0"/>
              <a:t>Another key service in the Initiation stage is the Implementation Plan including – </a:t>
            </a:r>
          </a:p>
          <a:p>
            <a:pPr marL="171450" indent="-171450">
              <a:buFont typeface="Arial" panose="020B0604020202020204" pitchFamily="34" charset="0"/>
              <a:buChar char="•"/>
            </a:pPr>
            <a:r>
              <a:rPr lang="en-US" dirty="0" smtClean="0"/>
              <a:t>Project set-up. </a:t>
            </a:r>
          </a:p>
          <a:p>
            <a:pPr marL="171450" indent="-171450">
              <a:buFont typeface="Arial" panose="020B0604020202020204" pitchFamily="34" charset="0"/>
              <a:buChar char="•"/>
            </a:pPr>
            <a:r>
              <a:rPr lang="en-US" dirty="0" smtClean="0"/>
              <a:t>Detailed business case for the improvement/introduction of the TEM process and corresponding TEM tooling. </a:t>
            </a:r>
          </a:p>
          <a:p>
            <a:pPr marL="171450" indent="-171450">
              <a:buFont typeface="Arial" panose="020B0604020202020204" pitchFamily="34" charset="0"/>
              <a:buChar char="•"/>
            </a:pPr>
            <a:r>
              <a:rPr lang="en-US" dirty="0" smtClean="0"/>
              <a:t>Tools selection process. </a:t>
            </a:r>
          </a:p>
          <a:p>
            <a:pPr marL="171450" indent="-171450">
              <a:buFont typeface="Arial" panose="020B0604020202020204" pitchFamily="34" charset="0"/>
              <a:buChar char="•"/>
            </a:pPr>
            <a:r>
              <a:rPr lang="en-US" dirty="0" smtClean="0"/>
              <a:t>Proof of concept. </a:t>
            </a:r>
          </a:p>
          <a:p>
            <a:pPr marL="171450" indent="-171450">
              <a:buFont typeface="Arial" panose="020B0604020202020204" pitchFamily="34" charset="0"/>
              <a:buChar char="•"/>
            </a:pPr>
            <a:r>
              <a:rPr lang="en-US" dirty="0" smtClean="0"/>
              <a:t>Pilot. </a:t>
            </a:r>
          </a:p>
          <a:p>
            <a:pPr marL="171450" indent="-171450">
              <a:buFont typeface="Arial" panose="020B0604020202020204" pitchFamily="34" charset="0"/>
              <a:buChar char="•"/>
            </a:pPr>
            <a:r>
              <a:rPr lang="en-US" dirty="0" smtClean="0"/>
              <a:t>Rollout/implementing the TEM process. </a:t>
            </a:r>
          </a:p>
          <a:p>
            <a:pPr marL="171450" indent="-171450">
              <a:buFont typeface="Arial" panose="020B0604020202020204" pitchFamily="34" charset="0"/>
              <a:buChar char="•"/>
            </a:pPr>
            <a:r>
              <a:rPr lang="en-US" dirty="0" smtClean="0"/>
              <a:t>Operational after-care. </a:t>
            </a:r>
          </a:p>
        </p:txBody>
      </p:sp>
    </p:spTree>
    <p:extLst>
      <p:ext uri="{BB962C8B-B14F-4D97-AF65-F5344CB8AC3E}">
        <p14:creationId xmlns:p14="http://schemas.microsoft.com/office/powerpoint/2010/main" val="564600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tags" Target="../tags/tag7.xml"/><Relationship Id="rId11" Type="http://schemas.openxmlformats.org/officeDocument/2006/relationships/image" Target="../media/image10.jpeg"/><Relationship Id="rId5" Type="http://schemas.openxmlformats.org/officeDocument/2006/relationships/tags" Target="../tags/tag6.xml"/><Relationship Id="rId10" Type="http://schemas.openxmlformats.org/officeDocument/2006/relationships/image" Target="../media/image9.jpeg"/><Relationship Id="rId4" Type="http://schemas.openxmlformats.org/officeDocument/2006/relationships/tags" Target="../tags/tag5.xml"/><Relationship Id="rId9"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oleObject7.bin"/></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pic>
        <p:nvPicPr>
          <p:cNvPr id="5" name="Graphic 9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925" y="0"/>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88" y="6100763"/>
            <a:ext cx="17145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lvl1pPr>
              <a:lnSpc>
                <a:spcPts val="2250"/>
              </a:lnSpc>
              <a:defRPr lang="en-US" sz="1950" b="0" dirty="0">
                <a:solidFill>
                  <a:srgbClr val="0070AD"/>
                </a:solidFill>
              </a:defRPr>
            </a:lvl1pPr>
          </a:lstStyle>
          <a:p>
            <a:pPr lvl="0"/>
            <a:r>
              <a:rPr lang="en-US" smtClean="0"/>
              <a:t>Click to edit Master title style</a:t>
            </a:r>
            <a:endParaRPr lang="en-US" dirty="0"/>
          </a:p>
        </p:txBody>
      </p:sp>
      <p:sp>
        <p:nvSpPr>
          <p:cNvPr id="12" name="Subtitle 2"/>
          <p:cNvSpPr>
            <a:spLocks noGrp="1"/>
          </p:cNvSpPr>
          <p:nvPr>
            <p:ph type="subTitle" idx="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lvl="0"/>
            <a:r>
              <a:rPr lang="en-US" smtClean="0"/>
              <a:t>Click to edit Master subtitle style</a:t>
            </a:r>
            <a:endParaRPr lang="en-US" dirty="0"/>
          </a:p>
        </p:txBody>
      </p:sp>
    </p:spTree>
    <p:extLst>
      <p:ext uri="{BB962C8B-B14F-4D97-AF65-F5344CB8AC3E}">
        <p14:creationId xmlns:p14="http://schemas.microsoft.com/office/powerpoint/2010/main" val="369859524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graphicFrame>
        <p:nvGraphicFramePr>
          <p:cNvPr id="5" name="Object 7" hidden="1"/>
          <p:cNvGraphicFramePr>
            <a:graphicFrameLocks noChangeAspect="1"/>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15567"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custDataLst>
              <p:tags r:id="rId3"/>
            </p:custDataLst>
          </p:nvPr>
        </p:nvSpPr>
        <p:spPr bwMode="auto">
          <a:xfrm>
            <a:off x="8826500" y="6661150"/>
            <a:ext cx="1111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fld id="{3E5BAFFF-888C-42C2-AD1B-30D949445C97}" type="slidenum">
              <a:rPr lang="en-US" altLang="en-US" sz="700" smtClean="0">
                <a:solidFill>
                  <a:schemeClr val="tx2"/>
                </a:solidFill>
              </a:rPr>
              <a:pPr algn="ctr" eaLnBrk="1" hangingPunct="1">
                <a:defRPr/>
              </a:pPr>
              <a:t>‹#›</a:t>
            </a:fld>
            <a:endParaRPr lang="en-US" altLang="en-US" sz="700" smtClean="0">
              <a:solidFill>
                <a:schemeClr val="tx2"/>
              </a:solidFill>
            </a:endParaRPr>
          </a:p>
        </p:txBody>
      </p:sp>
      <p:sp>
        <p:nvSpPr>
          <p:cNvPr id="7" name="Freeform 4"/>
          <p:cNvSpPr>
            <a:spLocks/>
          </p:cNvSpPr>
          <p:nvPr>
            <p:custDataLst>
              <p:tags r:id="rId4"/>
            </p:custDataLst>
          </p:nvPr>
        </p:nvSpPr>
        <p:spPr bwMode="auto">
          <a:xfrm>
            <a:off x="0" y="676275"/>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eaLnBrk="1" hangingPunct="1">
              <a:defRPr/>
            </a:pPr>
            <a:endParaRPr lang="fr-FR"/>
          </a:p>
        </p:txBody>
      </p:sp>
      <p:sp>
        <p:nvSpPr>
          <p:cNvPr id="8" name="Rectangle 7"/>
          <p:cNvSpPr>
            <a:spLocks noChangeArrowheads="1"/>
          </p:cNvSpPr>
          <p:nvPr>
            <p:custDataLst>
              <p:tags r:id="rId5"/>
            </p:custDataLst>
          </p:nvPr>
        </p:nvSpPr>
        <p:spPr bwMode="auto">
          <a:xfrm>
            <a:off x="6223000" y="6623050"/>
            <a:ext cx="2455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a:solidFill>
                  <a:schemeClr val="tx1"/>
                </a:solidFill>
                <a:latin typeface="Calibri" panose="020F0502020204030204" pitchFamily="34" charset="0"/>
                <a:cs typeface="Arial" panose="020B0604020202020204" pitchFamily="34" charset="0"/>
              </a:defRPr>
            </a:lvl1pPr>
            <a:lvl2pPr marL="742950" indent="-285750" defTabSz="995363" eaLnBrk="0" hangingPunct="0">
              <a:defRPr>
                <a:solidFill>
                  <a:schemeClr val="tx1"/>
                </a:solidFill>
                <a:latin typeface="Calibri" panose="020F0502020204030204" pitchFamily="34" charset="0"/>
                <a:cs typeface="Arial" panose="020B0604020202020204" pitchFamily="34" charset="0"/>
              </a:defRPr>
            </a:lvl2pPr>
            <a:lvl3pPr marL="1143000" indent="-228600" defTabSz="995363" eaLnBrk="0" hangingPunct="0">
              <a:defRPr>
                <a:solidFill>
                  <a:schemeClr val="tx1"/>
                </a:solidFill>
                <a:latin typeface="Calibri" panose="020F0502020204030204" pitchFamily="34" charset="0"/>
                <a:cs typeface="Arial" panose="020B0604020202020204" pitchFamily="34" charset="0"/>
              </a:defRPr>
            </a:lvl3pPr>
            <a:lvl4pPr marL="1600200" indent="-228600" defTabSz="995363" eaLnBrk="0" hangingPunct="0">
              <a:defRPr>
                <a:solidFill>
                  <a:schemeClr val="tx1"/>
                </a:solidFill>
                <a:latin typeface="Calibri" panose="020F0502020204030204" pitchFamily="34" charset="0"/>
                <a:cs typeface="Arial" panose="020B0604020202020204" pitchFamily="34" charset="0"/>
              </a:defRPr>
            </a:lvl4pPr>
            <a:lvl5pPr marL="2057400" indent="-228600" defTabSz="995363" eaLnBrk="0" hangingPunct="0">
              <a:defRPr>
                <a:solidFill>
                  <a:schemeClr val="tx1"/>
                </a:solidFill>
                <a:latin typeface="Calibri" panose="020F0502020204030204" pitchFamily="34" charset="0"/>
                <a:cs typeface="Arial" panose="020B0604020202020204" pitchFamily="34" charset="0"/>
              </a:defRPr>
            </a:lvl5pPr>
            <a:lvl6pPr marL="2514600" indent="-228600" defTabSz="995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95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95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95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lnSpc>
                <a:spcPct val="90000"/>
              </a:lnSpc>
              <a:spcBef>
                <a:spcPct val="10000"/>
              </a:spcBef>
              <a:defRPr/>
            </a:pPr>
            <a:r>
              <a:rPr lang="en-US" altLang="en-US" sz="600" smtClean="0">
                <a:solidFill>
                  <a:schemeClr val="tx2"/>
                </a:solidFill>
                <a:latin typeface="Arial" panose="020B0604020202020204" pitchFamily="34" charset="0"/>
                <a:ea typeface="Helvetica Light"/>
                <a:cs typeface="Helvetica Light"/>
              </a:rPr>
              <a:t>Copyright © Capgemini 2015. All Rights Reserved</a:t>
            </a:r>
          </a:p>
        </p:txBody>
      </p:sp>
      <p:cxnSp>
        <p:nvCxnSpPr>
          <p:cNvPr id="9" name="Straight Connector 5"/>
          <p:cNvCxnSpPr/>
          <p:nvPr>
            <p:custDataLst>
              <p:tags r:id="rId6"/>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69875" y="6438900"/>
            <a:ext cx="14382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092950" y="1828800"/>
            <a:ext cx="2001838"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79376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9991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50966401"/>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E829F71-6A80-4398-ACD0-237ECD1E998A}" type="datetime1">
              <a:rPr lang="en-US" smtClean="0"/>
              <a:t>10/6/2020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93766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ver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pic>
        <p:nvPicPr>
          <p:cNvPr id="5" name="Graphic 9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925" y="0"/>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88" y="6100763"/>
            <a:ext cx="17145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lvl1pPr>
              <a:lnSpc>
                <a:spcPts val="2250"/>
              </a:lnSpc>
              <a:defRPr lang="en-US" sz="1950" b="0" dirty="0">
                <a:solidFill>
                  <a:srgbClr val="0070AD"/>
                </a:solidFill>
              </a:defRPr>
            </a:lvl1pPr>
          </a:lstStyle>
          <a:p>
            <a:pPr lvl="0"/>
            <a:r>
              <a:rPr lang="en-US" smtClean="0"/>
              <a:t>Click to edit Master title style</a:t>
            </a:r>
            <a:endParaRPr lang="en-US" dirty="0"/>
          </a:p>
        </p:txBody>
      </p:sp>
      <p:sp>
        <p:nvSpPr>
          <p:cNvPr id="12" name="Subtitle 2"/>
          <p:cNvSpPr>
            <a:spLocks noGrp="1"/>
          </p:cNvSpPr>
          <p:nvPr>
            <p:ph type="subTitle" idx="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lvl="0"/>
            <a:r>
              <a:rPr lang="en-US" smtClean="0"/>
              <a:t>Click to edit Master subtitle style</a:t>
            </a:r>
            <a:endParaRPr lang="en-US" dirty="0"/>
          </a:p>
        </p:txBody>
      </p:sp>
    </p:spTree>
    <p:extLst>
      <p:ext uri="{BB962C8B-B14F-4D97-AF65-F5344CB8AC3E}">
        <p14:creationId xmlns:p14="http://schemas.microsoft.com/office/powerpoint/2010/main" val="261309243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Opener2">
    <p:spTree>
      <p:nvGrpSpPr>
        <p:cNvPr id="1" name=""/>
        <p:cNvGrpSpPr/>
        <p:nvPr/>
      </p:nvGrpSpPr>
      <p:grpSpPr>
        <a:xfrm>
          <a:off x="0" y="0"/>
          <a:ext cx="0" cy="0"/>
          <a:chOff x="0" y="0"/>
          <a:chExt cx="0" cy="0"/>
        </a:xfrm>
      </p:grpSpPr>
      <p:pic>
        <p:nvPicPr>
          <p:cNvPr id="3" name="Graphic 3"/>
          <p:cNvPicPr>
            <a:picLocks noChangeAspect="1"/>
          </p:cNvPicPr>
          <p:nvPr/>
        </p:nvPicPr>
        <p:blipFill>
          <a:blip r:embed="rId2" cstate="print">
            <a:extLst>
              <a:ext uri="{28A0092B-C50C-407E-A947-70E740481C1C}">
                <a14:useLocalDpi xmlns:a14="http://schemas.microsoft.com/office/drawing/2010/main" val="0"/>
              </a:ext>
            </a:extLst>
          </a:blip>
          <a:srcRect r="10880" b="21349"/>
          <a:stretch>
            <a:fillRect/>
          </a:stretch>
        </p:blipFill>
        <p:spPr bwMode="auto">
          <a:xfrm>
            <a:off x="3676650" y="838200"/>
            <a:ext cx="54673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Placeholder 4"/>
          <p:cNvPicPr>
            <a:picLocks noChangeAspect="1"/>
          </p:cNvPicPr>
          <p:nvPr/>
        </p:nvPicPr>
        <p:blipFill>
          <a:blip r:embed="rId3">
            <a:extLst>
              <a:ext uri="{28A0092B-C50C-407E-A947-70E740481C1C}">
                <a14:useLocalDpi xmlns:a14="http://schemas.microsoft.com/office/drawing/2010/main" val="0"/>
              </a:ext>
            </a:extLst>
          </a:blip>
          <a:srcRect l="22708" r="22708"/>
          <a:stretch>
            <a:fillRect/>
          </a:stretch>
        </p:blipFill>
        <p:spPr bwMode="auto">
          <a:xfrm>
            <a:off x="0" y="-1588"/>
            <a:ext cx="49911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3">
            <a:extLst>
              <a:ext uri="{FF2B5EF4-FFF2-40B4-BE49-F238E27FC236}"/>
            </a:extLst>
          </p:cNvPr>
          <p:cNvSpPr>
            <a:spLocks noGrp="1"/>
          </p:cNvSpPr>
          <p:nvPr>
            <p:ph type="body" sz="quarter" idx="1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smtClean="0"/>
              <a:t>Click to edit Master text styles</a:t>
            </a:r>
          </a:p>
        </p:txBody>
      </p:sp>
    </p:spTree>
    <p:extLst>
      <p:ext uri="{BB962C8B-B14F-4D97-AF65-F5344CB8AC3E}">
        <p14:creationId xmlns:p14="http://schemas.microsoft.com/office/powerpoint/2010/main" val="415359745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ver1">
    <p:spTree>
      <p:nvGrpSpPr>
        <p:cNvPr id="1" name=""/>
        <p:cNvGrpSpPr/>
        <p:nvPr/>
      </p:nvGrpSpPr>
      <p:grpSpPr>
        <a:xfrm>
          <a:off x="0" y="0"/>
          <a:ext cx="0" cy="0"/>
          <a:chOff x="0" y="0"/>
          <a:chExt cx="0" cy="0"/>
        </a:xfrm>
      </p:grpSpPr>
      <p:sp>
        <p:nvSpPr>
          <p:cNvPr id="11" name="Title 1"/>
          <p:cNvSpPr>
            <a:spLocks noGrp="1"/>
          </p:cNvSpPr>
          <p:nvPr>
            <p:ph type="ctrTitle"/>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lvl1pPr>
              <a:lnSpc>
                <a:spcPts val="2250"/>
              </a:lnSpc>
              <a:defRPr lang="en-US" sz="1950" b="0" dirty="0">
                <a:solidFill>
                  <a:srgbClr val="0070AD"/>
                </a:solidFill>
              </a:defRPr>
            </a:lvl1pPr>
          </a:lstStyle>
          <a:p>
            <a:pPr lvl="0"/>
            <a:r>
              <a:rPr lang="en-US" smtClean="0"/>
              <a:t>Click to edit Master title style</a:t>
            </a:r>
            <a:endParaRPr lang="en-US" dirty="0"/>
          </a:p>
        </p:txBody>
      </p:sp>
      <p:sp>
        <p:nvSpPr>
          <p:cNvPr id="12" name="Subtitle 2"/>
          <p:cNvSpPr>
            <a:spLocks noGrp="1"/>
          </p:cNvSpPr>
          <p:nvPr>
            <p:ph type="subTitle" idx="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lvl="0"/>
            <a:r>
              <a:rPr lang="en-US" smtClean="0"/>
              <a:t>Click to edit Master subtitle style</a:t>
            </a:r>
            <a:endParaRPr lang="en-US" dirty="0"/>
          </a:p>
        </p:txBody>
      </p:sp>
    </p:spTree>
    <p:extLst>
      <p:ext uri="{BB962C8B-B14F-4D97-AF65-F5344CB8AC3E}">
        <p14:creationId xmlns:p14="http://schemas.microsoft.com/office/powerpoint/2010/main" val="371096401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5" hidden="1"/>
          <p:cNvGraphicFramePr>
            <a:graphicFrameLocks noChangeAspect="1"/>
          </p:cNvGraphicFramePr>
          <p:nvPr>
            <p:custDataLst>
              <p:tags r:id="rId2"/>
            </p:custDataLst>
          </p:nvPr>
        </p:nvGraphicFramePr>
        <p:xfrm>
          <a:off x="0" y="0"/>
          <a:ext cx="136525" cy="144463"/>
        </p:xfrm>
        <a:graphic>
          <a:graphicData uri="http://schemas.openxmlformats.org/presentationml/2006/ole">
            <mc:AlternateContent xmlns:mc="http://schemas.openxmlformats.org/markup-compatibility/2006">
              <mc:Choice xmlns:v="urn:schemas-microsoft-com:vml" Requires="v">
                <p:oleObj spid="_x0000_s1647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5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72399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5" hidden="1"/>
          <p:cNvGraphicFramePr>
            <a:graphicFrameLocks noChangeAspect="1"/>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1750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2800756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pic>
        <p:nvPicPr>
          <p:cNvPr id="5"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887389"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7"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http://www.strategic-resume.com/wp-content/uploads/2015/08/Summary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989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887389"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44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spTree>
      <p:nvGrpSpPr>
        <p:cNvPr id="1" name=""/>
        <p:cNvGrpSpPr/>
        <p:nvPr/>
      </p:nvGrpSpPr>
      <p:grpSpPr>
        <a:xfrm>
          <a:off x="0" y="0"/>
          <a:ext cx="0" cy="0"/>
          <a:chOff x="0" y="0"/>
          <a:chExt cx="0" cy="0"/>
        </a:xfrm>
      </p:grpSpPr>
      <p:pic>
        <p:nvPicPr>
          <p:cNvPr id="3" name="Graphic 3"/>
          <p:cNvPicPr>
            <a:picLocks noChangeAspect="1"/>
          </p:cNvPicPr>
          <p:nvPr/>
        </p:nvPicPr>
        <p:blipFill>
          <a:blip r:embed="rId2" cstate="print">
            <a:extLst>
              <a:ext uri="{28A0092B-C50C-407E-A947-70E740481C1C}">
                <a14:useLocalDpi xmlns:a14="http://schemas.microsoft.com/office/drawing/2010/main" val="0"/>
              </a:ext>
            </a:extLst>
          </a:blip>
          <a:srcRect r="10880" b="21349"/>
          <a:stretch>
            <a:fillRect/>
          </a:stretch>
        </p:blipFill>
        <p:spPr bwMode="auto">
          <a:xfrm>
            <a:off x="3676650" y="838200"/>
            <a:ext cx="54673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Placeholder 4"/>
          <p:cNvPicPr>
            <a:picLocks noChangeAspect="1"/>
          </p:cNvPicPr>
          <p:nvPr/>
        </p:nvPicPr>
        <p:blipFill>
          <a:blip r:embed="rId3">
            <a:extLst>
              <a:ext uri="{28A0092B-C50C-407E-A947-70E740481C1C}">
                <a14:useLocalDpi xmlns:a14="http://schemas.microsoft.com/office/drawing/2010/main" val="0"/>
              </a:ext>
            </a:extLst>
          </a:blip>
          <a:srcRect l="22708" r="22708"/>
          <a:stretch>
            <a:fillRect/>
          </a:stretch>
        </p:blipFill>
        <p:spPr bwMode="auto">
          <a:xfrm>
            <a:off x="0" y="-1588"/>
            <a:ext cx="49911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3">
            <a:extLst>
              <a:ext uri="{FF2B5EF4-FFF2-40B4-BE49-F238E27FC236}"/>
            </a:extLst>
          </p:cNvPr>
          <p:cNvSpPr>
            <a:spLocks noGrp="1"/>
          </p:cNvSpPr>
          <p:nvPr>
            <p:ph type="body" sz="quarter" idx="1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smtClean="0"/>
              <a:t>Click to edit Master text styles</a:t>
            </a:r>
          </a:p>
        </p:txBody>
      </p:sp>
    </p:spTree>
    <p:extLst>
      <p:ext uri="{BB962C8B-B14F-4D97-AF65-F5344CB8AC3E}">
        <p14:creationId xmlns:p14="http://schemas.microsoft.com/office/powerpoint/2010/main" val="1669307904"/>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2586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2" name="Retângulo 43"/>
          <p:cNvSpPr>
            <a:spLocks noChangeArrowheads="1"/>
          </p:cNvSpPr>
          <p:nvPr/>
        </p:nvSpPr>
        <p:spPr bwMode="auto">
          <a:xfrm>
            <a:off x="8702675" y="6556375"/>
            <a:ext cx="3175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EDAAE239-6B23-43A9-9921-6EB423C7D49B}" type="slidenum">
              <a:rPr lang="en-US" altLang="en-US" sz="600">
                <a:solidFill>
                  <a:srgbClr val="7F7F7F"/>
                </a:solidFill>
              </a:rPr>
              <a:pPr algn="r" eaLnBrk="1" hangingPunct="1"/>
              <a:t>‹#›</a:t>
            </a:fld>
            <a:endParaRPr lang="en-US" altLang="en-US" sz="600">
              <a:solidFill>
                <a:srgbClr val="7F7F7F"/>
              </a:solidFill>
            </a:endParaRPr>
          </a:p>
        </p:txBody>
      </p:sp>
      <p:cxnSp>
        <p:nvCxnSpPr>
          <p:cNvPr id="3" name="Conector reto 49">
            <a:extLst>
              <a:ext uri="{FF2B5EF4-FFF2-40B4-BE49-F238E27FC236}"/>
            </a:extLst>
          </p:cNvPr>
          <p:cNvCxnSpPr>
            <a:cxnSpLocks/>
          </p:cNvCxnSpPr>
          <p:nvPr/>
        </p:nvCxnSpPr>
        <p:spPr>
          <a:xfrm flipV="1">
            <a:off x="2462213" y="6588125"/>
            <a:ext cx="0" cy="155575"/>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 name="Rectangle 27">
            <a:hlinkClick r:id="rId2"/>
          </p:cNvPr>
          <p:cNvSpPr>
            <a:spLocks noChangeArrowheads="1"/>
          </p:cNvSpPr>
          <p:nvPr/>
        </p:nvSpPr>
        <p:spPr bwMode="auto">
          <a:xfrm>
            <a:off x="306388" y="6556375"/>
            <a:ext cx="21209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685800">
              <a:defRPr>
                <a:solidFill>
                  <a:schemeClr val="tx1"/>
                </a:solidFill>
                <a:latin typeface="Calibri" panose="020F0502020204030204" pitchFamily="34" charset="0"/>
                <a:cs typeface="Arial" panose="020B0604020202020204" pitchFamily="34" charset="0"/>
              </a:defRPr>
            </a:lvl1pPr>
            <a:lvl2pPr marL="742950" indent="-285750" defTabSz="685800">
              <a:defRPr>
                <a:solidFill>
                  <a:schemeClr val="tx1"/>
                </a:solidFill>
                <a:latin typeface="Calibri" panose="020F0502020204030204" pitchFamily="34" charset="0"/>
                <a:cs typeface="Arial" panose="020B0604020202020204" pitchFamily="34" charset="0"/>
              </a:defRPr>
            </a:lvl2pPr>
            <a:lvl3pPr marL="1143000" indent="-228600" defTabSz="685800">
              <a:defRPr>
                <a:solidFill>
                  <a:schemeClr val="tx1"/>
                </a:solidFill>
                <a:latin typeface="Calibri" panose="020F0502020204030204" pitchFamily="34" charset="0"/>
                <a:cs typeface="Arial" panose="020B0604020202020204" pitchFamily="34" charset="0"/>
              </a:defRPr>
            </a:lvl3pPr>
            <a:lvl4pPr marL="1600200" indent="-228600" defTabSz="685800">
              <a:defRPr>
                <a:solidFill>
                  <a:schemeClr val="tx1"/>
                </a:solidFill>
                <a:latin typeface="Calibri" panose="020F0502020204030204" pitchFamily="34" charset="0"/>
                <a:cs typeface="Arial" panose="020B0604020202020204" pitchFamily="34" charset="0"/>
              </a:defRPr>
            </a:lvl4pPr>
            <a:lvl5pPr marL="2057400" indent="-228600" defTabSz="685800">
              <a:defRPr>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85000"/>
              </a:lnSpc>
            </a:pPr>
            <a:r>
              <a:rPr lang="en-US" altLang="en-US" sz="600">
                <a:solidFill>
                  <a:srgbClr val="00458D"/>
                </a:solidFill>
                <a:latin typeface="Verdana" panose="020B0604030504040204" pitchFamily="34" charset="0"/>
              </a:rPr>
              <a:t>Presentation Title | Author | Date</a:t>
            </a:r>
          </a:p>
        </p:txBody>
      </p:sp>
      <p:sp>
        <p:nvSpPr>
          <p:cNvPr id="5" name="Retângulo 43"/>
          <p:cNvSpPr>
            <a:spLocks noChangeArrowheads="1"/>
          </p:cNvSpPr>
          <p:nvPr/>
        </p:nvSpPr>
        <p:spPr bwMode="auto">
          <a:xfrm>
            <a:off x="2559050" y="6556375"/>
            <a:ext cx="16668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600">
                <a:solidFill>
                  <a:srgbClr val="767676"/>
                </a:solidFill>
              </a:rPr>
              <a:t>© 2017 Capgemini. All rights reserved.</a:t>
            </a:r>
          </a:p>
        </p:txBody>
      </p:sp>
    </p:spTree>
    <p:extLst>
      <p:ext uri="{BB962C8B-B14F-4D97-AF65-F5344CB8AC3E}">
        <p14:creationId xmlns:p14="http://schemas.microsoft.com/office/powerpoint/2010/main" val="3488766246"/>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4E829F71-6A80-4398-ACD0-237ECD1E998A}" type="datetime1">
              <a:rPr lang="en-US" smtClean="0"/>
              <a:t>10/6/2020</a:t>
            </a:fld>
            <a:endParaRPr lang="en-US"/>
          </a:p>
        </p:txBody>
      </p:sp>
      <p:sp>
        <p:nvSpPr>
          <p:cNvPr id="11"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12"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77C1CF3-A711-4C17-A994-E6863511BAD7}" type="slidenum">
              <a:rPr lang="en-US" smtClean="0"/>
              <a:pPr/>
              <a:t>‹#›</a:t>
            </a:fld>
            <a:endParaRPr lang="en-US"/>
          </a:p>
        </p:txBody>
      </p:sp>
    </p:spTree>
    <p:extLst>
      <p:ext uri="{BB962C8B-B14F-4D97-AF65-F5344CB8AC3E}">
        <p14:creationId xmlns:p14="http://schemas.microsoft.com/office/powerpoint/2010/main" val="3964665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over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pic>
        <p:nvPicPr>
          <p:cNvPr id="5" name="Graphic 9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925" y="0"/>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88" y="6100763"/>
            <a:ext cx="17145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lvl1pPr>
              <a:lnSpc>
                <a:spcPts val="2250"/>
              </a:lnSpc>
              <a:defRPr lang="en-US" sz="1950" b="0" dirty="0">
                <a:solidFill>
                  <a:srgbClr val="0070AD"/>
                </a:solidFill>
              </a:defRPr>
            </a:lvl1pPr>
          </a:lstStyle>
          <a:p>
            <a:pPr lvl="0"/>
            <a:r>
              <a:rPr lang="en-US" smtClean="0"/>
              <a:t>Click to edit Master title style</a:t>
            </a:r>
            <a:endParaRPr lang="en-US" dirty="0"/>
          </a:p>
        </p:txBody>
      </p:sp>
      <p:sp>
        <p:nvSpPr>
          <p:cNvPr id="12" name="Subtitle 2"/>
          <p:cNvSpPr>
            <a:spLocks noGrp="1"/>
          </p:cNvSpPr>
          <p:nvPr>
            <p:ph type="subTitle" idx="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lvl="0"/>
            <a:r>
              <a:rPr lang="en-US" smtClean="0"/>
              <a:t>Click to edit Master subtitle style</a:t>
            </a:r>
            <a:endParaRPr lang="en-US" dirty="0"/>
          </a:p>
        </p:txBody>
      </p:sp>
    </p:spTree>
    <p:extLst>
      <p:ext uri="{BB962C8B-B14F-4D97-AF65-F5344CB8AC3E}">
        <p14:creationId xmlns:p14="http://schemas.microsoft.com/office/powerpoint/2010/main" val="636705322"/>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Opener2">
    <p:spTree>
      <p:nvGrpSpPr>
        <p:cNvPr id="1" name=""/>
        <p:cNvGrpSpPr/>
        <p:nvPr/>
      </p:nvGrpSpPr>
      <p:grpSpPr>
        <a:xfrm>
          <a:off x="0" y="0"/>
          <a:ext cx="0" cy="0"/>
          <a:chOff x="0" y="0"/>
          <a:chExt cx="0" cy="0"/>
        </a:xfrm>
      </p:grpSpPr>
      <p:pic>
        <p:nvPicPr>
          <p:cNvPr id="3" name="Graphic 3"/>
          <p:cNvPicPr>
            <a:picLocks noChangeAspect="1"/>
          </p:cNvPicPr>
          <p:nvPr/>
        </p:nvPicPr>
        <p:blipFill>
          <a:blip r:embed="rId2" cstate="print">
            <a:extLst>
              <a:ext uri="{28A0092B-C50C-407E-A947-70E740481C1C}">
                <a14:useLocalDpi xmlns:a14="http://schemas.microsoft.com/office/drawing/2010/main" val="0"/>
              </a:ext>
            </a:extLst>
          </a:blip>
          <a:srcRect r="10880" b="21349"/>
          <a:stretch>
            <a:fillRect/>
          </a:stretch>
        </p:blipFill>
        <p:spPr bwMode="auto">
          <a:xfrm>
            <a:off x="3676650" y="838200"/>
            <a:ext cx="54673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Placeholder 4"/>
          <p:cNvPicPr>
            <a:picLocks noChangeAspect="1"/>
          </p:cNvPicPr>
          <p:nvPr/>
        </p:nvPicPr>
        <p:blipFill>
          <a:blip r:embed="rId3">
            <a:extLst>
              <a:ext uri="{28A0092B-C50C-407E-A947-70E740481C1C}">
                <a14:useLocalDpi xmlns:a14="http://schemas.microsoft.com/office/drawing/2010/main" val="0"/>
              </a:ext>
            </a:extLst>
          </a:blip>
          <a:srcRect l="22708" r="22708"/>
          <a:stretch>
            <a:fillRect/>
          </a:stretch>
        </p:blipFill>
        <p:spPr bwMode="auto">
          <a:xfrm>
            <a:off x="0" y="-1588"/>
            <a:ext cx="49911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3">
            <a:extLst>
              <a:ext uri="{FF2B5EF4-FFF2-40B4-BE49-F238E27FC236}"/>
            </a:extLst>
          </p:cNvPr>
          <p:cNvSpPr>
            <a:spLocks noGrp="1"/>
          </p:cNvSpPr>
          <p:nvPr>
            <p:ph type="body" sz="quarter" idx="1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smtClean="0"/>
              <a:t>Click to edit Master text styles</a:t>
            </a:r>
          </a:p>
        </p:txBody>
      </p:sp>
    </p:spTree>
    <p:extLst>
      <p:ext uri="{BB962C8B-B14F-4D97-AF65-F5344CB8AC3E}">
        <p14:creationId xmlns:p14="http://schemas.microsoft.com/office/powerpoint/2010/main" val="63945206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sp>
        <p:nvSpPr>
          <p:cNvPr id="11" name="Title 1"/>
          <p:cNvSpPr>
            <a:spLocks noGrp="1"/>
          </p:cNvSpPr>
          <p:nvPr>
            <p:ph type="ctrTitle"/>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lvl1pPr>
              <a:lnSpc>
                <a:spcPts val="2250"/>
              </a:lnSpc>
              <a:defRPr lang="en-US" sz="1950" b="0" dirty="0">
                <a:solidFill>
                  <a:srgbClr val="0070AD"/>
                </a:solidFill>
              </a:defRPr>
            </a:lvl1pPr>
          </a:lstStyle>
          <a:p>
            <a:pPr lvl="0"/>
            <a:r>
              <a:rPr lang="en-US" smtClean="0"/>
              <a:t>Click to edit Master title style</a:t>
            </a:r>
            <a:endParaRPr lang="en-US" dirty="0"/>
          </a:p>
        </p:txBody>
      </p:sp>
      <p:sp>
        <p:nvSpPr>
          <p:cNvPr id="12" name="Subtitle 2"/>
          <p:cNvSpPr>
            <a:spLocks noGrp="1"/>
          </p:cNvSpPr>
          <p:nvPr>
            <p:ph type="subTitle" idx="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lvl="0"/>
            <a:r>
              <a:rPr lang="en-US" smtClean="0"/>
              <a:t>Click to edit Master subtitle style</a:t>
            </a:r>
            <a:endParaRPr lang="en-US" dirty="0"/>
          </a:p>
        </p:txBody>
      </p:sp>
    </p:spTree>
    <p:extLst>
      <p:ext uri="{BB962C8B-B14F-4D97-AF65-F5344CB8AC3E}">
        <p14:creationId xmlns:p14="http://schemas.microsoft.com/office/powerpoint/2010/main" val="1570091857"/>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5" hidden="1"/>
          <p:cNvGraphicFramePr>
            <a:graphicFrameLocks noChangeAspect="1"/>
          </p:cNvGraphicFramePr>
          <p:nvPr>
            <p:custDataLst>
              <p:tags r:id="rId2"/>
            </p:custDataLst>
          </p:nvPr>
        </p:nvGraphicFramePr>
        <p:xfrm>
          <a:off x="0" y="0"/>
          <a:ext cx="136525" cy="144463"/>
        </p:xfrm>
        <a:graphic>
          <a:graphicData uri="http://schemas.openxmlformats.org/presentationml/2006/ole">
            <mc:AlternateContent xmlns:mc="http://schemas.openxmlformats.org/markup-compatibility/2006">
              <mc:Choice xmlns:v="urn:schemas-microsoft-com:vml" Requires="v">
                <p:oleObj spid="_x0000_s1852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5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513138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5" hidden="1"/>
          <p:cNvGraphicFramePr>
            <a:graphicFrameLocks noChangeAspect="1"/>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1954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2677971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pic>
        <p:nvPicPr>
          <p:cNvPr id="5"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887389"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7" name="Picture 2" descr="http://www.strategic-resume.com/wp-content/uploads/2015/08/Summary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586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887389"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03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spTree>
      <p:nvGrpSpPr>
        <p:cNvPr id="1" name=""/>
        <p:cNvGrpSpPr/>
        <p:nvPr/>
      </p:nvGrpSpPr>
      <p:grpSpPr>
        <a:xfrm>
          <a:off x="0" y="0"/>
          <a:ext cx="0" cy="0"/>
          <a:chOff x="0" y="0"/>
          <a:chExt cx="0" cy="0"/>
        </a:xfrm>
      </p:grpSpPr>
      <p:sp>
        <p:nvSpPr>
          <p:cNvPr id="11" name="Title 1"/>
          <p:cNvSpPr>
            <a:spLocks noGrp="1"/>
          </p:cNvSpPr>
          <p:nvPr>
            <p:ph type="ctrTitle"/>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lvl1pPr>
              <a:lnSpc>
                <a:spcPts val="2250"/>
              </a:lnSpc>
              <a:defRPr lang="en-US" sz="1950" b="0" dirty="0">
                <a:solidFill>
                  <a:srgbClr val="0070AD"/>
                </a:solidFill>
              </a:defRPr>
            </a:lvl1pPr>
          </a:lstStyle>
          <a:p>
            <a:pPr lvl="0"/>
            <a:r>
              <a:rPr lang="en-US" smtClean="0"/>
              <a:t>Click to edit Master title style</a:t>
            </a:r>
            <a:endParaRPr lang="en-US" dirty="0"/>
          </a:p>
        </p:txBody>
      </p:sp>
      <p:sp>
        <p:nvSpPr>
          <p:cNvPr id="12" name="Subtitle 2"/>
          <p:cNvSpPr>
            <a:spLocks noGrp="1"/>
          </p:cNvSpPr>
          <p:nvPr>
            <p:ph type="subTitle" idx="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lvl="0"/>
            <a:r>
              <a:rPr lang="en-US" smtClean="0"/>
              <a:t>Click to edit Master subtitle style</a:t>
            </a:r>
            <a:endParaRPr lang="en-US" dirty="0"/>
          </a:p>
        </p:txBody>
      </p:sp>
    </p:spTree>
    <p:extLst>
      <p:ext uri="{BB962C8B-B14F-4D97-AF65-F5344CB8AC3E}">
        <p14:creationId xmlns:p14="http://schemas.microsoft.com/office/powerpoint/2010/main" val="4004766050"/>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1032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
        <p:nvSpPr>
          <p:cNvPr id="2" name="Retângulo 43"/>
          <p:cNvSpPr>
            <a:spLocks noChangeArrowheads="1"/>
          </p:cNvSpPr>
          <p:nvPr/>
        </p:nvSpPr>
        <p:spPr bwMode="auto">
          <a:xfrm>
            <a:off x="8702675" y="6556375"/>
            <a:ext cx="3175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EDAAE239-6B23-43A9-9921-6EB423C7D49B}" type="slidenum">
              <a:rPr lang="en-US" altLang="en-US" sz="600">
                <a:solidFill>
                  <a:srgbClr val="7F7F7F"/>
                </a:solidFill>
              </a:rPr>
              <a:pPr algn="r" eaLnBrk="1" hangingPunct="1"/>
              <a:t>‹#›</a:t>
            </a:fld>
            <a:endParaRPr lang="en-US" altLang="en-US" sz="600">
              <a:solidFill>
                <a:srgbClr val="7F7F7F"/>
              </a:solidFill>
            </a:endParaRPr>
          </a:p>
        </p:txBody>
      </p:sp>
      <p:cxnSp>
        <p:nvCxnSpPr>
          <p:cNvPr id="3" name="Conector reto 49">
            <a:extLst>
              <a:ext uri="{FF2B5EF4-FFF2-40B4-BE49-F238E27FC236}"/>
            </a:extLst>
          </p:cNvPr>
          <p:cNvCxnSpPr>
            <a:cxnSpLocks/>
          </p:cNvCxnSpPr>
          <p:nvPr/>
        </p:nvCxnSpPr>
        <p:spPr>
          <a:xfrm flipV="1">
            <a:off x="2462213" y="6588125"/>
            <a:ext cx="0" cy="155575"/>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 name="Rectangle 27">
            <a:hlinkClick r:id="rId2"/>
          </p:cNvPr>
          <p:cNvSpPr>
            <a:spLocks noChangeArrowheads="1"/>
          </p:cNvSpPr>
          <p:nvPr/>
        </p:nvSpPr>
        <p:spPr bwMode="auto">
          <a:xfrm>
            <a:off x="306388" y="6556375"/>
            <a:ext cx="21209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685800">
              <a:defRPr>
                <a:solidFill>
                  <a:schemeClr val="tx1"/>
                </a:solidFill>
                <a:latin typeface="Calibri" panose="020F0502020204030204" pitchFamily="34" charset="0"/>
                <a:cs typeface="Arial" panose="020B0604020202020204" pitchFamily="34" charset="0"/>
              </a:defRPr>
            </a:lvl1pPr>
            <a:lvl2pPr marL="742950" indent="-285750" defTabSz="685800">
              <a:defRPr>
                <a:solidFill>
                  <a:schemeClr val="tx1"/>
                </a:solidFill>
                <a:latin typeface="Calibri" panose="020F0502020204030204" pitchFamily="34" charset="0"/>
                <a:cs typeface="Arial" panose="020B0604020202020204" pitchFamily="34" charset="0"/>
              </a:defRPr>
            </a:lvl2pPr>
            <a:lvl3pPr marL="1143000" indent="-228600" defTabSz="685800">
              <a:defRPr>
                <a:solidFill>
                  <a:schemeClr val="tx1"/>
                </a:solidFill>
                <a:latin typeface="Calibri" panose="020F0502020204030204" pitchFamily="34" charset="0"/>
                <a:cs typeface="Arial" panose="020B0604020202020204" pitchFamily="34" charset="0"/>
              </a:defRPr>
            </a:lvl3pPr>
            <a:lvl4pPr marL="1600200" indent="-228600" defTabSz="685800">
              <a:defRPr>
                <a:solidFill>
                  <a:schemeClr val="tx1"/>
                </a:solidFill>
                <a:latin typeface="Calibri" panose="020F0502020204030204" pitchFamily="34" charset="0"/>
                <a:cs typeface="Arial" panose="020B0604020202020204" pitchFamily="34" charset="0"/>
              </a:defRPr>
            </a:lvl4pPr>
            <a:lvl5pPr marL="2057400" indent="-228600" defTabSz="685800">
              <a:defRPr>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85000"/>
              </a:lnSpc>
            </a:pPr>
            <a:r>
              <a:rPr lang="en-US" altLang="en-US" sz="600">
                <a:solidFill>
                  <a:srgbClr val="00458D"/>
                </a:solidFill>
                <a:latin typeface="Verdana" panose="020B0604030504040204" pitchFamily="34" charset="0"/>
              </a:rPr>
              <a:t>Presentation Title | Author | Date</a:t>
            </a:r>
          </a:p>
        </p:txBody>
      </p:sp>
      <p:sp>
        <p:nvSpPr>
          <p:cNvPr id="5" name="Retângulo 43"/>
          <p:cNvSpPr>
            <a:spLocks noChangeArrowheads="1"/>
          </p:cNvSpPr>
          <p:nvPr/>
        </p:nvSpPr>
        <p:spPr bwMode="auto">
          <a:xfrm>
            <a:off x="2559050" y="6556375"/>
            <a:ext cx="16668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600">
                <a:solidFill>
                  <a:srgbClr val="767676"/>
                </a:solidFill>
              </a:rPr>
              <a:t>© 2017 Capgemini. All rights reserved.</a:t>
            </a:r>
          </a:p>
        </p:txBody>
      </p:sp>
    </p:spTree>
    <p:extLst>
      <p:ext uri="{BB962C8B-B14F-4D97-AF65-F5344CB8AC3E}">
        <p14:creationId xmlns:p14="http://schemas.microsoft.com/office/powerpoint/2010/main" val="4162016724"/>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5BA9748-629F-4C19-9F49-D312A47C37C9}" type="datetime1">
              <a:rPr lang="en-US" smtClean="0"/>
              <a:t>10/6/2020</a:t>
            </a:fld>
            <a:endParaRPr lang="en-US"/>
          </a:p>
        </p:txBody>
      </p:sp>
      <p:sp>
        <p:nvSpPr>
          <p:cNvPr id="11"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Capgemini Sensitive</a:t>
            </a:r>
            <a:endParaRPr lang="en-US"/>
          </a:p>
        </p:txBody>
      </p:sp>
      <p:sp>
        <p:nvSpPr>
          <p:cNvPr id="12"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2AF5212-FA1E-4A12-B935-827DF8C78086}" type="slidenum">
              <a:rPr lang="en-US"/>
              <a:pPr>
                <a:defRPr/>
              </a:pPr>
              <a:t>‹#›</a:t>
            </a:fld>
            <a:endParaRPr lang="en-US"/>
          </a:p>
        </p:txBody>
      </p:sp>
    </p:spTree>
    <p:extLst>
      <p:ext uri="{BB962C8B-B14F-4D97-AF65-F5344CB8AC3E}">
        <p14:creationId xmlns:p14="http://schemas.microsoft.com/office/powerpoint/2010/main" val="2767905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79376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284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5" hidden="1"/>
          <p:cNvGraphicFramePr>
            <a:graphicFrameLocks noChangeAspect="1"/>
          </p:cNvGraphicFramePr>
          <p:nvPr>
            <p:custDataLst>
              <p:tags r:id="rId2"/>
            </p:custDataLst>
          </p:nvPr>
        </p:nvGraphicFramePr>
        <p:xfrm>
          <a:off x="0" y="0"/>
          <a:ext cx="136525" cy="144463"/>
        </p:xfrm>
        <a:graphic>
          <a:graphicData uri="http://schemas.openxmlformats.org/presentationml/2006/ole">
            <mc:AlternateContent xmlns:mc="http://schemas.openxmlformats.org/markup-compatibility/2006">
              <mc:Choice xmlns:v="urn:schemas-microsoft-com:vml" Requires="v">
                <p:oleObj spid="_x0000_s1351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52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36112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5" hidden="1"/>
          <p:cNvGraphicFramePr>
            <a:graphicFrameLocks noChangeAspect="1"/>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1454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328934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pic>
        <p:nvPicPr>
          <p:cNvPr id="5"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www.strategic-resume.com/wp-content/uploads/2015/08/Summar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887389"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7" name="Picture 2" descr="http://www.strategic-resume.com/wp-content/uploads/2015/08/Summary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31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298516" y="1494766"/>
            <a:ext cx="6887389"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90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41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2" name="Retângulo 43"/>
          <p:cNvSpPr>
            <a:spLocks noChangeArrowheads="1"/>
          </p:cNvSpPr>
          <p:nvPr/>
        </p:nvSpPr>
        <p:spPr bwMode="auto">
          <a:xfrm>
            <a:off x="8702675" y="6556375"/>
            <a:ext cx="3175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E99B01D5-D113-40CC-9806-A927D6BBB672}" type="slidenum">
              <a:rPr lang="en-US" altLang="en-US" sz="600">
                <a:solidFill>
                  <a:srgbClr val="7F7F7F"/>
                </a:solidFill>
              </a:rPr>
              <a:pPr algn="r" eaLnBrk="1" hangingPunct="1"/>
              <a:t>‹#›</a:t>
            </a:fld>
            <a:endParaRPr lang="en-US" altLang="en-US" sz="600">
              <a:solidFill>
                <a:srgbClr val="7F7F7F"/>
              </a:solidFill>
            </a:endParaRPr>
          </a:p>
        </p:txBody>
      </p:sp>
      <p:cxnSp>
        <p:nvCxnSpPr>
          <p:cNvPr id="3" name="Conector reto 49">
            <a:extLst>
              <a:ext uri="{FF2B5EF4-FFF2-40B4-BE49-F238E27FC236}"/>
            </a:extLst>
          </p:cNvPr>
          <p:cNvCxnSpPr>
            <a:cxnSpLocks/>
          </p:cNvCxnSpPr>
          <p:nvPr/>
        </p:nvCxnSpPr>
        <p:spPr>
          <a:xfrm flipV="1">
            <a:off x="2462213" y="6588125"/>
            <a:ext cx="0" cy="155575"/>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 name="Rectangle 27">
            <a:hlinkClick r:id="rId2"/>
          </p:cNvPr>
          <p:cNvSpPr>
            <a:spLocks noChangeArrowheads="1"/>
          </p:cNvSpPr>
          <p:nvPr/>
        </p:nvSpPr>
        <p:spPr bwMode="auto">
          <a:xfrm>
            <a:off x="306388" y="6556375"/>
            <a:ext cx="21209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685800">
              <a:defRPr>
                <a:solidFill>
                  <a:schemeClr val="tx1"/>
                </a:solidFill>
                <a:latin typeface="Calibri" panose="020F0502020204030204" pitchFamily="34" charset="0"/>
                <a:cs typeface="Arial" panose="020B0604020202020204" pitchFamily="34" charset="0"/>
              </a:defRPr>
            </a:lvl1pPr>
            <a:lvl2pPr marL="742950" indent="-285750" defTabSz="685800">
              <a:defRPr>
                <a:solidFill>
                  <a:schemeClr val="tx1"/>
                </a:solidFill>
                <a:latin typeface="Calibri" panose="020F0502020204030204" pitchFamily="34" charset="0"/>
                <a:cs typeface="Arial" panose="020B0604020202020204" pitchFamily="34" charset="0"/>
              </a:defRPr>
            </a:lvl2pPr>
            <a:lvl3pPr marL="1143000" indent="-228600" defTabSz="685800">
              <a:defRPr>
                <a:solidFill>
                  <a:schemeClr val="tx1"/>
                </a:solidFill>
                <a:latin typeface="Calibri" panose="020F0502020204030204" pitchFamily="34" charset="0"/>
                <a:cs typeface="Arial" panose="020B0604020202020204" pitchFamily="34" charset="0"/>
              </a:defRPr>
            </a:lvl3pPr>
            <a:lvl4pPr marL="1600200" indent="-228600" defTabSz="685800">
              <a:defRPr>
                <a:solidFill>
                  <a:schemeClr val="tx1"/>
                </a:solidFill>
                <a:latin typeface="Calibri" panose="020F0502020204030204" pitchFamily="34" charset="0"/>
                <a:cs typeface="Arial" panose="020B0604020202020204" pitchFamily="34" charset="0"/>
              </a:defRPr>
            </a:lvl4pPr>
            <a:lvl5pPr marL="2057400" indent="-228600" defTabSz="685800">
              <a:defRPr>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85000"/>
              </a:lnSpc>
            </a:pPr>
            <a:r>
              <a:rPr lang="en-US" altLang="en-US" sz="600">
                <a:solidFill>
                  <a:srgbClr val="00458D"/>
                </a:solidFill>
                <a:latin typeface="Verdana" panose="020B0604030504040204" pitchFamily="34" charset="0"/>
              </a:rPr>
              <a:t>Presentation Title | Author | Date</a:t>
            </a:r>
          </a:p>
        </p:txBody>
      </p:sp>
      <p:sp>
        <p:nvSpPr>
          <p:cNvPr id="5" name="Retângulo 43"/>
          <p:cNvSpPr>
            <a:spLocks noChangeArrowheads="1"/>
          </p:cNvSpPr>
          <p:nvPr/>
        </p:nvSpPr>
        <p:spPr bwMode="auto">
          <a:xfrm>
            <a:off x="2559050" y="6556375"/>
            <a:ext cx="16668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600">
                <a:solidFill>
                  <a:srgbClr val="767676"/>
                </a:solidFill>
              </a:rPr>
              <a:t>© 2017 Capgemini. All rights reserved.</a:t>
            </a:r>
          </a:p>
        </p:txBody>
      </p:sp>
    </p:spTree>
    <p:extLst>
      <p:ext uri="{BB962C8B-B14F-4D97-AF65-F5344CB8AC3E}">
        <p14:creationId xmlns:p14="http://schemas.microsoft.com/office/powerpoint/2010/main" val="6972198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027" name="Title Placeholder 1"/>
          <p:cNvSpPr>
            <a:spLocks noGrp="1"/>
          </p:cNvSpPr>
          <p:nvPr>
            <p:ph type="title"/>
          </p:nvPr>
        </p:nvSpPr>
        <p:spPr bwMode="auto">
          <a:xfrm>
            <a:off x="309563" y="419100"/>
            <a:ext cx="83121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pt-PT" altLang="en-US" smtClean="0"/>
          </a:p>
        </p:txBody>
      </p:sp>
      <p:sp>
        <p:nvSpPr>
          <p:cNvPr id="1028" name="Text Placeholder 2"/>
          <p:cNvSpPr>
            <a:spLocks noGrp="1"/>
          </p:cNvSpPr>
          <p:nvPr>
            <p:ph type="body" idx="1"/>
          </p:nvPr>
        </p:nvSpPr>
        <p:spPr bwMode="auto">
          <a:xfrm>
            <a:off x="309563" y="1412875"/>
            <a:ext cx="852805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1029" name="Graphic 4"/>
          <p:cNvPicPr>
            <a:picLocks noChangeAspect="1"/>
          </p:cNvPicPr>
          <p:nvPr/>
        </p:nvPicPr>
        <p:blipFill>
          <a:blip r:embed="rId14" cstate="print">
            <a:extLst>
              <a:ext uri="{28A0092B-C50C-407E-A947-70E740481C1C}">
                <a14:useLocalDpi xmlns:a14="http://schemas.microsoft.com/office/drawing/2010/main" val="0"/>
              </a:ext>
            </a:extLst>
          </a:blip>
          <a:srcRect l="81836" t="-4713" b="16530"/>
          <a:stretch>
            <a:fillRect/>
          </a:stretch>
        </p:blipFill>
        <p:spPr bwMode="auto">
          <a:xfrm>
            <a:off x="8661400" y="188913"/>
            <a:ext cx="3175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86194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dt="0"/>
  <p:txStyles>
    <p:titleStyle>
      <a:lvl1pPr algn="l" defTabSz="685800" rtl="0" eaLnBrk="1" fontAlgn="base" hangingPunct="1">
        <a:lnSpc>
          <a:spcPct val="90000"/>
        </a:lnSpc>
        <a:spcBef>
          <a:spcPct val="0"/>
        </a:spcBef>
        <a:spcAft>
          <a:spcPct val="0"/>
        </a:spcAft>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defTabSz="685800" rtl="0" eaLnBrk="1" fontAlgn="base" hangingPunct="1">
        <a:lnSpc>
          <a:spcPts val="1650"/>
        </a:lnSpc>
        <a:spcBef>
          <a:spcPct val="0"/>
        </a:spcBef>
        <a:spcAft>
          <a:spcPts val="450"/>
        </a:spcAft>
        <a:buFont typeface="Arial" panose="020B0604020202020204" pitchFamily="34" charset="0"/>
        <a:defRPr kern="1200">
          <a:solidFill>
            <a:schemeClr val="tx1"/>
          </a:solidFill>
          <a:latin typeface="+mn-lt"/>
          <a:ea typeface="+mn-ea"/>
          <a:cs typeface="+mn-cs"/>
        </a:defRPr>
      </a:lvl1pPr>
      <a:lvl2pPr marL="174625" indent="-171450" algn="l" defTabSz="685800" rtl="0" eaLnBrk="1" fontAlgn="base" hangingPunct="1">
        <a:lnSpc>
          <a:spcPts val="1350"/>
        </a:lnSpc>
        <a:spcBef>
          <a:spcPct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fontAlgn="base" hangingPunct="1">
        <a:lnSpc>
          <a:spcPts val="1200"/>
        </a:lnSpc>
        <a:spcBef>
          <a:spcPct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525" indent="-174625" algn="l" defTabSz="685800" rtl="0" eaLnBrk="1" fontAlgn="base" hangingPunct="1">
        <a:lnSpc>
          <a:spcPts val="1050"/>
        </a:lnSpc>
        <a:spcBef>
          <a:spcPct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027" name="Title Placeholder 1"/>
          <p:cNvSpPr>
            <a:spLocks noGrp="1"/>
          </p:cNvSpPr>
          <p:nvPr>
            <p:ph type="title"/>
          </p:nvPr>
        </p:nvSpPr>
        <p:spPr bwMode="auto">
          <a:xfrm>
            <a:off x="309563" y="419100"/>
            <a:ext cx="83121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pt-PT" altLang="en-US" smtClean="0"/>
          </a:p>
        </p:txBody>
      </p:sp>
      <p:sp>
        <p:nvSpPr>
          <p:cNvPr id="1028" name="Text Placeholder 2"/>
          <p:cNvSpPr>
            <a:spLocks noGrp="1"/>
          </p:cNvSpPr>
          <p:nvPr>
            <p:ph type="body" idx="1"/>
          </p:nvPr>
        </p:nvSpPr>
        <p:spPr bwMode="auto">
          <a:xfrm>
            <a:off x="309563" y="1412875"/>
            <a:ext cx="852805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1029" name="Graphic 4"/>
          <p:cNvPicPr>
            <a:picLocks noChangeAspect="1"/>
          </p:cNvPicPr>
          <p:nvPr/>
        </p:nvPicPr>
        <p:blipFill>
          <a:blip r:embed="rId12" cstate="print">
            <a:extLst>
              <a:ext uri="{28A0092B-C50C-407E-A947-70E740481C1C}">
                <a14:useLocalDpi xmlns:a14="http://schemas.microsoft.com/office/drawing/2010/main" val="0"/>
              </a:ext>
            </a:extLst>
          </a:blip>
          <a:srcRect l="81836" t="-4713" b="16530"/>
          <a:stretch>
            <a:fillRect/>
          </a:stretch>
        </p:blipFill>
        <p:spPr bwMode="auto">
          <a:xfrm>
            <a:off x="8661400" y="188913"/>
            <a:ext cx="3175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9982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Lst>
  <p:hf sldNum="0" hdr="0" dt="0"/>
  <p:txStyles>
    <p:titleStyle>
      <a:lvl1pPr algn="l" defTabSz="685800" rtl="0" eaLnBrk="1" fontAlgn="base" hangingPunct="1">
        <a:lnSpc>
          <a:spcPct val="90000"/>
        </a:lnSpc>
        <a:spcBef>
          <a:spcPct val="0"/>
        </a:spcBef>
        <a:spcAft>
          <a:spcPct val="0"/>
        </a:spcAft>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defTabSz="685800" rtl="0" eaLnBrk="1" fontAlgn="base" hangingPunct="1">
        <a:lnSpc>
          <a:spcPts val="1650"/>
        </a:lnSpc>
        <a:spcBef>
          <a:spcPct val="0"/>
        </a:spcBef>
        <a:spcAft>
          <a:spcPts val="450"/>
        </a:spcAft>
        <a:buFont typeface="Arial" panose="020B0604020202020204" pitchFamily="34" charset="0"/>
        <a:defRPr kern="1200">
          <a:solidFill>
            <a:schemeClr val="tx1"/>
          </a:solidFill>
          <a:latin typeface="+mn-lt"/>
          <a:ea typeface="+mn-ea"/>
          <a:cs typeface="+mn-cs"/>
        </a:defRPr>
      </a:lvl1pPr>
      <a:lvl2pPr marL="174625" indent="-171450" algn="l" defTabSz="685800" rtl="0" eaLnBrk="1" fontAlgn="base" hangingPunct="1">
        <a:lnSpc>
          <a:spcPts val="1350"/>
        </a:lnSpc>
        <a:spcBef>
          <a:spcPct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fontAlgn="base" hangingPunct="1">
        <a:lnSpc>
          <a:spcPts val="1200"/>
        </a:lnSpc>
        <a:spcBef>
          <a:spcPct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525" indent="-174625" algn="l" defTabSz="685800" rtl="0" eaLnBrk="1" fontAlgn="base" hangingPunct="1">
        <a:lnSpc>
          <a:spcPts val="1050"/>
        </a:lnSpc>
        <a:spcBef>
          <a:spcPct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027" name="Title Placeholder 1"/>
          <p:cNvSpPr>
            <a:spLocks noGrp="1"/>
          </p:cNvSpPr>
          <p:nvPr>
            <p:ph type="title"/>
          </p:nvPr>
        </p:nvSpPr>
        <p:spPr bwMode="auto">
          <a:xfrm>
            <a:off x="309563" y="419100"/>
            <a:ext cx="83121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pt-PT" altLang="en-US" smtClean="0"/>
          </a:p>
        </p:txBody>
      </p:sp>
      <p:sp>
        <p:nvSpPr>
          <p:cNvPr id="1028" name="Text Placeholder 2"/>
          <p:cNvSpPr>
            <a:spLocks noGrp="1"/>
          </p:cNvSpPr>
          <p:nvPr>
            <p:ph type="body" idx="1"/>
          </p:nvPr>
        </p:nvSpPr>
        <p:spPr bwMode="auto">
          <a:xfrm>
            <a:off x="309563" y="1412875"/>
            <a:ext cx="852805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1029" name="Graphic 4"/>
          <p:cNvPicPr>
            <a:picLocks noChangeAspect="1"/>
          </p:cNvPicPr>
          <p:nvPr/>
        </p:nvPicPr>
        <p:blipFill>
          <a:blip r:embed="rId13" cstate="print">
            <a:extLst>
              <a:ext uri="{28A0092B-C50C-407E-A947-70E740481C1C}">
                <a14:useLocalDpi xmlns:a14="http://schemas.microsoft.com/office/drawing/2010/main" val="0"/>
              </a:ext>
            </a:extLst>
          </a:blip>
          <a:srcRect l="81836" t="-4713" b="16530"/>
          <a:stretch>
            <a:fillRect/>
          </a:stretch>
        </p:blipFill>
        <p:spPr bwMode="auto">
          <a:xfrm>
            <a:off x="8661400" y="188913"/>
            <a:ext cx="3175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52371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dt="0"/>
  <p:txStyles>
    <p:titleStyle>
      <a:lvl1pPr algn="l" defTabSz="685800" rtl="0" eaLnBrk="1" fontAlgn="base" hangingPunct="1">
        <a:lnSpc>
          <a:spcPct val="90000"/>
        </a:lnSpc>
        <a:spcBef>
          <a:spcPct val="0"/>
        </a:spcBef>
        <a:spcAft>
          <a:spcPct val="0"/>
        </a:spcAft>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defTabSz="685800" rtl="0" eaLnBrk="1" fontAlgn="base" hangingPunct="1">
        <a:lnSpc>
          <a:spcPct val="90000"/>
        </a:lnSpc>
        <a:spcBef>
          <a:spcPct val="0"/>
        </a:spcBef>
        <a:spcAft>
          <a:spcPct val="0"/>
        </a:spcAft>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defTabSz="685800" rtl="0" eaLnBrk="1" fontAlgn="base" hangingPunct="1">
        <a:lnSpc>
          <a:spcPts val="1650"/>
        </a:lnSpc>
        <a:spcBef>
          <a:spcPct val="0"/>
        </a:spcBef>
        <a:spcAft>
          <a:spcPts val="450"/>
        </a:spcAft>
        <a:buFont typeface="Arial" panose="020B0604020202020204" pitchFamily="34" charset="0"/>
        <a:defRPr kern="1200">
          <a:solidFill>
            <a:schemeClr val="tx1"/>
          </a:solidFill>
          <a:latin typeface="+mn-lt"/>
          <a:ea typeface="+mn-ea"/>
          <a:cs typeface="+mn-cs"/>
        </a:defRPr>
      </a:lvl1pPr>
      <a:lvl2pPr marL="174625" indent="-171450" algn="l" defTabSz="685800" rtl="0" eaLnBrk="1" fontAlgn="base" hangingPunct="1">
        <a:lnSpc>
          <a:spcPts val="1350"/>
        </a:lnSpc>
        <a:spcBef>
          <a:spcPct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fontAlgn="base" hangingPunct="1">
        <a:lnSpc>
          <a:spcPts val="1200"/>
        </a:lnSpc>
        <a:spcBef>
          <a:spcPct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525" indent="-174625" algn="l" defTabSz="685800" rtl="0" eaLnBrk="1" fontAlgn="base" hangingPunct="1">
        <a:lnSpc>
          <a:spcPts val="1050"/>
        </a:lnSpc>
        <a:spcBef>
          <a:spcPct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opedia.com/definition/3887/user-acceptance-testing-uat" TargetMode="Externa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6388" y="3068638"/>
            <a:ext cx="4289425" cy="720725"/>
          </a:xfrm>
        </p:spPr>
        <p:txBody>
          <a:bodyPr/>
          <a:lstStyle/>
          <a:p>
            <a:pPr fontAlgn="auto">
              <a:spcAft>
                <a:spcPts val="0"/>
              </a:spcAft>
              <a:defRPr/>
            </a:pPr>
            <a:r>
              <a:rPr altLang="en-US" sz="2000" dirty="0" smtClean="0"/>
              <a:t>Test Data Management</a:t>
            </a:r>
            <a:br>
              <a:rPr altLang="en-US" sz="2000" dirty="0" smtClean="0"/>
            </a:br>
            <a:endParaRPr dirty="0"/>
          </a:p>
        </p:txBody>
      </p:sp>
      <p:sp>
        <p:nvSpPr>
          <p:cNvPr id="14339" name="Subtitle 4"/>
          <p:cNvSpPr>
            <a:spLocks noGrp="1"/>
          </p:cNvSpPr>
          <p:nvPr>
            <p:ph type="subTitle" idx="1"/>
          </p:nvPr>
        </p:nvSpPr>
        <p:spPr>
          <a:xfrm>
            <a:off x="306388" y="3875088"/>
            <a:ext cx="4832350" cy="1223962"/>
          </a:xfrm>
          <a:ln w="9525"/>
          <a:extLst>
            <a:ext uri="{91240B29-F687-4F45-9708-019B960494DF}">
              <a14:hiddenLine xmlns:a14="http://schemas.microsoft.com/office/drawing/2010/main" w="12700" cap="flat" algn="ctr">
                <a:solidFill>
                  <a:srgbClr val="000000"/>
                </a:solidFill>
                <a:miter lim="800000"/>
                <a:headEnd/>
                <a:tailEnd/>
              </a14:hiddenLine>
            </a:ext>
          </a:extLst>
        </p:spPr>
        <p:txBody>
          <a:bodyPr/>
          <a:lstStyle/>
          <a:p>
            <a:r>
              <a:rPr lang="en-US" altLang="en-US" sz="1600" dirty="0"/>
              <a:t>Lesson </a:t>
            </a:r>
            <a:r>
              <a:rPr lang="en-US" altLang="en-US" sz="1600" dirty="0" smtClean="0"/>
              <a:t>1: </a:t>
            </a:r>
            <a:r>
              <a:rPr lang="en-US" altLang="en-US" sz="1600" dirty="0"/>
              <a:t>Test </a:t>
            </a:r>
            <a:r>
              <a:rPr lang="en-US" altLang="en-US" sz="1600" dirty="0" smtClean="0"/>
              <a:t>Environment Management</a:t>
            </a:r>
            <a:endParaRPr altLang="en-US" sz="1400" dirty="0"/>
          </a:p>
        </p:txBody>
      </p:sp>
    </p:spTree>
    <p:extLst>
      <p:ext uri="{BB962C8B-B14F-4D97-AF65-F5344CB8AC3E}">
        <p14:creationId xmlns:p14="http://schemas.microsoft.com/office/powerpoint/2010/main" val="333553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Problems faced due to poor TEM (Contd..)</a:t>
            </a:r>
            <a:endParaRPr lang="en-US" alt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372405102"/>
              </p:ext>
            </p:extLst>
          </p:nvPr>
        </p:nvGraphicFramePr>
        <p:xfrm>
          <a:off x="298450" y="1495425"/>
          <a:ext cx="8845550" cy="4297680"/>
        </p:xfrm>
        <a:graphic>
          <a:graphicData uri="http://schemas.openxmlformats.org/drawingml/2006/table">
            <a:tbl>
              <a:tblPr firstRow="1" bandRow="1">
                <a:tableStyleId>{5C22544A-7EE6-4342-B048-85BDC9FD1C3A}</a:tableStyleId>
              </a:tblPr>
              <a:tblGrid>
                <a:gridCol w="4422775"/>
                <a:gridCol w="4422775"/>
              </a:tblGrid>
              <a:tr h="370840">
                <a:tc>
                  <a:txBody>
                    <a:bodyPr/>
                    <a:lstStyle/>
                    <a:p>
                      <a:pPr>
                        <a:lnSpc>
                          <a:spcPct val="150000"/>
                        </a:lnSpc>
                      </a:pPr>
                      <a:r>
                        <a:rPr lang="en-US" sz="1600" dirty="0" smtClean="0"/>
                        <a:t>Poor TEM Management</a:t>
                      </a:r>
                      <a:endParaRPr lang="en-US" sz="1600" dirty="0"/>
                    </a:p>
                  </a:txBody>
                  <a:tcPr/>
                </a:tc>
                <a:tc>
                  <a:txBody>
                    <a:bodyPr/>
                    <a:lstStyle/>
                    <a:p>
                      <a:pPr>
                        <a:lnSpc>
                          <a:spcPct val="150000"/>
                        </a:lnSpc>
                      </a:pPr>
                      <a:r>
                        <a:rPr lang="en-US" sz="1600" dirty="0" smtClean="0"/>
                        <a:t>Impact</a:t>
                      </a:r>
                      <a:endParaRPr lang="en-US" sz="1600" dirty="0"/>
                    </a:p>
                  </a:txBody>
                  <a:tcPr/>
                </a:tc>
              </a:tr>
              <a:tr h="370840">
                <a:tc>
                  <a:txBody>
                    <a:bodyPr/>
                    <a:lstStyle/>
                    <a:p>
                      <a:pPr>
                        <a:lnSpc>
                          <a:spcPct val="150000"/>
                        </a:lnSpc>
                      </a:pPr>
                      <a:r>
                        <a:rPr lang="en-US" sz="1600" dirty="0" smtClean="0"/>
                        <a:t>Poor communication in any phase of SDLC</a:t>
                      </a:r>
                      <a:endParaRPr lang="en-US" sz="1600" dirty="0"/>
                    </a:p>
                  </a:txBody>
                  <a:tcPr/>
                </a:tc>
                <a:tc>
                  <a:txBody>
                    <a:bodyPr/>
                    <a:lstStyle/>
                    <a:p>
                      <a:pPr>
                        <a:lnSpc>
                          <a:spcPct val="150000"/>
                        </a:lnSpc>
                      </a:pPr>
                      <a:r>
                        <a:rPr lang="en-US" sz="1600" dirty="0" smtClean="0"/>
                        <a:t>This results in misunderstanding of the testing/business requirements and may also result in failure to identify important defects.</a:t>
                      </a:r>
                      <a:endParaRPr lang="en-US" sz="1600" dirty="0"/>
                    </a:p>
                  </a:txBody>
                  <a:tcPr/>
                </a:tc>
              </a:tr>
              <a:tr h="370840">
                <a:tc>
                  <a:txBody>
                    <a:bodyPr/>
                    <a:lstStyle/>
                    <a:p>
                      <a:pPr>
                        <a:lnSpc>
                          <a:spcPct val="150000"/>
                        </a:lnSpc>
                      </a:pPr>
                      <a:r>
                        <a:rPr lang="en-US" sz="1600" dirty="0" smtClean="0"/>
                        <a:t>You need to configure bug or defect tracking tools well and there should be a process in place to manage their lifecycle. It isn’t uncommon to assign defects to the wrong teams and miss important information. </a:t>
                      </a:r>
                      <a:endParaRPr lang="en-US" sz="1600" dirty="0"/>
                    </a:p>
                  </a:txBody>
                  <a:tcPr/>
                </a:tc>
                <a:tc>
                  <a:txBody>
                    <a:bodyPr/>
                    <a:lstStyle/>
                    <a:p>
                      <a:pPr>
                        <a:lnSpc>
                          <a:spcPct val="150000"/>
                        </a:lnSpc>
                      </a:pPr>
                      <a:r>
                        <a:rPr lang="en-US" sz="1600" dirty="0" smtClean="0"/>
                        <a:t>This not only results in wasted time/money but may also infuse more defects at later stages.</a:t>
                      </a:r>
                      <a:endParaRPr lang="en-US" sz="1600" dirty="0"/>
                    </a:p>
                  </a:txBody>
                  <a:tcPr/>
                </a:tc>
              </a:tr>
            </a:tbl>
          </a:graphicData>
        </a:graphic>
      </p:graphicFrame>
    </p:spTree>
    <p:extLst>
      <p:ext uri="{BB962C8B-B14F-4D97-AF65-F5344CB8AC3E}">
        <p14:creationId xmlns:p14="http://schemas.microsoft.com/office/powerpoint/2010/main" val="27695239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TEM’s Techniques</a:t>
            </a:r>
            <a:endParaRPr lang="en-US" altLang="en-US" dirty="0"/>
          </a:p>
        </p:txBody>
      </p:sp>
      <p:sp>
        <p:nvSpPr>
          <p:cNvPr id="22531" name="Content Placeholder 3"/>
          <p:cNvSpPr>
            <a:spLocks noGrp="1"/>
          </p:cNvSpPr>
          <p:nvPr>
            <p:ph idx="1"/>
          </p:nvPr>
        </p:nvSpPr>
        <p:spPr>
          <a:xfrm>
            <a:off x="298516" y="1528996"/>
            <a:ext cx="8665602" cy="5329003"/>
          </a:xfrm>
        </p:spPr>
        <p:txBody>
          <a:bodyPr/>
          <a:lstStyle/>
          <a:p>
            <a:pPr>
              <a:lnSpc>
                <a:spcPct val="150000"/>
              </a:lnSpc>
              <a:buClr>
                <a:schemeClr val="tx2"/>
              </a:buClr>
            </a:pPr>
            <a:r>
              <a:rPr lang="en-US" dirty="0" smtClean="0"/>
              <a:t>Three </a:t>
            </a:r>
            <a:r>
              <a:rPr lang="en-US" dirty="0"/>
              <a:t>techniques are used to deliver accurate test environments: </a:t>
            </a:r>
            <a:endParaRPr lang="en-US" dirty="0" smtClean="0"/>
          </a:p>
          <a:p>
            <a:pPr marL="342900" indent="-342900">
              <a:lnSpc>
                <a:spcPct val="150000"/>
              </a:lnSpc>
              <a:buClr>
                <a:schemeClr val="tx2"/>
              </a:buClr>
              <a:buFont typeface="+mj-lt"/>
              <a:buAutoNum type="arabicPeriod"/>
            </a:pPr>
            <a:r>
              <a:rPr lang="en-US" dirty="0" smtClean="0"/>
              <a:t>Constructing </a:t>
            </a:r>
            <a:r>
              <a:rPr lang="en-US" dirty="0"/>
              <a:t>a new test environment – the most </a:t>
            </a:r>
            <a:r>
              <a:rPr lang="en-US" dirty="0" smtClean="0"/>
              <a:t>labor intensive </a:t>
            </a:r>
            <a:r>
              <a:rPr lang="en-US" dirty="0"/>
              <a:t>and time-consuming of the three approaches. </a:t>
            </a:r>
            <a:endParaRPr lang="en-US" dirty="0" smtClean="0"/>
          </a:p>
          <a:p>
            <a:pPr marL="342900" indent="-342900">
              <a:lnSpc>
                <a:spcPct val="150000"/>
              </a:lnSpc>
              <a:buClr>
                <a:schemeClr val="tx2"/>
              </a:buClr>
              <a:buFont typeface="+mj-lt"/>
              <a:buAutoNum type="arabicPeriod"/>
            </a:pPr>
            <a:r>
              <a:rPr lang="en-US" dirty="0" smtClean="0"/>
              <a:t>Copying </a:t>
            </a:r>
            <a:r>
              <a:rPr lang="en-US" dirty="0"/>
              <a:t>an existing test environment – less </a:t>
            </a:r>
            <a:r>
              <a:rPr lang="en-US" dirty="0" smtClean="0"/>
              <a:t>labor intensive</a:t>
            </a:r>
            <a:r>
              <a:rPr lang="en-US" dirty="0"/>
              <a:t>, due to the use of cloning tool suites and potentially less configuration, integration and test data provisioning activity. </a:t>
            </a:r>
            <a:endParaRPr lang="en-US" dirty="0" smtClean="0"/>
          </a:p>
          <a:p>
            <a:pPr marL="342900" indent="-342900">
              <a:lnSpc>
                <a:spcPct val="150000"/>
              </a:lnSpc>
              <a:buClr>
                <a:schemeClr val="tx2"/>
              </a:buClr>
              <a:buFont typeface="+mj-lt"/>
              <a:buAutoNum type="arabicPeriod"/>
            </a:pPr>
            <a:r>
              <a:rPr lang="en-US" dirty="0" smtClean="0"/>
              <a:t>Re-using </a:t>
            </a:r>
            <a:r>
              <a:rPr lang="en-US" dirty="0"/>
              <a:t>an existing test environment – the least </a:t>
            </a:r>
            <a:r>
              <a:rPr lang="en-US" dirty="0" smtClean="0"/>
              <a:t>labor intensive </a:t>
            </a:r>
            <a:r>
              <a:rPr lang="en-US" dirty="0"/>
              <a:t>option as it uses existing baselines of application code, configuration, integration and test data. </a:t>
            </a:r>
          </a:p>
        </p:txBody>
      </p:sp>
    </p:spTree>
    <p:extLst>
      <p:ext uri="{BB962C8B-B14F-4D97-AF65-F5344CB8AC3E}">
        <p14:creationId xmlns:p14="http://schemas.microsoft.com/office/powerpoint/2010/main" val="12012755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Delivery Activities &amp; efforts in TEM service</a:t>
            </a:r>
            <a:endParaRPr lang="en-US" altLang="en-US" dirty="0"/>
          </a:p>
        </p:txBody>
      </p:sp>
      <p:sp>
        <p:nvSpPr>
          <p:cNvPr id="22531" name="Content Placeholder 3"/>
          <p:cNvSpPr>
            <a:spLocks noGrp="1"/>
          </p:cNvSpPr>
          <p:nvPr>
            <p:ph idx="1"/>
          </p:nvPr>
        </p:nvSpPr>
        <p:spPr>
          <a:xfrm>
            <a:off x="102213" y="1528996"/>
            <a:ext cx="8861905" cy="974361"/>
          </a:xfrm>
        </p:spPr>
        <p:txBody>
          <a:bodyPr/>
          <a:lstStyle/>
          <a:p>
            <a:pPr>
              <a:lnSpc>
                <a:spcPct val="150000"/>
              </a:lnSpc>
              <a:buClr>
                <a:schemeClr val="tx2"/>
              </a:buClr>
            </a:pPr>
            <a:r>
              <a:rPr lang="en-US" dirty="0"/>
              <a:t>The delivery activities and effort involved in the TEM service environment can vary depending on the technique chosen and may </a:t>
            </a:r>
            <a:r>
              <a:rPr lang="en-US" dirty="0" smtClean="0"/>
              <a:t>involve</a:t>
            </a:r>
          </a:p>
          <a:p>
            <a:pPr>
              <a:lnSpc>
                <a:spcPct val="150000"/>
              </a:lnSpc>
              <a:buClr>
                <a:schemeClr val="tx2"/>
              </a:buClr>
            </a:pPr>
            <a:endParaRPr lang="en-US" dirty="0"/>
          </a:p>
        </p:txBody>
      </p:sp>
      <p:sp>
        <p:nvSpPr>
          <p:cNvPr id="3" name="Rectangle 2"/>
          <p:cNvSpPr/>
          <p:nvPr/>
        </p:nvSpPr>
        <p:spPr>
          <a:xfrm>
            <a:off x="102213" y="2537111"/>
            <a:ext cx="4363425" cy="3831818"/>
          </a:xfrm>
          <a:prstGeom prst="rect">
            <a:avLst/>
          </a:prstGeom>
        </p:spPr>
        <p:txBody>
          <a:bodyPr wrap="square">
            <a:spAutoFit/>
          </a:bodyPr>
          <a:lstStyle/>
          <a:p>
            <a:pPr marL="285750" indent="-285750">
              <a:lnSpc>
                <a:spcPct val="150000"/>
              </a:lnSpc>
              <a:buClr>
                <a:schemeClr val="tx2"/>
              </a:buClr>
              <a:buFont typeface="Wingdings" panose="05000000000000000000" pitchFamily="2" charset="2"/>
              <a:buChar char="§"/>
            </a:pPr>
            <a:r>
              <a:rPr lang="en-US" dirty="0"/>
              <a:t>Environment cloning (copying). </a:t>
            </a:r>
            <a:endParaRPr lang="en-US" dirty="0" smtClean="0"/>
          </a:p>
          <a:p>
            <a:pPr marL="285750" indent="-285750">
              <a:lnSpc>
                <a:spcPct val="150000"/>
              </a:lnSpc>
              <a:buClr>
                <a:schemeClr val="tx2"/>
              </a:buClr>
              <a:buFont typeface="Wingdings" panose="05000000000000000000" pitchFamily="2" charset="2"/>
              <a:buChar char="§"/>
            </a:pPr>
            <a:r>
              <a:rPr lang="en-US" dirty="0" smtClean="0"/>
              <a:t>Infrastructure </a:t>
            </a:r>
            <a:r>
              <a:rPr lang="en-US" dirty="0"/>
              <a:t>and platform (operating system) provisioning. </a:t>
            </a:r>
            <a:endParaRPr lang="en-US" dirty="0" smtClean="0"/>
          </a:p>
          <a:p>
            <a:pPr marL="285750" indent="-285750">
              <a:lnSpc>
                <a:spcPct val="150000"/>
              </a:lnSpc>
              <a:buClr>
                <a:schemeClr val="tx2"/>
              </a:buClr>
              <a:buFont typeface="Wingdings" panose="05000000000000000000" pitchFamily="2" charset="2"/>
              <a:buChar char="§"/>
            </a:pPr>
            <a:r>
              <a:rPr lang="en-US" dirty="0" smtClean="0"/>
              <a:t>Application </a:t>
            </a:r>
            <a:r>
              <a:rPr lang="en-US" dirty="0"/>
              <a:t>provisioning (code compilation and installation). </a:t>
            </a:r>
            <a:endParaRPr lang="en-US" dirty="0" smtClean="0"/>
          </a:p>
          <a:p>
            <a:pPr marL="285750" indent="-285750">
              <a:lnSpc>
                <a:spcPct val="150000"/>
              </a:lnSpc>
              <a:buClr>
                <a:schemeClr val="tx2"/>
              </a:buClr>
              <a:buFont typeface="Wingdings" panose="05000000000000000000" pitchFamily="2" charset="2"/>
              <a:buChar char="§"/>
            </a:pPr>
            <a:r>
              <a:rPr lang="en-US" dirty="0" smtClean="0"/>
              <a:t>Workplace </a:t>
            </a:r>
            <a:r>
              <a:rPr lang="en-US" dirty="0"/>
              <a:t>technology provisioning (lab environment). </a:t>
            </a:r>
            <a:endParaRPr lang="en-US" dirty="0" smtClean="0"/>
          </a:p>
          <a:p>
            <a:pPr marL="285750" indent="-285750">
              <a:lnSpc>
                <a:spcPct val="150000"/>
              </a:lnSpc>
              <a:buClr>
                <a:schemeClr val="tx2"/>
              </a:buClr>
              <a:buFont typeface="Wingdings" panose="05000000000000000000" pitchFamily="2" charset="2"/>
              <a:buChar char="§"/>
            </a:pPr>
            <a:r>
              <a:rPr lang="en-US" dirty="0" smtClean="0"/>
              <a:t>End-user </a:t>
            </a:r>
            <a:r>
              <a:rPr lang="en-US" dirty="0"/>
              <a:t>provisioning (mobile device environment). </a:t>
            </a:r>
          </a:p>
        </p:txBody>
      </p:sp>
      <p:sp>
        <p:nvSpPr>
          <p:cNvPr id="4" name="Rectangle 3"/>
          <p:cNvSpPr/>
          <p:nvPr/>
        </p:nvSpPr>
        <p:spPr>
          <a:xfrm>
            <a:off x="4631317" y="2121612"/>
            <a:ext cx="4572000" cy="4247317"/>
          </a:xfrm>
          <a:prstGeom prst="rect">
            <a:avLst/>
          </a:prstGeom>
        </p:spPr>
        <p:txBody>
          <a:bodyPr>
            <a:spAutoFit/>
          </a:bodyPr>
          <a:lstStyle/>
          <a:p>
            <a:pPr marL="285750" indent="-285750">
              <a:lnSpc>
                <a:spcPct val="150000"/>
              </a:lnSpc>
              <a:buClr>
                <a:schemeClr val="tx2"/>
              </a:buClr>
              <a:buFont typeface="Wingdings" panose="05000000000000000000" pitchFamily="2" charset="2"/>
              <a:buChar char="§"/>
            </a:pPr>
            <a:endParaRPr lang="en-US" dirty="0"/>
          </a:p>
          <a:p>
            <a:pPr marL="285750" indent="-285750">
              <a:lnSpc>
                <a:spcPct val="150000"/>
              </a:lnSpc>
              <a:buClr>
                <a:schemeClr val="tx2"/>
              </a:buClr>
              <a:buFont typeface="Wingdings" panose="05000000000000000000" pitchFamily="2" charset="2"/>
              <a:buChar char="§"/>
            </a:pPr>
            <a:r>
              <a:rPr lang="en-US" dirty="0"/>
              <a:t>Configuration (system, module, sub-module). </a:t>
            </a:r>
          </a:p>
          <a:p>
            <a:pPr marL="285750" indent="-285750">
              <a:lnSpc>
                <a:spcPct val="150000"/>
              </a:lnSpc>
              <a:buClr>
                <a:schemeClr val="tx2"/>
              </a:buClr>
              <a:buFont typeface="Wingdings" panose="05000000000000000000" pitchFamily="2" charset="2"/>
              <a:buChar char="§"/>
            </a:pPr>
            <a:r>
              <a:rPr lang="en-US" dirty="0"/>
              <a:t>Integration (endpoints). </a:t>
            </a:r>
          </a:p>
          <a:p>
            <a:pPr marL="285750" indent="-285750">
              <a:lnSpc>
                <a:spcPct val="150000"/>
              </a:lnSpc>
              <a:buClr>
                <a:schemeClr val="tx2"/>
              </a:buClr>
              <a:buFont typeface="Wingdings" panose="05000000000000000000" pitchFamily="2" charset="2"/>
              <a:buChar char="§"/>
            </a:pPr>
            <a:r>
              <a:rPr lang="en-US" dirty="0"/>
              <a:t>Service virtualization. </a:t>
            </a:r>
          </a:p>
          <a:p>
            <a:pPr marL="285750" indent="-285750">
              <a:lnSpc>
                <a:spcPct val="150000"/>
              </a:lnSpc>
              <a:buClr>
                <a:schemeClr val="tx2"/>
              </a:buClr>
              <a:buFont typeface="Wingdings" panose="05000000000000000000" pitchFamily="2" charset="2"/>
              <a:buChar char="§"/>
            </a:pPr>
            <a:r>
              <a:rPr lang="en-US" dirty="0"/>
              <a:t>Test data provisioning (traceability, privatization, segregation, ETL – extract, transform, load). </a:t>
            </a:r>
          </a:p>
          <a:p>
            <a:pPr marL="285750" indent="-285750">
              <a:lnSpc>
                <a:spcPct val="150000"/>
              </a:lnSpc>
              <a:buClr>
                <a:schemeClr val="tx2"/>
              </a:buClr>
              <a:buFont typeface="Wingdings" panose="05000000000000000000" pitchFamily="2" charset="2"/>
              <a:buChar char="§"/>
            </a:pPr>
            <a:r>
              <a:rPr lang="en-US" dirty="0"/>
              <a:t>Shake-down testing (automation).</a:t>
            </a:r>
          </a:p>
          <a:p>
            <a:pPr marL="285750" indent="-285750">
              <a:lnSpc>
                <a:spcPct val="150000"/>
              </a:lnSpc>
              <a:buClr>
                <a:schemeClr val="tx2"/>
              </a:buClr>
              <a:buFont typeface="Wingdings" panose="05000000000000000000" pitchFamily="2" charset="2"/>
              <a:buChar char="§"/>
            </a:pPr>
            <a:r>
              <a:rPr lang="en-US" dirty="0"/>
              <a:t>Monitoring (automation). </a:t>
            </a:r>
          </a:p>
        </p:txBody>
      </p:sp>
    </p:spTree>
    <p:extLst>
      <p:ext uri="{BB962C8B-B14F-4D97-AF65-F5344CB8AC3E}">
        <p14:creationId xmlns:p14="http://schemas.microsoft.com/office/powerpoint/2010/main" val="36709833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TEM’s end-to-end Service</a:t>
            </a:r>
            <a:endParaRPr lang="en-US" altLang="en-US" dirty="0"/>
          </a:p>
        </p:txBody>
      </p:sp>
      <p:sp>
        <p:nvSpPr>
          <p:cNvPr id="22531" name="Content Placeholder 3"/>
          <p:cNvSpPr>
            <a:spLocks noGrp="1"/>
          </p:cNvSpPr>
          <p:nvPr>
            <p:ph idx="1"/>
          </p:nvPr>
        </p:nvSpPr>
        <p:spPr>
          <a:xfrm>
            <a:off x="298516" y="1109272"/>
            <a:ext cx="8323197" cy="5741233"/>
          </a:xfrm>
        </p:spPr>
        <p:txBody>
          <a:bodyPr/>
          <a:lstStyle/>
          <a:p>
            <a:pPr>
              <a:lnSpc>
                <a:spcPct val="150000"/>
              </a:lnSpc>
              <a:buClr>
                <a:schemeClr val="tx2"/>
              </a:buClr>
              <a:defRPr/>
            </a:pPr>
            <a:r>
              <a:rPr lang="en-US" dirty="0"/>
              <a:t>Capgemini and </a:t>
            </a:r>
            <a:r>
              <a:rPr lang="en-US" dirty="0" err="1"/>
              <a:t>Sogeti</a:t>
            </a:r>
            <a:r>
              <a:rPr lang="en-US" dirty="0"/>
              <a:t> deliver TEM using a four-stage approach: </a:t>
            </a:r>
            <a:endParaRPr lang="en-US" dirty="0" smtClean="0"/>
          </a:p>
          <a:p>
            <a:pPr>
              <a:lnSpc>
                <a:spcPct val="150000"/>
              </a:lnSpc>
              <a:buClr>
                <a:schemeClr val="tx2"/>
              </a:buClr>
              <a:defRPr/>
            </a:pPr>
            <a:r>
              <a:rPr lang="en-US" dirty="0" smtClean="0"/>
              <a:t>1. Initiation	</a:t>
            </a:r>
            <a:r>
              <a:rPr lang="en-US" dirty="0"/>
              <a:t> </a:t>
            </a:r>
            <a:r>
              <a:rPr lang="en-US" dirty="0" smtClean="0"/>
              <a:t>    2. Set-up</a:t>
            </a:r>
            <a:r>
              <a:rPr lang="en-US" dirty="0"/>
              <a:t>. </a:t>
            </a:r>
            <a:r>
              <a:rPr lang="en-US" dirty="0" smtClean="0"/>
              <a:t>   3. Rollout</a:t>
            </a:r>
            <a:r>
              <a:rPr lang="en-US" dirty="0"/>
              <a:t>. </a:t>
            </a:r>
            <a:r>
              <a:rPr lang="en-US" dirty="0" smtClean="0"/>
              <a:t>      4. Operations</a:t>
            </a:r>
            <a:r>
              <a:rPr lang="en-US" dirty="0"/>
              <a:t>. </a:t>
            </a:r>
          </a:p>
        </p:txBody>
      </p:sp>
      <p:pic>
        <p:nvPicPr>
          <p:cNvPr id="2" name="Picture 1"/>
          <p:cNvPicPr>
            <a:picLocks noChangeAspect="1"/>
          </p:cNvPicPr>
          <p:nvPr/>
        </p:nvPicPr>
        <p:blipFill>
          <a:blip r:embed="rId3"/>
          <a:stretch>
            <a:fillRect/>
          </a:stretch>
        </p:blipFill>
        <p:spPr>
          <a:xfrm>
            <a:off x="309563" y="2183493"/>
            <a:ext cx="8109329" cy="4547091"/>
          </a:xfrm>
          <a:prstGeom prst="rect">
            <a:avLst/>
          </a:prstGeom>
        </p:spPr>
      </p:pic>
    </p:spTree>
    <p:extLst>
      <p:ext uri="{BB962C8B-B14F-4D97-AF65-F5344CB8AC3E}">
        <p14:creationId xmlns:p14="http://schemas.microsoft.com/office/powerpoint/2010/main" val="15992952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TEM’s end-to-end Service(Contd..)</a:t>
            </a:r>
            <a:endParaRPr lang="en-US" altLang="en-US" dirty="0"/>
          </a:p>
        </p:txBody>
      </p:sp>
      <p:sp>
        <p:nvSpPr>
          <p:cNvPr id="22531" name="Content Placeholder 3"/>
          <p:cNvSpPr>
            <a:spLocks noGrp="1"/>
          </p:cNvSpPr>
          <p:nvPr>
            <p:ph idx="1"/>
          </p:nvPr>
        </p:nvSpPr>
        <p:spPr>
          <a:xfrm>
            <a:off x="298516" y="1109272"/>
            <a:ext cx="8323197" cy="5741233"/>
          </a:xfrm>
        </p:spPr>
        <p:txBody>
          <a:bodyPr/>
          <a:lstStyle/>
          <a:p>
            <a:pPr>
              <a:lnSpc>
                <a:spcPct val="150000"/>
              </a:lnSpc>
              <a:buClr>
                <a:schemeClr val="tx2"/>
              </a:buClr>
              <a:defRPr/>
            </a:pPr>
            <a:endParaRPr lang="en-US" dirty="0"/>
          </a:p>
        </p:txBody>
      </p:sp>
    </p:spTree>
    <p:extLst>
      <p:ext uri="{BB962C8B-B14F-4D97-AF65-F5344CB8AC3E}">
        <p14:creationId xmlns:p14="http://schemas.microsoft.com/office/powerpoint/2010/main" val="34687497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Benefits of TEM</a:t>
            </a:r>
            <a:endParaRPr lang="en-US" altLang="en-US" dirty="0"/>
          </a:p>
        </p:txBody>
      </p:sp>
      <p:pic>
        <p:nvPicPr>
          <p:cNvPr id="3" name="Picture 2"/>
          <p:cNvPicPr>
            <a:picLocks noChangeAspect="1"/>
          </p:cNvPicPr>
          <p:nvPr/>
        </p:nvPicPr>
        <p:blipFill>
          <a:blip r:embed="rId3"/>
          <a:stretch>
            <a:fillRect/>
          </a:stretch>
        </p:blipFill>
        <p:spPr>
          <a:xfrm>
            <a:off x="1424067" y="1008947"/>
            <a:ext cx="5362496" cy="5823786"/>
          </a:xfrm>
          <a:prstGeom prst="rect">
            <a:avLst/>
          </a:prstGeom>
        </p:spPr>
      </p:pic>
    </p:spTree>
    <p:extLst>
      <p:ext uri="{BB962C8B-B14F-4D97-AF65-F5344CB8AC3E}">
        <p14:creationId xmlns:p14="http://schemas.microsoft.com/office/powerpoint/2010/main" val="41209016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a:t>
            </a:r>
            <a:r>
              <a:rPr lang="en-US" altLang="en-US" dirty="0" smtClean="0"/>
              <a:t>TEM(Contd..)</a:t>
            </a:r>
            <a:endParaRPr lang="en-US" dirty="0"/>
          </a:p>
        </p:txBody>
      </p:sp>
      <p:sp>
        <p:nvSpPr>
          <p:cNvPr id="3" name="Content Placeholder 2"/>
          <p:cNvSpPr>
            <a:spLocks noGrp="1"/>
          </p:cNvSpPr>
          <p:nvPr>
            <p:ph idx="1"/>
          </p:nvPr>
        </p:nvSpPr>
        <p:spPr/>
        <p:txBody>
          <a:bodyPr/>
          <a:lstStyle/>
          <a:p>
            <a:pPr marL="285750" indent="-285750">
              <a:lnSpc>
                <a:spcPct val="150000"/>
              </a:lnSpc>
              <a:buClr>
                <a:schemeClr val="accent1"/>
              </a:buClr>
              <a:buFont typeface="Wingdings" panose="05000000000000000000" pitchFamily="2" charset="2"/>
              <a:buChar char="§"/>
            </a:pPr>
            <a:r>
              <a:rPr lang="en-US" dirty="0"/>
              <a:t>One of the key testing industry transformational initiatives undertaken by test environment consumers (predominately developers and testers) is to ‘shift quality to the left’ meaning the identification and removal of defects (code, data, configuration, build </a:t>
            </a:r>
            <a:r>
              <a:rPr lang="en-US" dirty="0" err="1"/>
              <a:t>etc</a:t>
            </a:r>
            <a:r>
              <a:rPr lang="en-US" dirty="0"/>
              <a:t>) within earlier phases of their software delivery life-cycles or in an effort to “do it right first time”.</a:t>
            </a:r>
          </a:p>
          <a:p>
            <a:pPr marL="285750" indent="-285750">
              <a:lnSpc>
                <a:spcPct val="150000"/>
              </a:lnSpc>
              <a:buClr>
                <a:schemeClr val="accent1"/>
              </a:buClr>
              <a:buFont typeface="Wingdings" panose="05000000000000000000" pitchFamily="2" charset="2"/>
              <a:buChar char="§"/>
            </a:pPr>
            <a:r>
              <a:rPr lang="en-US" b="1" dirty="0" smtClean="0"/>
              <a:t>Example :</a:t>
            </a:r>
          </a:p>
          <a:p>
            <a:pPr marL="285750" indent="-285750">
              <a:lnSpc>
                <a:spcPct val="150000"/>
              </a:lnSpc>
              <a:buClr>
                <a:schemeClr val="accent1"/>
              </a:buClr>
              <a:buFont typeface="Wingdings" panose="05000000000000000000" pitchFamily="2" charset="2"/>
              <a:buChar char="§"/>
            </a:pPr>
            <a:r>
              <a:rPr lang="en-US" dirty="0" err="1" smtClean="0"/>
              <a:t>PointZERO</a:t>
            </a:r>
            <a:r>
              <a:rPr lang="en-US" dirty="0"/>
              <a:t>®, Capgemini and </a:t>
            </a:r>
            <a:r>
              <a:rPr lang="en-US" dirty="0" err="1"/>
              <a:t>Sogeti’s</a:t>
            </a:r>
            <a:r>
              <a:rPr lang="en-US" dirty="0"/>
              <a:t> quality business success solution, is used globally by organizations to achieve their shift left objectives.</a:t>
            </a:r>
          </a:p>
          <a:p>
            <a:pPr marL="285750" indent="-285750">
              <a:lnSpc>
                <a:spcPct val="150000"/>
              </a:lnSpc>
              <a:buClr>
                <a:schemeClr val="accent1"/>
              </a:buClr>
              <a:buFont typeface="Wingdings" panose="05000000000000000000" pitchFamily="2" charset="2"/>
              <a:buChar char="§"/>
            </a:pPr>
            <a:endParaRPr lang="en-US" dirty="0"/>
          </a:p>
        </p:txBody>
      </p:sp>
    </p:spTree>
    <p:extLst>
      <p:ext uri="{BB962C8B-B14F-4D97-AF65-F5344CB8AC3E}">
        <p14:creationId xmlns:p14="http://schemas.microsoft.com/office/powerpoint/2010/main" val="397767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TEM(Contd..)</a:t>
            </a:r>
            <a:endParaRPr lang="en-US" dirty="0"/>
          </a:p>
        </p:txBody>
      </p:sp>
      <p:sp>
        <p:nvSpPr>
          <p:cNvPr id="3" name="Content Placeholder 2"/>
          <p:cNvSpPr>
            <a:spLocks noGrp="1"/>
          </p:cNvSpPr>
          <p:nvPr>
            <p:ph idx="1"/>
          </p:nvPr>
        </p:nvSpPr>
        <p:spPr>
          <a:xfrm>
            <a:off x="298516" y="1494766"/>
            <a:ext cx="8845484" cy="5363234"/>
          </a:xfrm>
        </p:spPr>
        <p:txBody>
          <a:bodyPr/>
          <a:lstStyle/>
          <a:p>
            <a:pPr>
              <a:lnSpc>
                <a:spcPct val="150000"/>
              </a:lnSpc>
              <a:buClr>
                <a:schemeClr val="tx2"/>
              </a:buClr>
              <a:defRPr/>
            </a:pPr>
            <a:r>
              <a:rPr lang="en-US" dirty="0"/>
              <a:t>TEM is a professional services-led approach that:</a:t>
            </a:r>
          </a:p>
          <a:p>
            <a:pPr marL="285750" indent="-285750">
              <a:lnSpc>
                <a:spcPct val="150000"/>
              </a:lnSpc>
              <a:buClr>
                <a:schemeClr val="tx2"/>
              </a:buClr>
              <a:buFont typeface="Wingdings" panose="05000000000000000000" pitchFamily="2" charset="2"/>
              <a:buChar char="§"/>
              <a:defRPr/>
            </a:pPr>
            <a:r>
              <a:rPr lang="en-US" dirty="0"/>
              <a:t>Analyzes an organization’s current software testing and test environment management. </a:t>
            </a:r>
          </a:p>
          <a:p>
            <a:pPr marL="285750" indent="-285750">
              <a:lnSpc>
                <a:spcPct val="150000"/>
              </a:lnSpc>
              <a:buClr>
                <a:schemeClr val="tx2"/>
              </a:buClr>
              <a:buFont typeface="Wingdings" panose="05000000000000000000" pitchFamily="2" charset="2"/>
              <a:buChar char="§"/>
              <a:defRPr/>
            </a:pPr>
            <a:r>
              <a:rPr lang="en-US" dirty="0"/>
              <a:t>Proposes what actions (policies, standards, processes, guidelines) and toolsets are needed to improve testing within the organization. </a:t>
            </a:r>
          </a:p>
          <a:p>
            <a:pPr marL="285750" indent="-285750">
              <a:lnSpc>
                <a:spcPct val="150000"/>
              </a:lnSpc>
              <a:buClr>
                <a:schemeClr val="tx2"/>
              </a:buClr>
              <a:buFont typeface="Wingdings" panose="05000000000000000000" pitchFamily="2" charset="2"/>
              <a:buChar char="§"/>
              <a:defRPr/>
            </a:pPr>
            <a:r>
              <a:rPr lang="en-US" dirty="0"/>
              <a:t>Helps customers choose the right tools. </a:t>
            </a:r>
          </a:p>
          <a:p>
            <a:pPr marL="285750" indent="-285750">
              <a:lnSpc>
                <a:spcPct val="150000"/>
              </a:lnSpc>
              <a:buClr>
                <a:schemeClr val="tx2"/>
              </a:buClr>
              <a:buFont typeface="Wingdings" panose="05000000000000000000" pitchFamily="2" charset="2"/>
              <a:buChar char="§"/>
              <a:defRPr/>
            </a:pPr>
            <a:r>
              <a:rPr lang="en-US" dirty="0"/>
              <a:t>Offers a pilot or proof of concept to show the selected tools can deliver the test environment required within the client organization, and that the proposed process can deliver the expected benefits. </a:t>
            </a:r>
          </a:p>
          <a:p>
            <a:pPr marL="285750" indent="-285750">
              <a:lnSpc>
                <a:spcPct val="150000"/>
              </a:lnSpc>
              <a:buClr>
                <a:schemeClr val="tx2"/>
              </a:buClr>
              <a:buFont typeface="Wingdings" panose="05000000000000000000" pitchFamily="2" charset="2"/>
              <a:buChar char="§"/>
              <a:defRPr/>
            </a:pPr>
            <a:r>
              <a:rPr lang="en-US" dirty="0"/>
              <a:t>Provides a full TEM rollout. </a:t>
            </a:r>
          </a:p>
          <a:p>
            <a:pPr marL="285750" indent="-285750">
              <a:lnSpc>
                <a:spcPct val="150000"/>
              </a:lnSpc>
              <a:buClr>
                <a:schemeClr val="tx2"/>
              </a:buClr>
              <a:buFont typeface="Wingdings" panose="05000000000000000000" pitchFamily="2" charset="2"/>
              <a:buChar char="§"/>
              <a:defRPr/>
            </a:pPr>
            <a:r>
              <a:rPr lang="en-US" dirty="0"/>
              <a:t>Supports and trains customers all the way through the process and even after the rollout</a:t>
            </a:r>
            <a:r>
              <a:rPr lang="en-US" dirty="0" smtClean="0"/>
              <a:t>.</a:t>
            </a:r>
            <a:endParaRPr lang="en-US" dirty="0"/>
          </a:p>
        </p:txBody>
      </p:sp>
    </p:spTree>
    <p:extLst>
      <p:ext uri="{BB962C8B-B14F-4D97-AF65-F5344CB8AC3E}">
        <p14:creationId xmlns:p14="http://schemas.microsoft.com/office/powerpoint/2010/main" val="43459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sz="1400" dirty="0" smtClean="0"/>
              <a:t/>
            </a:r>
            <a:br>
              <a:rPr lang="en-US" altLang="en-US" sz="1400" dirty="0" smtClean="0"/>
            </a:br>
            <a:r>
              <a:rPr lang="en-US" altLang="en-US" dirty="0" smtClean="0"/>
              <a:t>Problems with TEM</a:t>
            </a:r>
            <a:endParaRPr lang="en-US" altLang="en-US" dirty="0"/>
          </a:p>
        </p:txBody>
      </p:sp>
      <p:sp>
        <p:nvSpPr>
          <p:cNvPr id="22531" name="Content Placeholder 3"/>
          <p:cNvSpPr>
            <a:spLocks noGrp="1"/>
          </p:cNvSpPr>
          <p:nvPr>
            <p:ph idx="1"/>
          </p:nvPr>
        </p:nvSpPr>
        <p:spPr>
          <a:xfrm>
            <a:off x="298516" y="1494766"/>
            <a:ext cx="8323197" cy="4643751"/>
          </a:xfrm>
        </p:spPr>
        <p:txBody>
          <a:bodyPr/>
          <a:lstStyle/>
          <a:p>
            <a:pPr marL="342900" indent="-342900">
              <a:lnSpc>
                <a:spcPct val="150000"/>
              </a:lnSpc>
              <a:buClr>
                <a:schemeClr val="tx2"/>
              </a:buClr>
              <a:buFont typeface="Wingdings" panose="05000000000000000000" pitchFamily="2" charset="2"/>
              <a:buChar char="§"/>
              <a:defRPr/>
            </a:pPr>
            <a:r>
              <a:rPr lang="en-US" dirty="0"/>
              <a:t> How do you ensure the test environment is broad and representative enough to test all possible scenarios? </a:t>
            </a:r>
            <a:endParaRPr lang="en-US" dirty="0" smtClean="0"/>
          </a:p>
          <a:p>
            <a:pPr marL="342900" indent="-342900">
              <a:lnSpc>
                <a:spcPct val="150000"/>
              </a:lnSpc>
              <a:buClr>
                <a:schemeClr val="tx2"/>
              </a:buClr>
              <a:buFont typeface="Wingdings" panose="05000000000000000000" pitchFamily="2" charset="2"/>
              <a:buChar char="§"/>
              <a:defRPr/>
            </a:pPr>
            <a:r>
              <a:rPr lang="en-US" dirty="0" smtClean="0"/>
              <a:t>How </a:t>
            </a:r>
            <a:r>
              <a:rPr lang="en-US" dirty="0"/>
              <a:t>do you safely integrate those test environments into the preexisting landscape? </a:t>
            </a:r>
            <a:endParaRPr lang="en-US" dirty="0" smtClean="0"/>
          </a:p>
          <a:p>
            <a:pPr marL="342900" indent="-342900">
              <a:lnSpc>
                <a:spcPct val="150000"/>
              </a:lnSpc>
              <a:buClr>
                <a:schemeClr val="tx2"/>
              </a:buClr>
              <a:buFont typeface="Wingdings" panose="05000000000000000000" pitchFamily="2" charset="2"/>
              <a:buChar char="§"/>
              <a:defRPr/>
            </a:pPr>
            <a:r>
              <a:rPr lang="en-US" dirty="0" smtClean="0"/>
              <a:t>How </a:t>
            </a:r>
            <a:r>
              <a:rPr lang="en-US" dirty="0"/>
              <a:t>do you effectively co-ordinate release priorities and control change in a shared services environment? </a:t>
            </a:r>
            <a:endParaRPr lang="en-US" dirty="0" smtClean="0"/>
          </a:p>
          <a:p>
            <a:pPr marL="342900" indent="-342900">
              <a:lnSpc>
                <a:spcPct val="150000"/>
              </a:lnSpc>
              <a:buClr>
                <a:schemeClr val="tx2"/>
              </a:buClr>
              <a:buFont typeface="Wingdings" panose="05000000000000000000" pitchFamily="2" charset="2"/>
              <a:buChar char="§"/>
              <a:defRPr/>
            </a:pPr>
            <a:r>
              <a:rPr lang="en-US" dirty="0" smtClean="0"/>
              <a:t>How </a:t>
            </a:r>
            <a:r>
              <a:rPr lang="en-US" dirty="0"/>
              <a:t>do you ensure you can re-use the same environments time after time</a:t>
            </a:r>
            <a:r>
              <a:rPr lang="en-US" dirty="0" smtClean="0"/>
              <a:t>?</a:t>
            </a:r>
          </a:p>
          <a:p>
            <a:pPr marL="342900" indent="-342900">
              <a:lnSpc>
                <a:spcPct val="150000"/>
              </a:lnSpc>
              <a:buClr>
                <a:schemeClr val="tx2"/>
              </a:buClr>
              <a:buFont typeface="Wingdings" panose="05000000000000000000" pitchFamily="2" charset="2"/>
              <a:buChar char="§"/>
              <a:defRPr/>
            </a:pPr>
            <a:r>
              <a:rPr lang="en-US" dirty="0" smtClean="0"/>
              <a:t>We </a:t>
            </a:r>
            <a:r>
              <a:rPr lang="en-US" dirty="0"/>
              <a:t>know about our core systems. We know about the business processes, configuration and data in our systems. But we don’t know how to deliver and manage the test environments well enough to meet our time and cost expectations</a:t>
            </a:r>
            <a:endParaRPr lang="en-US" dirty="0" smtClean="0"/>
          </a:p>
        </p:txBody>
      </p:sp>
    </p:spTree>
    <p:extLst>
      <p:ext uri="{BB962C8B-B14F-4D97-AF65-F5344CB8AC3E}">
        <p14:creationId xmlns:p14="http://schemas.microsoft.com/office/powerpoint/2010/main" val="301767524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sz="1400" dirty="0" smtClean="0"/>
              <a:t/>
            </a:r>
            <a:br>
              <a:rPr lang="en-US" altLang="en-US" sz="1400" dirty="0" smtClean="0"/>
            </a:br>
            <a:r>
              <a:rPr lang="en-US" altLang="en-US" dirty="0" smtClean="0"/>
              <a:t>Solution to overcome the TEM Problems</a:t>
            </a:r>
            <a:endParaRPr lang="en-US" altLang="en-US" dirty="0"/>
          </a:p>
        </p:txBody>
      </p:sp>
      <p:sp>
        <p:nvSpPr>
          <p:cNvPr id="22531" name="Content Placeholder 3"/>
          <p:cNvSpPr>
            <a:spLocks noGrp="1"/>
          </p:cNvSpPr>
          <p:nvPr>
            <p:ph idx="1"/>
          </p:nvPr>
        </p:nvSpPr>
        <p:spPr>
          <a:xfrm>
            <a:off x="298516" y="1494766"/>
            <a:ext cx="8323197" cy="4643751"/>
          </a:xfrm>
        </p:spPr>
        <p:txBody>
          <a:bodyPr/>
          <a:lstStyle/>
          <a:p>
            <a:pPr>
              <a:lnSpc>
                <a:spcPct val="150000"/>
              </a:lnSpc>
              <a:buClr>
                <a:schemeClr val="tx2"/>
              </a:buClr>
              <a:defRPr/>
            </a:pPr>
            <a:r>
              <a:rPr lang="en-US" dirty="0" smtClean="0"/>
              <a:t>Capgemini </a:t>
            </a:r>
            <a:r>
              <a:rPr lang="en-US" dirty="0"/>
              <a:t>and </a:t>
            </a:r>
            <a:r>
              <a:rPr lang="en-US" dirty="0" err="1"/>
              <a:t>Sogeti</a:t>
            </a:r>
            <a:r>
              <a:rPr lang="en-US" dirty="0"/>
              <a:t> </a:t>
            </a:r>
            <a:r>
              <a:rPr lang="en-US" dirty="0" smtClean="0"/>
              <a:t>TEM </a:t>
            </a:r>
            <a:r>
              <a:rPr lang="en-US" dirty="0"/>
              <a:t>service addresses organizations’ key efficiency, quality and shift left objectives and challenges by:</a:t>
            </a:r>
          </a:p>
          <a:p>
            <a:pPr marL="342900" indent="-342900">
              <a:lnSpc>
                <a:spcPct val="150000"/>
              </a:lnSpc>
              <a:buClr>
                <a:schemeClr val="tx2"/>
              </a:buClr>
              <a:buFont typeface="Wingdings" panose="05000000000000000000" pitchFamily="2" charset="2"/>
              <a:buChar char="§"/>
              <a:defRPr/>
            </a:pPr>
            <a:r>
              <a:rPr lang="en-US" dirty="0" smtClean="0"/>
              <a:t>Minimizing </a:t>
            </a:r>
            <a:r>
              <a:rPr lang="en-US" dirty="0"/>
              <a:t>the cost of testing – by utilizing smaller asset footprints to support test projects. </a:t>
            </a:r>
            <a:endParaRPr lang="en-US" dirty="0" smtClean="0"/>
          </a:p>
          <a:p>
            <a:pPr marL="342900" indent="-342900">
              <a:lnSpc>
                <a:spcPct val="150000"/>
              </a:lnSpc>
              <a:buClr>
                <a:schemeClr val="tx2"/>
              </a:buClr>
              <a:buFont typeface="Wingdings" panose="05000000000000000000" pitchFamily="2" charset="2"/>
              <a:buChar char="§"/>
              <a:defRPr/>
            </a:pPr>
            <a:r>
              <a:rPr lang="en-US" dirty="0" smtClean="0"/>
              <a:t>Shortening </a:t>
            </a:r>
            <a:r>
              <a:rPr lang="en-US" dirty="0"/>
              <a:t>the time to release – by simplifying and automating the environment delivery and support services, across development and testing. </a:t>
            </a:r>
            <a:endParaRPr lang="en-US" dirty="0" smtClean="0"/>
          </a:p>
          <a:p>
            <a:pPr marL="342900" indent="-342900">
              <a:lnSpc>
                <a:spcPct val="150000"/>
              </a:lnSpc>
              <a:buClr>
                <a:schemeClr val="tx2"/>
              </a:buClr>
              <a:buFont typeface="Wingdings" panose="05000000000000000000" pitchFamily="2" charset="2"/>
              <a:buChar char="§"/>
              <a:defRPr/>
            </a:pPr>
            <a:r>
              <a:rPr lang="en-US" dirty="0" smtClean="0"/>
              <a:t>Ensuring </a:t>
            </a:r>
            <a:r>
              <a:rPr lang="en-US" dirty="0"/>
              <a:t>the quality of testing – the environments are representative of the ‘live’ production situation, making the test fully valid. </a:t>
            </a:r>
            <a:endParaRPr lang="en-US" dirty="0" smtClean="0"/>
          </a:p>
          <a:p>
            <a:pPr marL="342900" indent="-342900">
              <a:lnSpc>
                <a:spcPct val="150000"/>
              </a:lnSpc>
              <a:buClr>
                <a:schemeClr val="tx2"/>
              </a:buClr>
              <a:buFont typeface="Wingdings" panose="05000000000000000000" pitchFamily="2" charset="2"/>
              <a:buChar char="§"/>
              <a:defRPr/>
            </a:pPr>
            <a:r>
              <a:rPr lang="en-US" dirty="0" smtClean="0"/>
              <a:t>Improving </a:t>
            </a:r>
            <a:r>
              <a:rPr lang="en-US" dirty="0"/>
              <a:t>test coverage – environments are integrated, incorporating all relevant risks and requirements. </a:t>
            </a:r>
            <a:endParaRPr lang="en-US" dirty="0" smtClean="0"/>
          </a:p>
        </p:txBody>
      </p:sp>
    </p:spTree>
    <p:extLst>
      <p:ext uri="{BB962C8B-B14F-4D97-AF65-F5344CB8AC3E}">
        <p14:creationId xmlns:p14="http://schemas.microsoft.com/office/powerpoint/2010/main" val="20998521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p:txBody>
          <a:bodyPr/>
          <a:lstStyle/>
          <a:p>
            <a:r>
              <a:rPr lang="en-US" altLang="en-US" dirty="0"/>
              <a:t>Lesson Objectives</a:t>
            </a:r>
          </a:p>
        </p:txBody>
      </p:sp>
      <p:sp>
        <p:nvSpPr>
          <p:cNvPr id="15363" name="Content Placeholder 3"/>
          <p:cNvSpPr>
            <a:spLocks noGrp="1"/>
          </p:cNvSpPr>
          <p:nvPr>
            <p:ph idx="1"/>
          </p:nvPr>
        </p:nvSpPr>
        <p:spPr>
          <a:xfrm>
            <a:off x="298516" y="1494766"/>
            <a:ext cx="6793764" cy="5235818"/>
          </a:xfrm>
        </p:spPr>
        <p:txBody>
          <a:bodyPr/>
          <a:lstStyle/>
          <a:p>
            <a:pPr>
              <a:lnSpc>
                <a:spcPct val="100000"/>
              </a:lnSpc>
            </a:pPr>
            <a:r>
              <a:rPr lang="en-US" altLang="en-US" dirty="0"/>
              <a:t>To understand the following topics:</a:t>
            </a:r>
          </a:p>
          <a:p>
            <a:pPr>
              <a:lnSpc>
                <a:spcPct val="100000"/>
              </a:lnSpc>
            </a:pPr>
            <a:endParaRPr lang="en-US" altLang="en-US" dirty="0"/>
          </a:p>
          <a:p>
            <a:pPr lvl="2">
              <a:lnSpc>
                <a:spcPct val="100000"/>
              </a:lnSpc>
            </a:pPr>
            <a:r>
              <a:rPr lang="en-US" sz="1800" dirty="0" smtClean="0"/>
              <a:t>Introduction</a:t>
            </a:r>
          </a:p>
          <a:p>
            <a:pPr lvl="2">
              <a:lnSpc>
                <a:spcPct val="100000"/>
              </a:lnSpc>
            </a:pPr>
            <a:r>
              <a:rPr lang="en-US" sz="1800" dirty="0" smtClean="0"/>
              <a:t>What is TEM ?</a:t>
            </a:r>
          </a:p>
          <a:p>
            <a:pPr lvl="2">
              <a:lnSpc>
                <a:spcPct val="100000"/>
              </a:lnSpc>
            </a:pPr>
            <a:r>
              <a:rPr lang="en-US" sz="1800" dirty="0" smtClean="0"/>
              <a:t>Need of TEM</a:t>
            </a:r>
          </a:p>
          <a:p>
            <a:pPr lvl="2">
              <a:lnSpc>
                <a:spcPct val="100000"/>
              </a:lnSpc>
            </a:pPr>
            <a:r>
              <a:rPr lang="en-US" sz="1800" dirty="0" smtClean="0"/>
              <a:t>Role of Environment Managers</a:t>
            </a:r>
            <a:endParaRPr lang="en-US" sz="1800" dirty="0"/>
          </a:p>
          <a:p>
            <a:pPr lvl="2">
              <a:lnSpc>
                <a:spcPct val="100000"/>
              </a:lnSpc>
            </a:pPr>
            <a:r>
              <a:rPr lang="en-US" sz="1800" dirty="0"/>
              <a:t>Problems faced due to poor TEM</a:t>
            </a:r>
          </a:p>
          <a:p>
            <a:pPr lvl="2">
              <a:lnSpc>
                <a:spcPct val="100000"/>
              </a:lnSpc>
            </a:pPr>
            <a:r>
              <a:rPr lang="en-US" sz="1800" dirty="0" smtClean="0"/>
              <a:t>TEM’s Techniques</a:t>
            </a:r>
          </a:p>
          <a:p>
            <a:pPr lvl="2">
              <a:lnSpc>
                <a:spcPct val="100000"/>
              </a:lnSpc>
            </a:pPr>
            <a:r>
              <a:rPr lang="en-US" altLang="en-US" sz="1800" dirty="0"/>
              <a:t>Delivery Activities &amp; efforts in TEM service</a:t>
            </a:r>
            <a:endParaRPr lang="en-US" sz="1800" dirty="0"/>
          </a:p>
          <a:p>
            <a:pPr lvl="2">
              <a:lnSpc>
                <a:spcPct val="100000"/>
              </a:lnSpc>
            </a:pPr>
            <a:r>
              <a:rPr lang="en-US" sz="1800" dirty="0" smtClean="0"/>
              <a:t>TEM’s </a:t>
            </a:r>
            <a:r>
              <a:rPr lang="en-US" sz="1800" dirty="0"/>
              <a:t>end-to-end Service</a:t>
            </a:r>
          </a:p>
          <a:p>
            <a:pPr lvl="2">
              <a:lnSpc>
                <a:spcPct val="100000"/>
              </a:lnSpc>
            </a:pPr>
            <a:r>
              <a:rPr lang="en-US" sz="1800" dirty="0"/>
              <a:t>Benefits of </a:t>
            </a:r>
            <a:r>
              <a:rPr lang="en-US" sz="1800" dirty="0" smtClean="0"/>
              <a:t>TEM</a:t>
            </a:r>
          </a:p>
          <a:p>
            <a:pPr lvl="2">
              <a:lnSpc>
                <a:spcPct val="100000"/>
              </a:lnSpc>
            </a:pPr>
            <a:r>
              <a:rPr lang="en-US" sz="1800" dirty="0" smtClean="0"/>
              <a:t>Problems with TEM</a:t>
            </a:r>
          </a:p>
          <a:p>
            <a:pPr lvl="2">
              <a:lnSpc>
                <a:spcPct val="100000"/>
              </a:lnSpc>
            </a:pPr>
            <a:r>
              <a:rPr lang="en-US" sz="1800" dirty="0" smtClean="0"/>
              <a:t>Solution to overcome the TEM Problems</a:t>
            </a:r>
            <a:endParaRPr lang="en-US" sz="1800" dirty="0"/>
          </a:p>
          <a:p>
            <a:pPr lvl="2">
              <a:lnSpc>
                <a:spcPct val="100000"/>
              </a:lnSpc>
            </a:pPr>
            <a:r>
              <a:rPr lang="en-US" sz="1800" dirty="0" smtClean="0"/>
              <a:t>Two </a:t>
            </a:r>
            <a:r>
              <a:rPr lang="en-US" sz="1800" dirty="0"/>
              <a:t>Case study Examples</a:t>
            </a:r>
          </a:p>
        </p:txBody>
      </p:sp>
    </p:spTree>
    <p:extLst>
      <p:ext uri="{BB962C8B-B14F-4D97-AF65-F5344CB8AC3E}">
        <p14:creationId xmlns:p14="http://schemas.microsoft.com/office/powerpoint/2010/main" val="305073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a:t>Casestudy-1 : </a:t>
            </a:r>
          </a:p>
        </p:txBody>
      </p:sp>
      <p:sp>
        <p:nvSpPr>
          <p:cNvPr id="22531" name="Content Placeholder 3"/>
          <p:cNvSpPr>
            <a:spLocks noGrp="1"/>
          </p:cNvSpPr>
          <p:nvPr>
            <p:ph idx="1"/>
          </p:nvPr>
        </p:nvSpPr>
        <p:spPr>
          <a:xfrm>
            <a:off x="298516" y="1494766"/>
            <a:ext cx="8323197" cy="4643751"/>
          </a:xfrm>
        </p:spPr>
        <p:txBody>
          <a:bodyPr/>
          <a:lstStyle/>
          <a:p>
            <a:pPr marL="342900" indent="-342900">
              <a:lnSpc>
                <a:spcPct val="150000"/>
              </a:lnSpc>
              <a:buClr>
                <a:schemeClr val="tx2"/>
              </a:buClr>
              <a:buFont typeface="Wingdings" panose="05000000000000000000" pitchFamily="2" charset="2"/>
              <a:buChar char="§"/>
              <a:defRPr/>
            </a:pPr>
            <a:r>
              <a:rPr lang="en-US" altLang="en-US" b="1" dirty="0" smtClean="0"/>
              <a:t>CLIENT </a:t>
            </a:r>
            <a:r>
              <a:rPr lang="en-US" altLang="en-US" b="1" dirty="0"/>
              <a:t>1:</a:t>
            </a:r>
            <a:r>
              <a:rPr lang="en-US" altLang="en-US" dirty="0"/>
              <a:t> Large international bank with 1,000-plus application </a:t>
            </a:r>
            <a:r>
              <a:rPr lang="en-US" altLang="en-US" dirty="0" smtClean="0"/>
              <a:t>environments</a:t>
            </a:r>
          </a:p>
          <a:p>
            <a:pPr marL="342900" indent="-342900">
              <a:lnSpc>
                <a:spcPct val="150000"/>
              </a:lnSpc>
              <a:buClr>
                <a:schemeClr val="tx2"/>
              </a:buClr>
              <a:buFont typeface="Wingdings" panose="05000000000000000000" pitchFamily="2" charset="2"/>
              <a:buChar char="§"/>
              <a:defRPr/>
            </a:pPr>
            <a:r>
              <a:rPr lang="en-US" altLang="en-US" b="1" dirty="0" smtClean="0"/>
              <a:t>CHALLENGES :</a:t>
            </a:r>
          </a:p>
          <a:p>
            <a:pPr marL="342900" indent="61913">
              <a:lnSpc>
                <a:spcPct val="150000"/>
              </a:lnSpc>
              <a:buClr>
                <a:schemeClr val="tx2"/>
              </a:buClr>
              <a:buFont typeface="+mj-lt"/>
              <a:buAutoNum type="arabicPeriod"/>
              <a:defRPr/>
            </a:pPr>
            <a:r>
              <a:rPr lang="en-US" altLang="en-US" sz="1600" dirty="0"/>
              <a:t>	</a:t>
            </a:r>
            <a:r>
              <a:rPr lang="en-US" altLang="en-US" sz="1600" dirty="0" smtClean="0"/>
              <a:t>Support in-flight pipeline of work comprising up to 100 concurrent projects. </a:t>
            </a:r>
          </a:p>
          <a:p>
            <a:pPr marL="342900" indent="61913">
              <a:lnSpc>
                <a:spcPct val="150000"/>
              </a:lnSpc>
              <a:buClr>
                <a:schemeClr val="tx2"/>
              </a:buClr>
              <a:buFont typeface="+mj-lt"/>
              <a:buAutoNum type="arabicPeriod"/>
              <a:defRPr/>
            </a:pPr>
            <a:r>
              <a:rPr lang="en-US" altLang="en-US" sz="1600" dirty="0" smtClean="0"/>
              <a:t>	Reduce build failures by an average of 75%. </a:t>
            </a:r>
          </a:p>
          <a:p>
            <a:pPr marL="342900" indent="61913">
              <a:lnSpc>
                <a:spcPct val="150000"/>
              </a:lnSpc>
              <a:buClr>
                <a:schemeClr val="tx2"/>
              </a:buClr>
              <a:buFont typeface="+mj-lt"/>
              <a:buAutoNum type="arabicPeriod"/>
              <a:defRPr/>
            </a:pPr>
            <a:r>
              <a:rPr lang="en-US" altLang="en-US" sz="1600" dirty="0" smtClean="0"/>
              <a:t>	Reduce release timelines by an average of 5%. </a:t>
            </a:r>
          </a:p>
          <a:p>
            <a:pPr marL="342900" indent="61913">
              <a:lnSpc>
                <a:spcPct val="150000"/>
              </a:lnSpc>
              <a:buClr>
                <a:schemeClr val="tx2"/>
              </a:buClr>
              <a:buFont typeface="+mj-lt"/>
              <a:buAutoNum type="arabicPeriod"/>
              <a:defRPr/>
            </a:pPr>
            <a:r>
              <a:rPr lang="en-US" altLang="en-US" sz="1600" dirty="0" smtClean="0"/>
              <a:t>	Increase service delivery efficiency by 25%. •	Reduce infrastructure footprint by 2%.</a:t>
            </a:r>
          </a:p>
        </p:txBody>
      </p:sp>
    </p:spTree>
    <p:extLst>
      <p:ext uri="{BB962C8B-B14F-4D97-AF65-F5344CB8AC3E}">
        <p14:creationId xmlns:p14="http://schemas.microsoft.com/office/powerpoint/2010/main" val="207848273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a:t>Casestudy-1 : </a:t>
            </a:r>
            <a:r>
              <a:rPr lang="en-US" altLang="en-US" dirty="0" smtClean="0"/>
              <a:t>(Contd..)</a:t>
            </a:r>
            <a:endParaRPr lang="en-US" altLang="en-US" dirty="0"/>
          </a:p>
        </p:txBody>
      </p:sp>
      <p:sp>
        <p:nvSpPr>
          <p:cNvPr id="22531" name="Content Placeholder 3"/>
          <p:cNvSpPr>
            <a:spLocks noGrp="1"/>
          </p:cNvSpPr>
          <p:nvPr>
            <p:ph idx="1"/>
          </p:nvPr>
        </p:nvSpPr>
        <p:spPr>
          <a:xfrm>
            <a:off x="298516" y="1494766"/>
            <a:ext cx="8323197" cy="4643751"/>
          </a:xfrm>
        </p:spPr>
        <p:txBody>
          <a:bodyPr/>
          <a:lstStyle/>
          <a:p>
            <a:pPr marL="342900" indent="-342900">
              <a:lnSpc>
                <a:spcPct val="150000"/>
              </a:lnSpc>
              <a:buClr>
                <a:schemeClr val="tx2"/>
              </a:buClr>
              <a:buFont typeface="Wingdings" panose="05000000000000000000" pitchFamily="2" charset="2"/>
              <a:buChar char="§"/>
              <a:defRPr/>
            </a:pPr>
            <a:r>
              <a:rPr lang="en-US" altLang="en-US" b="1" dirty="0" smtClean="0"/>
              <a:t>PROJECT CHARACTERISTICS :</a:t>
            </a:r>
          </a:p>
          <a:p>
            <a:pPr marL="342900">
              <a:lnSpc>
                <a:spcPct val="150000"/>
              </a:lnSpc>
              <a:buClr>
                <a:schemeClr val="tx2"/>
              </a:buClr>
              <a:defRPr/>
            </a:pPr>
            <a:r>
              <a:rPr lang="en-US" altLang="en-US" sz="1600" dirty="0"/>
              <a:t>200 applications within over 1,000 environments, with platform upgrades, updates and migrations occurring continually. </a:t>
            </a:r>
            <a:endParaRPr lang="en-US" altLang="en-US" sz="1600" dirty="0" smtClean="0"/>
          </a:p>
          <a:p>
            <a:pPr marL="342900">
              <a:lnSpc>
                <a:spcPct val="150000"/>
              </a:lnSpc>
              <a:buClr>
                <a:schemeClr val="tx2"/>
              </a:buClr>
              <a:defRPr/>
            </a:pPr>
            <a:r>
              <a:rPr lang="en-US" altLang="en-US" sz="1600" dirty="0" smtClean="0"/>
              <a:t>Platforms </a:t>
            </a:r>
            <a:r>
              <a:rPr lang="en-US" altLang="en-US" sz="1600" dirty="0"/>
              <a:t>range from mainframe to web applications, mobile solutions, cloud and lab technologies. </a:t>
            </a:r>
          </a:p>
        </p:txBody>
      </p:sp>
      <p:sp>
        <p:nvSpPr>
          <p:cNvPr id="2" name="Rectangle 1"/>
          <p:cNvSpPr/>
          <p:nvPr/>
        </p:nvSpPr>
        <p:spPr>
          <a:xfrm>
            <a:off x="298515" y="3816641"/>
            <a:ext cx="8323197" cy="2169825"/>
          </a:xfrm>
          <a:prstGeom prst="rect">
            <a:avLst/>
          </a:prstGeom>
        </p:spPr>
        <p:txBody>
          <a:bodyPr wrap="square">
            <a:spAutoFit/>
          </a:bodyPr>
          <a:lstStyle/>
          <a:p>
            <a:pPr marL="342900" indent="-342900">
              <a:lnSpc>
                <a:spcPct val="150000"/>
              </a:lnSpc>
              <a:buClr>
                <a:schemeClr val="tx2"/>
              </a:buClr>
              <a:buFont typeface="Wingdings" panose="05000000000000000000" pitchFamily="2" charset="2"/>
              <a:buChar char="§"/>
              <a:defRPr/>
            </a:pPr>
            <a:r>
              <a:rPr lang="en-US" altLang="en-US" b="1" dirty="0" smtClean="0"/>
              <a:t>TEM APPROACH </a:t>
            </a:r>
            <a:r>
              <a:rPr lang="en-US" altLang="en-US" b="1" dirty="0"/>
              <a:t>:</a:t>
            </a:r>
          </a:p>
          <a:p>
            <a:pPr marL="517525" lvl="1" indent="-342900">
              <a:lnSpc>
                <a:spcPct val="150000"/>
              </a:lnSpc>
              <a:buClr>
                <a:schemeClr val="tx2"/>
              </a:buClr>
              <a:buFont typeface="+mj-lt"/>
              <a:buAutoNum type="arabicPeriod"/>
              <a:defRPr/>
            </a:pPr>
            <a:r>
              <a:rPr lang="en-US" altLang="en-US" dirty="0"/>
              <a:t>Identified business risks</a:t>
            </a:r>
          </a:p>
          <a:p>
            <a:pPr marL="1035050" lvl="1" indent="-404813">
              <a:lnSpc>
                <a:spcPct val="150000"/>
              </a:lnSpc>
              <a:buClr>
                <a:schemeClr val="tx2"/>
              </a:buClr>
              <a:buFont typeface="Courier New" panose="02070309020205020404" pitchFamily="49" charset="0"/>
              <a:buChar char="o"/>
              <a:defRPr/>
            </a:pPr>
            <a:r>
              <a:rPr lang="en-US" altLang="en-US" dirty="0"/>
              <a:t>Knowledge management practices.</a:t>
            </a:r>
          </a:p>
          <a:p>
            <a:pPr marL="1035050" lvl="1" indent="-404813">
              <a:lnSpc>
                <a:spcPct val="150000"/>
              </a:lnSpc>
              <a:buClr>
                <a:schemeClr val="tx2"/>
              </a:buClr>
              <a:buFont typeface="Courier New" panose="02070309020205020404" pitchFamily="49" charset="0"/>
              <a:buChar char="o"/>
              <a:defRPr/>
            </a:pPr>
            <a:r>
              <a:rPr lang="en-US" altLang="en-US" dirty="0"/>
              <a:t>Silo-based operating model. </a:t>
            </a:r>
          </a:p>
          <a:p>
            <a:pPr marL="1035050" lvl="1" indent="-404813">
              <a:lnSpc>
                <a:spcPct val="150000"/>
              </a:lnSpc>
              <a:buClr>
                <a:schemeClr val="tx2"/>
              </a:buClr>
              <a:buFont typeface="Courier New" panose="02070309020205020404" pitchFamily="49" charset="0"/>
              <a:buChar char="o"/>
              <a:defRPr/>
            </a:pPr>
            <a:r>
              <a:rPr lang="en-US" altLang="en-US" dirty="0"/>
              <a:t>Key resource points of failure. </a:t>
            </a:r>
          </a:p>
        </p:txBody>
      </p:sp>
    </p:spTree>
    <p:extLst>
      <p:ext uri="{BB962C8B-B14F-4D97-AF65-F5344CB8AC3E}">
        <p14:creationId xmlns:p14="http://schemas.microsoft.com/office/powerpoint/2010/main" val="37966024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a:t>Casestudy-1 : </a:t>
            </a:r>
            <a:r>
              <a:rPr lang="en-US" altLang="en-US" dirty="0" smtClean="0"/>
              <a:t>(Contd..)</a:t>
            </a:r>
            <a:endParaRPr lang="en-US" altLang="en-US" dirty="0"/>
          </a:p>
        </p:txBody>
      </p:sp>
      <p:sp>
        <p:nvSpPr>
          <p:cNvPr id="22531" name="Content Placeholder 3"/>
          <p:cNvSpPr>
            <a:spLocks noGrp="1"/>
          </p:cNvSpPr>
          <p:nvPr>
            <p:ph idx="1"/>
          </p:nvPr>
        </p:nvSpPr>
        <p:spPr>
          <a:xfrm>
            <a:off x="298516" y="1494766"/>
            <a:ext cx="8323197" cy="4643751"/>
          </a:xfrm>
        </p:spPr>
        <p:txBody>
          <a:bodyPr/>
          <a:lstStyle/>
          <a:p>
            <a:pPr lvl="1" indent="0">
              <a:lnSpc>
                <a:spcPct val="150000"/>
              </a:lnSpc>
              <a:buClr>
                <a:schemeClr val="tx2"/>
              </a:buClr>
              <a:buNone/>
              <a:defRPr/>
            </a:pPr>
            <a:r>
              <a:rPr lang="en-US" altLang="en-US" dirty="0" smtClean="0">
                <a:solidFill>
                  <a:schemeClr val="tx2"/>
                </a:solidFill>
              </a:rPr>
              <a:t>2. </a:t>
            </a:r>
            <a:r>
              <a:rPr lang="en-US" altLang="en-US" dirty="0" smtClean="0"/>
              <a:t>Goals</a:t>
            </a:r>
          </a:p>
          <a:p>
            <a:pPr marL="1035050" lvl="1" indent="-404813">
              <a:lnSpc>
                <a:spcPct val="150000"/>
              </a:lnSpc>
              <a:buClr>
                <a:schemeClr val="tx2"/>
              </a:buClr>
              <a:buFont typeface="Courier New" panose="02070309020205020404" pitchFamily="49" charset="0"/>
              <a:buChar char="o"/>
              <a:defRPr/>
            </a:pPr>
            <a:r>
              <a:rPr lang="en-US" altLang="en-US" dirty="0" smtClean="0"/>
              <a:t>Set </a:t>
            </a:r>
            <a:r>
              <a:rPr lang="en-US" altLang="en-US" dirty="0"/>
              <a:t>up services-based operating model (best practice).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Set </a:t>
            </a:r>
            <a:r>
              <a:rPr lang="en-US" altLang="en-US" dirty="0"/>
              <a:t>up centralized knowledge repository including integrated project, release, service and configuration management.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Reduce </a:t>
            </a:r>
            <a:r>
              <a:rPr lang="en-US" altLang="en-US" dirty="0"/>
              <a:t>effort associated with support of environments once delivered by simplifying processes and introducing service/objective level agreements (SLAs/OLAs).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Reduce </a:t>
            </a:r>
            <a:r>
              <a:rPr lang="en-US" altLang="en-US" dirty="0"/>
              <a:t>the need for so many test environments through better requirements capture, analysis and change control. </a:t>
            </a:r>
          </a:p>
        </p:txBody>
      </p:sp>
    </p:spTree>
    <p:extLst>
      <p:ext uri="{BB962C8B-B14F-4D97-AF65-F5344CB8AC3E}">
        <p14:creationId xmlns:p14="http://schemas.microsoft.com/office/powerpoint/2010/main" val="4640398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a:t>Casestudy-1 : </a:t>
            </a:r>
            <a:r>
              <a:rPr lang="en-US" altLang="en-US" dirty="0" smtClean="0"/>
              <a:t>(Contd..)</a:t>
            </a:r>
            <a:endParaRPr lang="en-US" altLang="en-US" dirty="0"/>
          </a:p>
        </p:txBody>
      </p:sp>
      <p:sp>
        <p:nvSpPr>
          <p:cNvPr id="22531" name="Content Placeholder 3"/>
          <p:cNvSpPr>
            <a:spLocks noGrp="1"/>
          </p:cNvSpPr>
          <p:nvPr>
            <p:ph idx="1"/>
          </p:nvPr>
        </p:nvSpPr>
        <p:spPr>
          <a:xfrm>
            <a:off x="298516" y="1494766"/>
            <a:ext cx="8323197" cy="4643751"/>
          </a:xfrm>
        </p:spPr>
        <p:txBody>
          <a:bodyPr/>
          <a:lstStyle/>
          <a:p>
            <a:pPr lvl="1" indent="0">
              <a:lnSpc>
                <a:spcPct val="150000"/>
              </a:lnSpc>
              <a:buClr>
                <a:schemeClr val="tx2"/>
              </a:buClr>
              <a:buNone/>
              <a:defRPr/>
            </a:pPr>
            <a:r>
              <a:rPr lang="en-US" altLang="en-US" dirty="0" smtClean="0">
                <a:solidFill>
                  <a:schemeClr val="tx2"/>
                </a:solidFill>
              </a:rPr>
              <a:t>3. </a:t>
            </a:r>
            <a:r>
              <a:rPr lang="en-US" altLang="en-US" dirty="0" smtClean="0"/>
              <a:t>Results &amp; Benefits</a:t>
            </a:r>
          </a:p>
          <a:p>
            <a:pPr marL="1035050" lvl="1" indent="-404813">
              <a:lnSpc>
                <a:spcPct val="150000"/>
              </a:lnSpc>
              <a:buClr>
                <a:schemeClr val="tx2"/>
              </a:buClr>
              <a:buFont typeface="Courier New" panose="02070309020205020404" pitchFamily="49" charset="0"/>
              <a:buChar char="o"/>
              <a:defRPr/>
            </a:pPr>
            <a:r>
              <a:rPr lang="en-US" altLang="en-US" dirty="0" smtClean="0"/>
              <a:t>As </a:t>
            </a:r>
            <a:r>
              <a:rPr lang="en-US" altLang="en-US" dirty="0"/>
              <a:t>a service operating model, delivery (including service breakdown) became aligned to industry best practice.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Integration </a:t>
            </a:r>
            <a:r>
              <a:rPr lang="en-US" altLang="en-US" dirty="0"/>
              <a:t>with Capgemini/</a:t>
            </a:r>
            <a:r>
              <a:rPr lang="en-US" altLang="en-US" dirty="0" err="1"/>
              <a:t>Sogeti</a:t>
            </a:r>
            <a:r>
              <a:rPr lang="en-US" altLang="en-US" dirty="0"/>
              <a:t> standards, processes, guidelines</a:t>
            </a:r>
            <a:r>
              <a:rPr lang="en-US" altLang="en-US" dirty="0" smtClean="0"/>
              <a:t>.</a:t>
            </a:r>
          </a:p>
          <a:p>
            <a:pPr marL="1035050" lvl="1" indent="-404813">
              <a:lnSpc>
                <a:spcPct val="150000"/>
              </a:lnSpc>
              <a:buClr>
                <a:schemeClr val="tx2"/>
              </a:buClr>
              <a:buFont typeface="Courier New" panose="02070309020205020404" pitchFamily="49" charset="0"/>
              <a:buChar char="o"/>
              <a:defRPr/>
            </a:pPr>
            <a:r>
              <a:rPr lang="en-US" altLang="en-US" dirty="0" smtClean="0"/>
              <a:t>Introduction </a:t>
            </a:r>
            <a:r>
              <a:rPr lang="en-US" altLang="en-US" dirty="0"/>
              <a:t>of OLAs for environment delivery and support teams, including measurement and reporting automation.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Build </a:t>
            </a:r>
            <a:r>
              <a:rPr lang="en-US" altLang="en-US" dirty="0"/>
              <a:t>failure reduced by 50% (ongoing initiative</a:t>
            </a:r>
            <a:r>
              <a:rPr lang="en-US" altLang="en-US" dirty="0" smtClean="0"/>
              <a:t>).</a:t>
            </a:r>
          </a:p>
          <a:p>
            <a:pPr marL="1035050" lvl="1" indent="-404813">
              <a:lnSpc>
                <a:spcPct val="150000"/>
              </a:lnSpc>
              <a:buClr>
                <a:schemeClr val="tx2"/>
              </a:buClr>
              <a:buFont typeface="Courier New" panose="02070309020205020404" pitchFamily="49" charset="0"/>
              <a:buChar char="o"/>
              <a:defRPr/>
            </a:pPr>
            <a:r>
              <a:rPr lang="en-US" altLang="en-US" dirty="0" smtClean="0"/>
              <a:t>Release </a:t>
            </a:r>
            <a:r>
              <a:rPr lang="en-US" altLang="en-US" dirty="0"/>
              <a:t>timeframes reduced by an average of 6</a:t>
            </a:r>
            <a:r>
              <a:rPr lang="en-US" altLang="en-US" dirty="0" smtClean="0"/>
              <a:t>%.</a:t>
            </a:r>
          </a:p>
          <a:p>
            <a:pPr marL="1035050" lvl="1" indent="-404813">
              <a:lnSpc>
                <a:spcPct val="150000"/>
              </a:lnSpc>
              <a:buClr>
                <a:schemeClr val="tx2"/>
              </a:buClr>
              <a:buFont typeface="Courier New" panose="02070309020205020404" pitchFamily="49" charset="0"/>
              <a:buChar char="o"/>
              <a:defRPr/>
            </a:pPr>
            <a:r>
              <a:rPr lang="en-US" altLang="en-US" dirty="0" smtClean="0"/>
              <a:t>Service </a:t>
            </a:r>
            <a:r>
              <a:rPr lang="en-US" altLang="en-US" dirty="0"/>
              <a:t>delivery productivity improved by 25</a:t>
            </a:r>
            <a:r>
              <a:rPr lang="en-US" altLang="en-US" dirty="0" smtClean="0"/>
              <a:t>%.</a:t>
            </a:r>
          </a:p>
          <a:p>
            <a:pPr marL="1035050" lvl="1" indent="-404813">
              <a:lnSpc>
                <a:spcPct val="150000"/>
              </a:lnSpc>
              <a:buClr>
                <a:schemeClr val="tx2"/>
              </a:buClr>
              <a:buFont typeface="Courier New" panose="02070309020205020404" pitchFamily="49" charset="0"/>
              <a:buChar char="o"/>
              <a:defRPr/>
            </a:pPr>
            <a:r>
              <a:rPr lang="en-US" altLang="en-US" dirty="0" smtClean="0"/>
              <a:t>4.5</a:t>
            </a:r>
            <a:r>
              <a:rPr lang="en-US" altLang="en-US" dirty="0"/>
              <a:t>% reduction in development and test environment infrastructure</a:t>
            </a:r>
            <a:r>
              <a:rPr lang="en-US" altLang="en-US" dirty="0" smtClean="0"/>
              <a:t>.</a:t>
            </a:r>
            <a:endParaRPr lang="en-US" b="1" dirty="0" smtClean="0"/>
          </a:p>
        </p:txBody>
      </p:sp>
    </p:spTree>
    <p:extLst>
      <p:ext uri="{BB962C8B-B14F-4D97-AF65-F5344CB8AC3E}">
        <p14:creationId xmlns:p14="http://schemas.microsoft.com/office/powerpoint/2010/main" val="2631626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Casestudy-2 </a:t>
            </a:r>
            <a:r>
              <a:rPr lang="en-US" altLang="en-US" dirty="0"/>
              <a:t>: </a:t>
            </a:r>
          </a:p>
        </p:txBody>
      </p:sp>
      <p:sp>
        <p:nvSpPr>
          <p:cNvPr id="22531" name="Content Placeholder 3"/>
          <p:cNvSpPr>
            <a:spLocks noGrp="1"/>
          </p:cNvSpPr>
          <p:nvPr>
            <p:ph idx="1"/>
          </p:nvPr>
        </p:nvSpPr>
        <p:spPr>
          <a:xfrm>
            <a:off x="298516" y="1494766"/>
            <a:ext cx="8323197" cy="4643751"/>
          </a:xfrm>
        </p:spPr>
        <p:txBody>
          <a:bodyPr/>
          <a:lstStyle/>
          <a:p>
            <a:pPr marL="342900" indent="-342900">
              <a:lnSpc>
                <a:spcPct val="150000"/>
              </a:lnSpc>
              <a:buClr>
                <a:schemeClr val="tx2"/>
              </a:buClr>
              <a:buFont typeface="Wingdings" panose="05000000000000000000" pitchFamily="2" charset="2"/>
              <a:buChar char="§"/>
              <a:defRPr/>
            </a:pPr>
            <a:r>
              <a:rPr lang="en-US" altLang="en-US" b="1" dirty="0" smtClean="0"/>
              <a:t>CLIENT 2:</a:t>
            </a:r>
            <a:r>
              <a:rPr lang="en-US" altLang="en-US" dirty="0" smtClean="0"/>
              <a:t> Insurance Institution</a:t>
            </a:r>
          </a:p>
          <a:p>
            <a:pPr marL="342900" indent="-342900">
              <a:lnSpc>
                <a:spcPct val="150000"/>
              </a:lnSpc>
              <a:buClr>
                <a:schemeClr val="tx2"/>
              </a:buClr>
              <a:buFont typeface="Wingdings" panose="05000000000000000000" pitchFamily="2" charset="2"/>
              <a:buChar char="§"/>
              <a:defRPr/>
            </a:pPr>
            <a:endParaRPr lang="en-US" altLang="en-US" dirty="0" smtClean="0"/>
          </a:p>
          <a:p>
            <a:pPr marL="342900" indent="-342900">
              <a:lnSpc>
                <a:spcPct val="150000"/>
              </a:lnSpc>
              <a:buClr>
                <a:schemeClr val="tx2"/>
              </a:buClr>
              <a:buFont typeface="Wingdings" panose="05000000000000000000" pitchFamily="2" charset="2"/>
              <a:buChar char="§"/>
              <a:defRPr/>
            </a:pPr>
            <a:r>
              <a:rPr lang="en-US" altLang="en-US" b="1" dirty="0" smtClean="0"/>
              <a:t>CHALLENGES :</a:t>
            </a:r>
          </a:p>
          <a:p>
            <a:pPr marL="342900">
              <a:lnSpc>
                <a:spcPct val="150000"/>
              </a:lnSpc>
              <a:buClr>
                <a:schemeClr val="tx2"/>
              </a:buClr>
              <a:defRPr/>
            </a:pPr>
            <a:r>
              <a:rPr lang="en-US" altLang="en-US" sz="1600" dirty="0" smtClean="0"/>
              <a:t>Continual </a:t>
            </a:r>
            <a:r>
              <a:rPr lang="en-US" altLang="en-US" sz="1600" dirty="0"/>
              <a:t>delay in pipeline project delivery due to environment delivery delays and change implementation failure. </a:t>
            </a:r>
            <a:endParaRPr lang="en-US" altLang="en-US" sz="1600" dirty="0" smtClean="0"/>
          </a:p>
          <a:p>
            <a:pPr marL="342900">
              <a:lnSpc>
                <a:spcPct val="150000"/>
              </a:lnSpc>
              <a:buClr>
                <a:schemeClr val="tx2"/>
              </a:buClr>
              <a:defRPr/>
            </a:pPr>
            <a:endParaRPr lang="en-US" altLang="en-US" sz="1600" dirty="0"/>
          </a:p>
          <a:p>
            <a:pPr marL="342900" indent="-342900">
              <a:lnSpc>
                <a:spcPct val="150000"/>
              </a:lnSpc>
              <a:buClr>
                <a:schemeClr val="tx2"/>
              </a:buClr>
              <a:buFont typeface="Wingdings" panose="05000000000000000000" pitchFamily="2" charset="2"/>
              <a:buChar char="§"/>
              <a:defRPr/>
            </a:pPr>
            <a:r>
              <a:rPr lang="en-US" altLang="en-US" sz="1600" b="1" dirty="0"/>
              <a:t>PROJECT CHARACTERISTICS :</a:t>
            </a:r>
          </a:p>
          <a:p>
            <a:pPr marL="342900">
              <a:lnSpc>
                <a:spcPct val="150000"/>
              </a:lnSpc>
              <a:buClr>
                <a:schemeClr val="tx2"/>
              </a:buClr>
              <a:defRPr/>
            </a:pPr>
            <a:r>
              <a:rPr lang="en-US" altLang="en-US" sz="1600" dirty="0"/>
              <a:t>50 integrated applications including a shared, client-facing front-end and a core systems back-end.</a:t>
            </a:r>
          </a:p>
          <a:p>
            <a:pPr marL="342900">
              <a:lnSpc>
                <a:spcPct val="150000"/>
              </a:lnSpc>
              <a:buClr>
                <a:schemeClr val="tx2"/>
              </a:buClr>
              <a:defRPr/>
            </a:pPr>
            <a:endParaRPr lang="en-US" altLang="en-US" sz="1600" dirty="0" smtClean="0"/>
          </a:p>
        </p:txBody>
      </p:sp>
    </p:spTree>
    <p:extLst>
      <p:ext uri="{BB962C8B-B14F-4D97-AF65-F5344CB8AC3E}">
        <p14:creationId xmlns:p14="http://schemas.microsoft.com/office/powerpoint/2010/main" val="69946198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Casestudy-2 </a:t>
            </a:r>
            <a:r>
              <a:rPr lang="en-US" altLang="en-US" dirty="0"/>
              <a:t>: </a:t>
            </a:r>
            <a:r>
              <a:rPr lang="en-US" altLang="en-US" dirty="0" smtClean="0"/>
              <a:t>(Contd..)</a:t>
            </a:r>
            <a:endParaRPr lang="en-US" altLang="en-US" dirty="0"/>
          </a:p>
        </p:txBody>
      </p:sp>
      <p:sp>
        <p:nvSpPr>
          <p:cNvPr id="2" name="Rectangle 1"/>
          <p:cNvSpPr/>
          <p:nvPr/>
        </p:nvSpPr>
        <p:spPr>
          <a:xfrm>
            <a:off x="298516" y="978046"/>
            <a:ext cx="8323197" cy="5909310"/>
          </a:xfrm>
          <a:prstGeom prst="rect">
            <a:avLst/>
          </a:prstGeom>
        </p:spPr>
        <p:txBody>
          <a:bodyPr wrap="square">
            <a:spAutoFit/>
          </a:bodyPr>
          <a:lstStyle/>
          <a:p>
            <a:pPr marL="342900" indent="-342900">
              <a:lnSpc>
                <a:spcPct val="150000"/>
              </a:lnSpc>
              <a:buClr>
                <a:schemeClr val="tx2"/>
              </a:buClr>
              <a:buFont typeface="Wingdings" panose="05000000000000000000" pitchFamily="2" charset="2"/>
              <a:buChar char="§"/>
              <a:defRPr/>
            </a:pPr>
            <a:r>
              <a:rPr lang="en-US" altLang="en-US" b="1" dirty="0" smtClean="0"/>
              <a:t>TEM APPROACH </a:t>
            </a:r>
            <a:r>
              <a:rPr lang="en-US" altLang="en-US" b="1" dirty="0"/>
              <a:t>:</a:t>
            </a:r>
          </a:p>
          <a:p>
            <a:pPr marL="517525" lvl="1" indent="-342900">
              <a:lnSpc>
                <a:spcPct val="150000"/>
              </a:lnSpc>
              <a:buClr>
                <a:schemeClr val="tx2"/>
              </a:buClr>
              <a:buFont typeface="+mj-lt"/>
              <a:buAutoNum type="arabicPeriod"/>
              <a:defRPr/>
            </a:pPr>
            <a:r>
              <a:rPr lang="en-US" altLang="en-US" dirty="0"/>
              <a:t>Identified business risks</a:t>
            </a:r>
          </a:p>
          <a:p>
            <a:pPr marL="1035050" lvl="1" indent="-404813">
              <a:lnSpc>
                <a:spcPct val="150000"/>
              </a:lnSpc>
              <a:buClr>
                <a:schemeClr val="tx2"/>
              </a:buClr>
              <a:buFont typeface="Courier New" panose="02070309020205020404" pitchFamily="49" charset="0"/>
              <a:buChar char="o"/>
              <a:defRPr/>
            </a:pPr>
            <a:r>
              <a:rPr lang="en-US" altLang="en-US" dirty="0" smtClean="0"/>
              <a:t>Shared </a:t>
            </a:r>
            <a:r>
              <a:rPr lang="en-US" altLang="en-US" dirty="0"/>
              <a:t>systems management processes ill-defined and managed.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Poor </a:t>
            </a:r>
            <a:r>
              <a:rPr lang="en-US" altLang="en-US" dirty="0"/>
              <a:t>requirements capture and utilization traceability.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Weak </a:t>
            </a:r>
            <a:r>
              <a:rPr lang="en-US" altLang="en-US" dirty="0"/>
              <a:t>shared-systems change control processes.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Weak </a:t>
            </a:r>
            <a:r>
              <a:rPr lang="en-US" altLang="en-US" dirty="0"/>
              <a:t>dependencies and impact assessment practices. </a:t>
            </a:r>
            <a:endParaRPr lang="en-US" altLang="en-US" dirty="0" smtClean="0"/>
          </a:p>
          <a:p>
            <a:pPr marL="1035050" lvl="1" indent="-404813">
              <a:lnSpc>
                <a:spcPct val="150000"/>
              </a:lnSpc>
              <a:buClr>
                <a:schemeClr val="tx2"/>
              </a:buClr>
              <a:buFont typeface="Courier New" panose="02070309020205020404" pitchFamily="49" charset="0"/>
              <a:buChar char="o"/>
              <a:defRPr/>
            </a:pPr>
            <a:endParaRPr lang="en-US" altLang="en-US" dirty="0"/>
          </a:p>
          <a:p>
            <a:pPr lvl="1" indent="0">
              <a:lnSpc>
                <a:spcPct val="150000"/>
              </a:lnSpc>
              <a:buClr>
                <a:schemeClr val="tx2"/>
              </a:buClr>
              <a:buNone/>
              <a:defRPr/>
            </a:pPr>
            <a:r>
              <a:rPr lang="en-US" altLang="en-US" dirty="0">
                <a:solidFill>
                  <a:schemeClr val="tx2"/>
                </a:solidFill>
              </a:rPr>
              <a:t>2. </a:t>
            </a:r>
            <a:r>
              <a:rPr lang="en-US" altLang="en-US" dirty="0"/>
              <a:t>Goals</a:t>
            </a:r>
          </a:p>
          <a:p>
            <a:pPr marL="1035050" lvl="1" indent="-404813">
              <a:lnSpc>
                <a:spcPct val="150000"/>
              </a:lnSpc>
              <a:buClr>
                <a:schemeClr val="tx2"/>
              </a:buClr>
              <a:buFont typeface="Courier New" panose="02070309020205020404" pitchFamily="49" charset="0"/>
              <a:buChar char="o"/>
              <a:defRPr/>
            </a:pPr>
            <a:r>
              <a:rPr lang="en-US" altLang="en-US" dirty="0"/>
              <a:t>Streamline shared services management processes. </a:t>
            </a:r>
          </a:p>
          <a:p>
            <a:pPr marL="1035050" lvl="1" indent="-404813">
              <a:lnSpc>
                <a:spcPct val="150000"/>
              </a:lnSpc>
              <a:buClr>
                <a:schemeClr val="tx2"/>
              </a:buClr>
              <a:buFont typeface="Courier New" panose="02070309020205020404" pitchFamily="49" charset="0"/>
              <a:buChar char="o"/>
              <a:defRPr/>
            </a:pPr>
            <a:r>
              <a:rPr lang="en-US" altLang="en-US" dirty="0"/>
              <a:t>Establish dependent team’s service/objective level agreements (SLAs/OLAs). </a:t>
            </a:r>
          </a:p>
          <a:p>
            <a:pPr marL="1035050" lvl="1" indent="-404813">
              <a:lnSpc>
                <a:spcPct val="150000"/>
              </a:lnSpc>
              <a:buClr>
                <a:schemeClr val="tx2"/>
              </a:buClr>
              <a:buFont typeface="Courier New" panose="02070309020205020404" pitchFamily="49" charset="0"/>
              <a:buChar char="o"/>
              <a:defRPr/>
            </a:pPr>
            <a:r>
              <a:rPr lang="en-US" altLang="en-US" dirty="0"/>
              <a:t>Reduce change failure rate by 15%. </a:t>
            </a:r>
          </a:p>
          <a:p>
            <a:pPr marL="1035050" lvl="1" indent="-404813">
              <a:lnSpc>
                <a:spcPct val="150000"/>
              </a:lnSpc>
              <a:buClr>
                <a:schemeClr val="tx2"/>
              </a:buClr>
              <a:buFont typeface="Courier New" panose="02070309020205020404" pitchFamily="49" charset="0"/>
              <a:buChar char="o"/>
              <a:defRPr/>
            </a:pPr>
            <a:r>
              <a:rPr lang="en-US" altLang="en-US" dirty="0"/>
              <a:t>Improve environment provisioning lead-time by 25%. </a:t>
            </a:r>
          </a:p>
        </p:txBody>
      </p:sp>
    </p:spTree>
    <p:extLst>
      <p:ext uri="{BB962C8B-B14F-4D97-AF65-F5344CB8AC3E}">
        <p14:creationId xmlns:p14="http://schemas.microsoft.com/office/powerpoint/2010/main" val="34443136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Casestudy-2 </a:t>
            </a:r>
            <a:r>
              <a:rPr lang="en-US" altLang="en-US" dirty="0"/>
              <a:t>: </a:t>
            </a:r>
            <a:r>
              <a:rPr lang="en-US" altLang="en-US" dirty="0" smtClean="0"/>
              <a:t>(Contd..)</a:t>
            </a:r>
            <a:endParaRPr lang="en-US" altLang="en-US" dirty="0"/>
          </a:p>
        </p:txBody>
      </p:sp>
      <p:sp>
        <p:nvSpPr>
          <p:cNvPr id="22531" name="Content Placeholder 3"/>
          <p:cNvSpPr>
            <a:spLocks noGrp="1"/>
          </p:cNvSpPr>
          <p:nvPr>
            <p:ph idx="1"/>
          </p:nvPr>
        </p:nvSpPr>
        <p:spPr>
          <a:xfrm>
            <a:off x="298516" y="1494766"/>
            <a:ext cx="8323197" cy="4643751"/>
          </a:xfrm>
        </p:spPr>
        <p:txBody>
          <a:bodyPr/>
          <a:lstStyle/>
          <a:p>
            <a:pPr lvl="1" indent="0">
              <a:lnSpc>
                <a:spcPct val="150000"/>
              </a:lnSpc>
              <a:buClr>
                <a:schemeClr val="tx2"/>
              </a:buClr>
              <a:buNone/>
              <a:defRPr/>
            </a:pPr>
            <a:r>
              <a:rPr lang="en-US" altLang="en-US" dirty="0" smtClean="0">
                <a:solidFill>
                  <a:schemeClr val="tx2"/>
                </a:solidFill>
              </a:rPr>
              <a:t>3. </a:t>
            </a:r>
            <a:r>
              <a:rPr lang="en-US" altLang="en-US" dirty="0" smtClean="0"/>
              <a:t>Results &amp; Benefits</a:t>
            </a:r>
          </a:p>
          <a:p>
            <a:pPr marL="1035050" lvl="1" indent="-404813">
              <a:lnSpc>
                <a:spcPct val="150000"/>
              </a:lnSpc>
              <a:buClr>
                <a:schemeClr val="tx2"/>
              </a:buClr>
              <a:buFont typeface="Courier New" panose="02070309020205020404" pitchFamily="49" charset="0"/>
              <a:buChar char="o"/>
              <a:defRPr/>
            </a:pPr>
            <a:r>
              <a:rPr lang="en-US" altLang="en-US" dirty="0"/>
              <a:t>Centralized engagement, requirements capture and estimation, including traceability.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Centralized </a:t>
            </a:r>
            <a:r>
              <a:rPr lang="en-US" altLang="en-US" dirty="0"/>
              <a:t>shared service change advisory board (CAB) formalization, including change ownership, dependencies and impact assessments coupled with formalized approval processes.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Change </a:t>
            </a:r>
            <a:r>
              <a:rPr lang="en-US" altLang="en-US" dirty="0"/>
              <a:t>failure rate reduced by 17%. </a:t>
            </a:r>
            <a:endParaRPr lang="en-US" altLang="en-US" dirty="0" smtClean="0"/>
          </a:p>
          <a:p>
            <a:pPr marL="1035050" lvl="1" indent="-404813">
              <a:lnSpc>
                <a:spcPct val="150000"/>
              </a:lnSpc>
              <a:buClr>
                <a:schemeClr val="tx2"/>
              </a:buClr>
              <a:buFont typeface="Courier New" panose="02070309020205020404" pitchFamily="49" charset="0"/>
              <a:buChar char="o"/>
              <a:defRPr/>
            </a:pPr>
            <a:r>
              <a:rPr lang="en-US" altLang="en-US" dirty="0" smtClean="0"/>
              <a:t>Environment </a:t>
            </a:r>
            <a:r>
              <a:rPr lang="en-US" altLang="en-US" dirty="0"/>
              <a:t>provisioning lead-time reduced by 25% through OLA introduction and simplified request, measurement and control process, including tool integration.</a:t>
            </a:r>
          </a:p>
        </p:txBody>
      </p:sp>
    </p:spTree>
    <p:extLst>
      <p:ext uri="{BB962C8B-B14F-4D97-AF65-F5344CB8AC3E}">
        <p14:creationId xmlns:p14="http://schemas.microsoft.com/office/powerpoint/2010/main" val="111972039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98516" y="1494766"/>
            <a:ext cx="7076645" cy="4643751"/>
          </a:xfrm>
        </p:spPr>
        <p:txBody>
          <a:bodyPr/>
          <a:lstStyle/>
          <a:p>
            <a:pPr marL="342900" indent="-342900">
              <a:lnSpc>
                <a:spcPct val="100000"/>
              </a:lnSpc>
              <a:buClr>
                <a:schemeClr val="tx2"/>
              </a:buClr>
              <a:buFont typeface="Wingdings" panose="05000000000000000000" pitchFamily="2" charset="2"/>
              <a:buChar char="§"/>
            </a:pPr>
            <a:r>
              <a:rPr lang="en-US" dirty="0"/>
              <a:t>In this lesson, you have learnt:</a:t>
            </a:r>
          </a:p>
          <a:p>
            <a:pPr lvl="2">
              <a:lnSpc>
                <a:spcPct val="100000"/>
              </a:lnSpc>
            </a:pPr>
            <a:r>
              <a:rPr lang="en-US" sz="1700" dirty="0"/>
              <a:t>What is Test Data?</a:t>
            </a:r>
          </a:p>
          <a:p>
            <a:pPr lvl="2">
              <a:lnSpc>
                <a:spcPct val="100000"/>
              </a:lnSpc>
            </a:pPr>
            <a:r>
              <a:rPr lang="en-US" sz="1700" dirty="0"/>
              <a:t>Test Data Challenges</a:t>
            </a:r>
          </a:p>
          <a:p>
            <a:pPr lvl="2">
              <a:lnSpc>
                <a:spcPct val="100000"/>
              </a:lnSpc>
            </a:pPr>
            <a:r>
              <a:rPr lang="en-US" sz="1700" dirty="0"/>
              <a:t>Challenges of Test Data sourcing</a:t>
            </a:r>
          </a:p>
          <a:p>
            <a:pPr lvl="2">
              <a:lnSpc>
                <a:spcPct val="100000"/>
              </a:lnSpc>
            </a:pPr>
            <a:r>
              <a:rPr lang="en-US" sz="1700" dirty="0"/>
              <a:t>Need for TDM </a:t>
            </a:r>
          </a:p>
          <a:p>
            <a:pPr lvl="2">
              <a:lnSpc>
                <a:spcPct val="100000"/>
              </a:lnSpc>
            </a:pPr>
            <a:r>
              <a:rPr lang="en-US" sz="1700" dirty="0"/>
              <a:t>Essential Steps for a streamlined TDM</a:t>
            </a:r>
          </a:p>
          <a:p>
            <a:pPr lvl="2">
              <a:lnSpc>
                <a:spcPct val="100000"/>
              </a:lnSpc>
            </a:pPr>
            <a:r>
              <a:rPr lang="en-US" sz="1700" dirty="0"/>
              <a:t>TDM Strategies</a:t>
            </a:r>
          </a:p>
          <a:p>
            <a:pPr lvl="2">
              <a:lnSpc>
                <a:spcPct val="100000"/>
              </a:lnSpc>
            </a:pPr>
            <a:r>
              <a:rPr lang="en-US" sz="1700" dirty="0"/>
              <a:t>Corrupted Test Data</a:t>
            </a:r>
          </a:p>
          <a:p>
            <a:pPr lvl="2">
              <a:lnSpc>
                <a:spcPct val="100000"/>
              </a:lnSpc>
            </a:pPr>
            <a:r>
              <a:rPr lang="en-US" sz="1700" dirty="0"/>
              <a:t>Preparing Ideal Test Data to ensure Maximum Test </a:t>
            </a:r>
            <a:r>
              <a:rPr lang="en-US" sz="1700" dirty="0" smtClean="0"/>
              <a:t>Coverage</a:t>
            </a:r>
            <a:endParaRPr lang="en-US" sz="1700" dirty="0"/>
          </a:p>
          <a:p>
            <a:pPr lvl="2">
              <a:lnSpc>
                <a:spcPct val="100000"/>
              </a:lnSpc>
            </a:pPr>
            <a:r>
              <a:rPr lang="en-US" sz="1700" dirty="0" smtClean="0"/>
              <a:t>TDM </a:t>
            </a:r>
            <a:r>
              <a:rPr lang="en-US" sz="1700" dirty="0"/>
              <a:t>Tools</a:t>
            </a:r>
          </a:p>
          <a:p>
            <a:pPr lvl="1">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78500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Introduction</a:t>
            </a:r>
            <a:endParaRPr lang="en-US" altLang="en-US" dirty="0"/>
          </a:p>
        </p:txBody>
      </p:sp>
      <p:sp>
        <p:nvSpPr>
          <p:cNvPr id="22531" name="Content Placeholder 3"/>
          <p:cNvSpPr>
            <a:spLocks noGrp="1"/>
          </p:cNvSpPr>
          <p:nvPr>
            <p:ph idx="1"/>
          </p:nvPr>
        </p:nvSpPr>
        <p:spPr>
          <a:xfrm>
            <a:off x="298516" y="1494766"/>
            <a:ext cx="8323197" cy="4643751"/>
          </a:xfrm>
        </p:spPr>
        <p:txBody>
          <a:bodyPr/>
          <a:lstStyle/>
          <a:p>
            <a:pPr marL="342900" indent="-342900">
              <a:lnSpc>
                <a:spcPct val="150000"/>
              </a:lnSpc>
              <a:buClr>
                <a:schemeClr val="tx2"/>
              </a:buClr>
              <a:buFont typeface="Wingdings" panose="05000000000000000000" pitchFamily="2" charset="2"/>
              <a:buChar char="§"/>
              <a:defRPr/>
            </a:pPr>
            <a:r>
              <a:rPr lang="en-US" dirty="0"/>
              <a:t>To successfully test business applications end-to-end, across multiple user channels and through the distributed systems landscape and proliferation of system interfaces, the organization must have the right environment, controlled change, and tailored support practices. </a:t>
            </a:r>
            <a:endParaRPr lang="en-US" dirty="0" smtClean="0"/>
          </a:p>
          <a:p>
            <a:pPr marL="342900" indent="-342900">
              <a:lnSpc>
                <a:spcPct val="150000"/>
              </a:lnSpc>
              <a:buClr>
                <a:schemeClr val="tx2"/>
              </a:buClr>
              <a:buFont typeface="Wingdings" panose="05000000000000000000" pitchFamily="2" charset="2"/>
              <a:buChar char="§"/>
              <a:defRPr/>
            </a:pPr>
            <a:r>
              <a:rPr lang="en-US" dirty="0" smtClean="0"/>
              <a:t>The </a:t>
            </a:r>
            <a:r>
              <a:rPr lang="en-US" b="1" dirty="0"/>
              <a:t>Test Environment Management </a:t>
            </a:r>
            <a:r>
              <a:rPr lang="en-US" b="1" dirty="0" smtClean="0"/>
              <a:t>service</a:t>
            </a:r>
            <a:r>
              <a:rPr lang="en-US" dirty="0" smtClean="0"/>
              <a:t> </a:t>
            </a:r>
            <a:r>
              <a:rPr lang="en-US" dirty="0"/>
              <a:t>fulfills all these demands. </a:t>
            </a:r>
          </a:p>
        </p:txBody>
      </p:sp>
    </p:spTree>
    <p:extLst>
      <p:ext uri="{BB962C8B-B14F-4D97-AF65-F5344CB8AC3E}">
        <p14:creationId xmlns:p14="http://schemas.microsoft.com/office/powerpoint/2010/main" val="4109465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TEM ?</a:t>
            </a:r>
            <a:endParaRPr lang="en-US" dirty="0"/>
          </a:p>
        </p:txBody>
      </p:sp>
      <p:sp>
        <p:nvSpPr>
          <p:cNvPr id="3" name="Content Placeholder 2"/>
          <p:cNvSpPr>
            <a:spLocks noGrp="1"/>
          </p:cNvSpPr>
          <p:nvPr>
            <p:ph idx="1"/>
          </p:nvPr>
        </p:nvSpPr>
        <p:spPr>
          <a:xfrm>
            <a:off x="298516" y="1494766"/>
            <a:ext cx="8845484" cy="5363234"/>
          </a:xfrm>
        </p:spPr>
        <p:txBody>
          <a:bodyPr/>
          <a:lstStyle/>
          <a:p>
            <a:pPr marL="285750" indent="-285750">
              <a:lnSpc>
                <a:spcPct val="150000"/>
              </a:lnSpc>
              <a:buClr>
                <a:schemeClr val="tx2"/>
              </a:buClr>
              <a:buFont typeface="Wingdings" panose="05000000000000000000" pitchFamily="2" charset="2"/>
              <a:buChar char="§"/>
            </a:pPr>
            <a:r>
              <a:rPr lang="en-US" dirty="0"/>
              <a:t>You may hear things like “please don’t deploy to staging, some clients are load testing on it” or “can you refresh the user data so that our consumer can regression test on it?” These sorts of requests come through ad-hoc communications, like Slack and e-mail. </a:t>
            </a:r>
          </a:p>
          <a:p>
            <a:pPr marL="285750" indent="-285750">
              <a:lnSpc>
                <a:spcPct val="150000"/>
              </a:lnSpc>
              <a:buClr>
                <a:schemeClr val="tx2"/>
              </a:buClr>
              <a:buFont typeface="Wingdings" panose="05000000000000000000" pitchFamily="2" charset="2"/>
              <a:buChar char="§"/>
            </a:pPr>
            <a:r>
              <a:rPr lang="en-US" dirty="0"/>
              <a:t>These communications and how we respond are our test environment management. </a:t>
            </a:r>
            <a:endParaRPr lang="en-US" dirty="0" smtClean="0"/>
          </a:p>
          <a:p>
            <a:pPr marL="285750" indent="-285750">
              <a:lnSpc>
                <a:spcPct val="150000"/>
              </a:lnSpc>
              <a:buClr>
                <a:schemeClr val="tx2"/>
              </a:buClr>
              <a:buFont typeface="Wingdings" panose="05000000000000000000" pitchFamily="2" charset="2"/>
              <a:buChar char="§"/>
            </a:pPr>
            <a:r>
              <a:rPr lang="en-US" dirty="0" smtClean="0"/>
              <a:t>It </a:t>
            </a:r>
            <a:r>
              <a:rPr lang="en-US" dirty="0"/>
              <a:t>is often ad-hoc and full of error-prone, manual processes</a:t>
            </a:r>
            <a:r>
              <a:rPr lang="en-US" dirty="0" smtClean="0"/>
              <a:t>.</a:t>
            </a:r>
          </a:p>
        </p:txBody>
      </p:sp>
    </p:spTree>
    <p:extLst>
      <p:ext uri="{BB962C8B-B14F-4D97-AF65-F5344CB8AC3E}">
        <p14:creationId xmlns:p14="http://schemas.microsoft.com/office/powerpoint/2010/main" val="20042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TEM</a:t>
            </a:r>
            <a:endParaRPr lang="en-US" dirty="0"/>
          </a:p>
        </p:txBody>
      </p:sp>
      <p:sp>
        <p:nvSpPr>
          <p:cNvPr id="3" name="Content Placeholder 2"/>
          <p:cNvSpPr>
            <a:spLocks noGrp="1"/>
          </p:cNvSpPr>
          <p:nvPr>
            <p:ph idx="1"/>
          </p:nvPr>
        </p:nvSpPr>
        <p:spPr>
          <a:xfrm>
            <a:off x="298516" y="1494766"/>
            <a:ext cx="8845484" cy="5175857"/>
          </a:xfrm>
        </p:spPr>
        <p:txBody>
          <a:bodyPr/>
          <a:lstStyle/>
          <a:p>
            <a:pPr marL="285750" indent="-285750">
              <a:lnSpc>
                <a:spcPct val="150000"/>
              </a:lnSpc>
              <a:buClr>
                <a:schemeClr val="tx2"/>
              </a:buClr>
              <a:buFont typeface="Wingdings" panose="05000000000000000000" pitchFamily="2" charset="2"/>
              <a:buChar char="§"/>
            </a:pPr>
            <a:r>
              <a:rPr lang="en-US" dirty="0"/>
              <a:t>The emergence of more sophisticated application solutions, combined with cheaper storage and alternative infrastructure models such as virtualization and cloud technologies, have led to businesses’ IT landscapes becoming increasingly integrated and complex. </a:t>
            </a:r>
            <a:endParaRPr lang="en-US" dirty="0" smtClean="0"/>
          </a:p>
          <a:p>
            <a:pPr marL="285750" indent="-285750">
              <a:lnSpc>
                <a:spcPct val="150000"/>
              </a:lnSpc>
              <a:buClr>
                <a:schemeClr val="tx2"/>
              </a:buClr>
              <a:buFont typeface="Wingdings" panose="05000000000000000000" pitchFamily="2" charset="2"/>
              <a:buChar char="§"/>
            </a:pPr>
            <a:r>
              <a:rPr lang="en-US" dirty="0" smtClean="0"/>
              <a:t>More </a:t>
            </a:r>
            <a:r>
              <a:rPr lang="en-US" dirty="0"/>
              <a:t>than ever, managers are under pressure to maintain control of these application ecosystems whilst maximizing the availability and utilization of these investments, in order to speed up their overall product time-to-market. </a:t>
            </a:r>
          </a:p>
          <a:p>
            <a:pPr>
              <a:lnSpc>
                <a:spcPct val="150000"/>
              </a:lnSpc>
              <a:buClr>
                <a:schemeClr val="tx2"/>
              </a:buClr>
            </a:pPr>
            <a:r>
              <a:rPr lang="en-US" b="1" dirty="0" smtClean="0"/>
              <a:t>    Example</a:t>
            </a:r>
            <a:r>
              <a:rPr lang="en-US" b="1" dirty="0"/>
              <a:t>:</a:t>
            </a:r>
            <a:r>
              <a:rPr lang="en-US" dirty="0"/>
              <a:t> </a:t>
            </a:r>
          </a:p>
          <a:p>
            <a:pPr marL="284163">
              <a:lnSpc>
                <a:spcPct val="150000"/>
              </a:lnSpc>
              <a:buClr>
                <a:schemeClr val="tx2"/>
              </a:buClr>
            </a:pPr>
            <a:r>
              <a:rPr lang="en-US" dirty="0"/>
              <a:t>Take payment systems, for example. Most are now settled in real-time, rather than at pre-defined time periods (overnight batch) as they were previously.</a:t>
            </a:r>
          </a:p>
          <a:p>
            <a:pPr marL="285750" indent="-285750">
              <a:lnSpc>
                <a:spcPct val="150000"/>
              </a:lnSpc>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152447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smtClean="0"/>
              <a:t>TEM (Contd..)</a:t>
            </a:r>
            <a:endParaRPr lang="en-US" dirty="0"/>
          </a:p>
        </p:txBody>
      </p:sp>
      <p:sp>
        <p:nvSpPr>
          <p:cNvPr id="3" name="Content Placeholder 2"/>
          <p:cNvSpPr>
            <a:spLocks noGrp="1"/>
          </p:cNvSpPr>
          <p:nvPr>
            <p:ph idx="1"/>
          </p:nvPr>
        </p:nvSpPr>
        <p:spPr/>
        <p:txBody>
          <a:bodyPr/>
          <a:lstStyle/>
          <a:p>
            <a:pPr marL="285750" indent="-285750">
              <a:lnSpc>
                <a:spcPct val="150000"/>
              </a:lnSpc>
              <a:buClr>
                <a:schemeClr val="tx2"/>
              </a:buClr>
              <a:buFont typeface="Wingdings" panose="05000000000000000000" pitchFamily="2" charset="2"/>
              <a:buChar char="§"/>
            </a:pPr>
            <a:r>
              <a:rPr lang="en-US" dirty="0"/>
              <a:t>Organizations typically need a number of test environments for every production application – they may require anywhere between one to 250 different environments for a single business application. With the growth in ‘agile’ development environments, the need for frequent software releases has also increased, sometimes to the level of hourly or on-demand</a:t>
            </a:r>
            <a:r>
              <a:rPr lang="en-US" dirty="0" smtClean="0"/>
              <a:t>.</a:t>
            </a:r>
          </a:p>
          <a:p>
            <a:pPr marL="285750" indent="-285750">
              <a:lnSpc>
                <a:spcPct val="150000"/>
              </a:lnSpc>
              <a:buClr>
                <a:schemeClr val="tx2"/>
              </a:buClr>
              <a:buFont typeface="Wingdings" panose="05000000000000000000" pitchFamily="2" charset="2"/>
              <a:buChar char="§"/>
            </a:pPr>
            <a:r>
              <a:rPr lang="en-US" dirty="0"/>
              <a:t>The TEM approach enables clients to begin testing earlier (shifting left), at a higher quality and at a lower cost to the organization. </a:t>
            </a:r>
          </a:p>
          <a:p>
            <a:pPr marL="285750" indent="-285750">
              <a:lnSpc>
                <a:spcPct val="150000"/>
              </a:lnSpc>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180196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Environment Managers</a:t>
            </a:r>
            <a:endParaRPr lang="en-US" dirty="0"/>
          </a:p>
        </p:txBody>
      </p:sp>
      <p:sp>
        <p:nvSpPr>
          <p:cNvPr id="3" name="Content Placeholder 2"/>
          <p:cNvSpPr>
            <a:spLocks noGrp="1"/>
          </p:cNvSpPr>
          <p:nvPr>
            <p:ph idx="1"/>
          </p:nvPr>
        </p:nvSpPr>
        <p:spPr>
          <a:xfrm>
            <a:off x="298516" y="1509756"/>
            <a:ext cx="8845484" cy="5363234"/>
          </a:xfrm>
        </p:spPr>
        <p:txBody>
          <a:bodyPr/>
          <a:lstStyle/>
          <a:p>
            <a:r>
              <a:rPr lang="en-US" dirty="0" smtClean="0"/>
              <a:t>List of hotspots that environment managers should take care :</a:t>
            </a:r>
          </a:p>
          <a:p>
            <a:pPr marL="342900" indent="-342900">
              <a:lnSpc>
                <a:spcPct val="150000"/>
              </a:lnSpc>
              <a:buClr>
                <a:schemeClr val="tx2"/>
              </a:buClr>
              <a:buFont typeface="+mj-lt"/>
              <a:buAutoNum type="arabicPeriod"/>
            </a:pPr>
            <a:r>
              <a:rPr lang="en-US" dirty="0"/>
              <a:t>Managing test infrastructure such as hardware servers, application servers, networking, firewalls, software components required for testing, build software required for testing releases etc.,</a:t>
            </a:r>
          </a:p>
          <a:p>
            <a:pPr marL="342900" indent="-342900">
              <a:lnSpc>
                <a:spcPct val="150000"/>
              </a:lnSpc>
              <a:buClr>
                <a:schemeClr val="tx2"/>
              </a:buClr>
              <a:buFont typeface="+mj-lt"/>
              <a:buAutoNum type="arabicPeriod"/>
            </a:pPr>
            <a:r>
              <a:rPr lang="en-US" dirty="0"/>
              <a:t>Managing test environments such as database clusters, </a:t>
            </a:r>
            <a:r>
              <a:rPr lang="en-US" dirty="0">
                <a:hlinkClick r:id="rId2"/>
              </a:rPr>
              <a:t>UAT</a:t>
            </a:r>
            <a:r>
              <a:rPr lang="en-US" dirty="0"/>
              <a:t>, Pre-prod and the data required for testing.</a:t>
            </a:r>
          </a:p>
          <a:p>
            <a:pPr marL="342900" indent="-342900">
              <a:lnSpc>
                <a:spcPct val="150000"/>
              </a:lnSpc>
              <a:buClr>
                <a:schemeClr val="tx2"/>
              </a:buClr>
              <a:buFont typeface="+mj-lt"/>
              <a:buAutoNum type="arabicPeriod"/>
            </a:pPr>
            <a:r>
              <a:rPr lang="en-US" dirty="0"/>
              <a:t>Manage or monitor Service Level Agreements (SLA).</a:t>
            </a:r>
          </a:p>
          <a:p>
            <a:pPr marL="342900" indent="-342900">
              <a:lnSpc>
                <a:spcPct val="150000"/>
              </a:lnSpc>
              <a:buClr>
                <a:schemeClr val="tx2"/>
              </a:buClr>
              <a:buFont typeface="+mj-lt"/>
              <a:buAutoNum type="arabicPeriod"/>
            </a:pPr>
            <a:r>
              <a:rPr lang="en-US" dirty="0"/>
              <a:t>Planning and analysis of test environments.</a:t>
            </a:r>
          </a:p>
          <a:p>
            <a:pPr marL="342900" indent="-342900">
              <a:lnSpc>
                <a:spcPct val="150000"/>
              </a:lnSpc>
              <a:buClr>
                <a:schemeClr val="tx2"/>
              </a:buClr>
              <a:buFont typeface="+mj-lt"/>
              <a:buAutoNum type="arabicPeriod"/>
            </a:pPr>
            <a:r>
              <a:rPr lang="en-US" dirty="0"/>
              <a:t>Monitoring servers and infrastructure.</a:t>
            </a:r>
          </a:p>
          <a:p>
            <a:pPr marL="342900" indent="-342900">
              <a:lnSpc>
                <a:spcPct val="150000"/>
              </a:lnSpc>
              <a:buClr>
                <a:schemeClr val="tx2"/>
              </a:buClr>
              <a:buFont typeface="+mj-lt"/>
              <a:buAutoNum type="arabicPeriod"/>
            </a:pPr>
            <a:r>
              <a:rPr lang="en-US" dirty="0"/>
              <a:t>Environment Maintenance.</a:t>
            </a:r>
          </a:p>
          <a:p>
            <a:pPr marL="342900" indent="-342900">
              <a:lnSpc>
                <a:spcPct val="150000"/>
              </a:lnSpc>
              <a:buClr>
                <a:schemeClr val="tx2"/>
              </a:buClr>
              <a:buFont typeface="+mj-lt"/>
              <a:buAutoNum type="arabicPeriod"/>
            </a:pPr>
            <a:r>
              <a:rPr lang="en-US" dirty="0"/>
              <a:t>Effective Communication between the test team and other stakeholders.</a:t>
            </a:r>
          </a:p>
          <a:p>
            <a:pPr marL="342900" indent="-342900">
              <a:lnSpc>
                <a:spcPct val="150000"/>
              </a:lnSpc>
              <a:buClr>
                <a:schemeClr val="tx2"/>
              </a:buClr>
              <a:buFont typeface="+mj-lt"/>
              <a:buAutoNum type="arabicPeriod"/>
            </a:pPr>
            <a:r>
              <a:rPr lang="en-US" dirty="0" smtClean="0"/>
              <a:t>Bug life cycle</a:t>
            </a:r>
            <a:endParaRPr lang="en-US" dirty="0"/>
          </a:p>
        </p:txBody>
      </p:sp>
    </p:spTree>
    <p:extLst>
      <p:ext uri="{BB962C8B-B14F-4D97-AF65-F5344CB8AC3E}">
        <p14:creationId xmlns:p14="http://schemas.microsoft.com/office/powerpoint/2010/main" val="238628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Problems faced due to poor TEM</a:t>
            </a:r>
            <a:endParaRPr lang="en-US" alt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59989708"/>
              </p:ext>
            </p:extLst>
          </p:nvPr>
        </p:nvGraphicFramePr>
        <p:xfrm>
          <a:off x="298450" y="1495425"/>
          <a:ext cx="8845550" cy="5120640"/>
        </p:xfrm>
        <a:graphic>
          <a:graphicData uri="http://schemas.openxmlformats.org/drawingml/2006/table">
            <a:tbl>
              <a:tblPr firstRow="1" bandRow="1">
                <a:tableStyleId>{5C22544A-7EE6-4342-B048-85BDC9FD1C3A}</a:tableStyleId>
              </a:tblPr>
              <a:tblGrid>
                <a:gridCol w="4422775"/>
                <a:gridCol w="4422775"/>
              </a:tblGrid>
              <a:tr h="370840">
                <a:tc>
                  <a:txBody>
                    <a:bodyPr/>
                    <a:lstStyle/>
                    <a:p>
                      <a:pPr>
                        <a:lnSpc>
                          <a:spcPct val="150000"/>
                        </a:lnSpc>
                      </a:pPr>
                      <a:r>
                        <a:rPr lang="en-US" sz="1600" dirty="0" smtClean="0"/>
                        <a:t>Poor TEM Management</a:t>
                      </a:r>
                      <a:endParaRPr lang="en-US" sz="1600" dirty="0"/>
                    </a:p>
                  </a:txBody>
                  <a:tcPr/>
                </a:tc>
                <a:tc>
                  <a:txBody>
                    <a:bodyPr/>
                    <a:lstStyle/>
                    <a:p>
                      <a:pPr>
                        <a:lnSpc>
                          <a:spcPct val="150000"/>
                        </a:lnSpc>
                      </a:pPr>
                      <a:r>
                        <a:rPr lang="en-US" sz="1600" dirty="0" smtClean="0"/>
                        <a:t>Impact</a:t>
                      </a:r>
                      <a:endParaRPr lang="en-US" sz="1600" dirty="0"/>
                    </a:p>
                  </a:txBody>
                  <a:tcPr/>
                </a:tc>
              </a:tr>
              <a:tr h="370840">
                <a:tc>
                  <a:txBody>
                    <a:bodyPr/>
                    <a:lstStyle/>
                    <a:p>
                      <a:pPr>
                        <a:lnSpc>
                          <a:spcPct val="150000"/>
                        </a:lnSpc>
                      </a:pPr>
                      <a:r>
                        <a:rPr lang="en-US" sz="1600" dirty="0" smtClean="0"/>
                        <a:t>Test environments differ from production environments in terms of the operating systems, configuration, software versions, patches, etc. The wider the gap between test and production, the greater the probability that the delivered product will have more bugs/defects. </a:t>
                      </a:r>
                      <a:endParaRPr lang="en-US" sz="1600" dirty="0"/>
                    </a:p>
                  </a:txBody>
                  <a:tcPr/>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1600" dirty="0" smtClean="0"/>
                        <a:t>This results in poor code quality and also product failures in production or live environments.</a:t>
                      </a:r>
                    </a:p>
                    <a:p>
                      <a:pPr>
                        <a:lnSpc>
                          <a:spcPct val="150000"/>
                        </a:lnSpc>
                      </a:pPr>
                      <a:endParaRPr lang="en-US" sz="1600" dirty="0"/>
                    </a:p>
                  </a:txBody>
                  <a:tcPr/>
                </a:tc>
              </a:tr>
              <a:tr h="370840">
                <a:tc>
                  <a:txBody>
                    <a:bodyPr/>
                    <a:lstStyle/>
                    <a:p>
                      <a:pPr>
                        <a:lnSpc>
                          <a:spcPct val="150000"/>
                        </a:lnSpc>
                      </a:pPr>
                      <a:r>
                        <a:rPr lang="en-US" sz="1600" dirty="0" smtClean="0"/>
                        <a:t>Poorly managed infrastructure assets</a:t>
                      </a:r>
                      <a:endParaRPr lang="en-US" sz="1600" dirty="0"/>
                    </a:p>
                  </a:txBody>
                  <a:tcPr/>
                </a:tc>
                <a:tc>
                  <a:txBody>
                    <a:bodyPr/>
                    <a:lstStyle/>
                    <a:p>
                      <a:pPr>
                        <a:lnSpc>
                          <a:spcPct val="150000"/>
                        </a:lnSpc>
                      </a:pPr>
                      <a:r>
                        <a:rPr lang="en-US" sz="1600" dirty="0" smtClean="0"/>
                        <a:t>This</a:t>
                      </a:r>
                      <a:r>
                        <a:rPr lang="en-US" sz="1600" baseline="0" dirty="0" smtClean="0"/>
                        <a:t> </a:t>
                      </a:r>
                      <a:r>
                        <a:rPr lang="en-US" sz="1600" dirty="0" smtClean="0"/>
                        <a:t>results in budget spikes and may delay the testing process.</a:t>
                      </a:r>
                      <a:endParaRPr lang="en-US" sz="1600" dirty="0"/>
                    </a:p>
                  </a:txBody>
                  <a:tcPr/>
                </a:tc>
              </a:tr>
              <a:tr h="370840">
                <a:tc>
                  <a:txBody>
                    <a:bodyPr/>
                    <a:lstStyle/>
                    <a:p>
                      <a:pPr>
                        <a:lnSpc>
                          <a:spcPct val="150000"/>
                        </a:lnSpc>
                      </a:pPr>
                      <a:r>
                        <a:rPr lang="en-US" sz="1600" dirty="0" smtClean="0"/>
                        <a:t>Poorly administered and poorly controlled environments/infrastructure assets </a:t>
                      </a:r>
                      <a:endParaRPr lang="en-US" sz="1600" dirty="0"/>
                    </a:p>
                  </a:txBody>
                  <a:tcPr/>
                </a:tc>
                <a:tc>
                  <a:txBody>
                    <a:bodyPr/>
                    <a:lstStyle/>
                    <a:p>
                      <a:pPr>
                        <a:lnSpc>
                          <a:spcPct val="150000"/>
                        </a:lnSpc>
                      </a:pPr>
                      <a:r>
                        <a:rPr lang="en-US" sz="1600" dirty="0" smtClean="0"/>
                        <a:t>This results in unintended consequences. It may also result in poor configuration and change control.</a:t>
                      </a:r>
                      <a:endParaRPr lang="en-US" sz="1600" dirty="0"/>
                    </a:p>
                  </a:txBody>
                  <a:tcPr/>
                </a:tc>
              </a:tr>
            </a:tbl>
          </a:graphicData>
        </a:graphic>
      </p:graphicFrame>
    </p:spTree>
    <p:extLst>
      <p:ext uri="{BB962C8B-B14F-4D97-AF65-F5344CB8AC3E}">
        <p14:creationId xmlns:p14="http://schemas.microsoft.com/office/powerpoint/2010/main" val="12184768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altLang="en-US" dirty="0" smtClean="0"/>
              <a:t>Problems faced due to poor TEM (Contd..)</a:t>
            </a:r>
            <a:endParaRPr lang="en-US" alt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13311123"/>
              </p:ext>
            </p:extLst>
          </p:nvPr>
        </p:nvGraphicFramePr>
        <p:xfrm>
          <a:off x="298450" y="1495425"/>
          <a:ext cx="8845550" cy="4389120"/>
        </p:xfrm>
        <a:graphic>
          <a:graphicData uri="http://schemas.openxmlformats.org/drawingml/2006/table">
            <a:tbl>
              <a:tblPr firstRow="1" bandRow="1">
                <a:tableStyleId>{5C22544A-7EE6-4342-B048-85BDC9FD1C3A}</a:tableStyleId>
              </a:tblPr>
              <a:tblGrid>
                <a:gridCol w="4422775"/>
                <a:gridCol w="4422775"/>
              </a:tblGrid>
              <a:tr h="370840">
                <a:tc>
                  <a:txBody>
                    <a:bodyPr/>
                    <a:lstStyle/>
                    <a:p>
                      <a:pPr>
                        <a:lnSpc>
                          <a:spcPct val="150000"/>
                        </a:lnSpc>
                      </a:pPr>
                      <a:r>
                        <a:rPr lang="en-US" sz="1600" dirty="0" smtClean="0"/>
                        <a:t>Poor TEM Management</a:t>
                      </a:r>
                      <a:endParaRPr lang="en-US" sz="1600" dirty="0"/>
                    </a:p>
                  </a:txBody>
                  <a:tcPr/>
                </a:tc>
                <a:tc>
                  <a:txBody>
                    <a:bodyPr/>
                    <a:lstStyle/>
                    <a:p>
                      <a:pPr>
                        <a:lnSpc>
                          <a:spcPct val="150000"/>
                        </a:lnSpc>
                      </a:pPr>
                      <a:r>
                        <a:rPr lang="en-US" sz="1600" dirty="0" smtClean="0"/>
                        <a:t>Impact</a:t>
                      </a:r>
                      <a:endParaRPr lang="en-US" sz="1600" dirty="0"/>
                    </a:p>
                  </a:txBody>
                  <a:tcPr/>
                </a:tc>
              </a:tr>
              <a:tr h="370840">
                <a:tc>
                  <a:txBody>
                    <a:bodyPr/>
                    <a:lstStyle/>
                    <a:p>
                      <a:pPr>
                        <a:lnSpc>
                          <a:spcPct val="150000"/>
                        </a:lnSpc>
                      </a:pPr>
                      <a:r>
                        <a:rPr lang="en-US" sz="1600" dirty="0" smtClean="0"/>
                        <a:t>Misalignment of test and production environments</a:t>
                      </a:r>
                      <a:endParaRPr lang="en-US" sz="1600" dirty="0"/>
                    </a:p>
                  </a:txBody>
                  <a:tcPr/>
                </a:tc>
                <a:tc>
                  <a:txBody>
                    <a:bodyPr/>
                    <a:lstStyle/>
                    <a:p>
                      <a:pPr>
                        <a:lnSpc>
                          <a:spcPct val="150000"/>
                        </a:lnSpc>
                      </a:pPr>
                      <a:r>
                        <a:rPr lang="en-US" sz="1600" dirty="0" smtClean="0"/>
                        <a:t>Root Cause Analysis of incidents and defects becomes challenging</a:t>
                      </a:r>
                      <a:endParaRPr lang="en-US" sz="1600" dirty="0"/>
                    </a:p>
                  </a:txBody>
                  <a:tcPr/>
                </a:tc>
              </a:tr>
              <a:tr h="370840">
                <a:tc>
                  <a:txBody>
                    <a:bodyPr/>
                    <a:lstStyle/>
                    <a:p>
                      <a:pPr>
                        <a:lnSpc>
                          <a:spcPct val="150000"/>
                        </a:lnSpc>
                      </a:pPr>
                      <a:r>
                        <a:rPr lang="en-US" sz="1600" dirty="0" smtClean="0"/>
                        <a:t>Assign the application developers as testers or for testers to directly test the code in production</a:t>
                      </a:r>
                      <a:endParaRPr lang="en-US" sz="1600" dirty="0"/>
                    </a:p>
                  </a:txBody>
                  <a:tcPr/>
                </a:tc>
                <a:tc>
                  <a:txBody>
                    <a:bodyPr/>
                    <a:lstStyle/>
                    <a:p>
                      <a:pPr>
                        <a:lnSpc>
                          <a:spcPct val="150000"/>
                        </a:lnSpc>
                      </a:pPr>
                      <a:r>
                        <a:rPr lang="en-US" sz="1600" dirty="0" smtClean="0"/>
                        <a:t>This results in the</a:t>
                      </a:r>
                      <a:r>
                        <a:rPr lang="en-US" sz="1600" baseline="0" dirty="0" smtClean="0"/>
                        <a:t> </a:t>
                      </a:r>
                      <a:r>
                        <a:rPr lang="en-US" sz="1600" dirty="0" smtClean="0"/>
                        <a:t>lack of accountability and also poses a deep risk in the software development process. </a:t>
                      </a:r>
                      <a:endParaRPr lang="en-US" sz="1600" dirty="0"/>
                    </a:p>
                  </a:txBody>
                  <a:tcPr/>
                </a:tc>
              </a:tr>
              <a:tr h="370840">
                <a:tc>
                  <a:txBody>
                    <a:bodyPr/>
                    <a:lstStyle/>
                    <a:p>
                      <a:pPr>
                        <a:lnSpc>
                          <a:spcPct val="150000"/>
                        </a:lnSpc>
                      </a:pPr>
                      <a:r>
                        <a:rPr lang="en-US" sz="1600" dirty="0" smtClean="0"/>
                        <a:t>It is very common for test teams to clone or extract the production data and use it for testing purposes. </a:t>
                      </a:r>
                      <a:endParaRPr lang="en-US" sz="1600" dirty="0"/>
                    </a:p>
                  </a:txBody>
                  <a:tcPr/>
                </a:tc>
                <a:tc>
                  <a:txBody>
                    <a:bodyPr/>
                    <a:lstStyle/>
                    <a:p>
                      <a:pPr>
                        <a:lnSpc>
                          <a:spcPct val="150000"/>
                        </a:lnSpc>
                      </a:pPr>
                      <a:r>
                        <a:rPr lang="en-US" sz="1600" dirty="0" smtClean="0"/>
                        <a:t>This approach is time-consuming, error-prone and may not meet the data protection policies. Further, it isn’t change-controlled and cannot be audited.</a:t>
                      </a:r>
                      <a:endParaRPr lang="en-US" sz="1600" dirty="0"/>
                    </a:p>
                  </a:txBody>
                  <a:tcPr/>
                </a:tc>
              </a:tr>
            </a:tbl>
          </a:graphicData>
        </a:graphic>
      </p:graphicFrame>
    </p:spTree>
    <p:extLst>
      <p:ext uri="{BB962C8B-B14F-4D97-AF65-F5344CB8AC3E}">
        <p14:creationId xmlns:p14="http://schemas.microsoft.com/office/powerpoint/2010/main" val="178425926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Theme1">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767C0F9-CA2D-427E-AB29-F7CB5C283FB9}" vid="{6C390D35-4829-40ED-9241-9E80FD20C193}"/>
    </a:ext>
  </a:extLst>
</a:theme>
</file>

<file path=ppt/theme/theme3.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Props1.xml><?xml version="1.0" encoding="utf-8"?>
<ds:datastoreItem xmlns:ds="http://schemas.openxmlformats.org/officeDocument/2006/customXml" ds:itemID="{A6F9CE7A-2E4C-4F2B-8284-1D210E89D2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infopath/2007/PartnerControls"/>
    <ds:schemaRef ds:uri="http://purl.org/dc/elements/1.1/"/>
    <ds:schemaRef ds:uri="http://schemas.microsoft.com/office/2006/metadata/properties"/>
    <ds:schemaRef ds:uri="2c69fdd3-93b5-4f70-a8b7-c47f91c604ac"/>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13984</TotalTime>
  <Words>2307</Words>
  <Application>Microsoft Office PowerPoint</Application>
  <PresentationFormat>On-screen Show (4:3)</PresentationFormat>
  <Paragraphs>212</Paragraphs>
  <Slides>27</Slides>
  <Notes>21</Notes>
  <HiddenSlides>1</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8" baseType="lpstr">
      <vt:lpstr>Calibri</vt:lpstr>
      <vt:lpstr>Verdana</vt:lpstr>
      <vt:lpstr>Candara</vt:lpstr>
      <vt:lpstr>Arial</vt:lpstr>
      <vt:lpstr>Helvetica Light</vt:lpstr>
      <vt:lpstr>Wingdings</vt:lpstr>
      <vt:lpstr>Courier New</vt:lpstr>
      <vt:lpstr>Section slides</vt:lpstr>
      <vt:lpstr>Theme1</vt:lpstr>
      <vt:lpstr>1_Section slides</vt:lpstr>
      <vt:lpstr>think-cell Slide</vt:lpstr>
      <vt:lpstr>Test Data Management </vt:lpstr>
      <vt:lpstr>Lesson Objectives</vt:lpstr>
      <vt:lpstr>Introduction</vt:lpstr>
      <vt:lpstr>What is TEM ?</vt:lpstr>
      <vt:lpstr>Need of TEM</vt:lpstr>
      <vt:lpstr>Need of TEM (Contd..)</vt:lpstr>
      <vt:lpstr>Role of Environment Managers</vt:lpstr>
      <vt:lpstr>Problems faced due to poor TEM</vt:lpstr>
      <vt:lpstr>Problems faced due to poor TEM (Contd..)</vt:lpstr>
      <vt:lpstr>Problems faced due to poor TEM (Contd..)</vt:lpstr>
      <vt:lpstr>TEM’s Techniques</vt:lpstr>
      <vt:lpstr>Delivery Activities &amp; efforts in TEM service</vt:lpstr>
      <vt:lpstr>TEM’s end-to-end Service</vt:lpstr>
      <vt:lpstr>TEM’s end-to-end Service(Contd..)</vt:lpstr>
      <vt:lpstr>Benefits of TEM</vt:lpstr>
      <vt:lpstr>Benefits of TEM(Contd..)</vt:lpstr>
      <vt:lpstr>Benefits of TEM(Contd..)</vt:lpstr>
      <vt:lpstr> Problems with TEM</vt:lpstr>
      <vt:lpstr> Solution to overcome the TEM Problems</vt:lpstr>
      <vt:lpstr>Casestudy-1 : </vt:lpstr>
      <vt:lpstr>Casestudy-1 : (Contd..)</vt:lpstr>
      <vt:lpstr>Casestudy-1 : (Contd..)</vt:lpstr>
      <vt:lpstr>Casestudy-1 : (Contd..)</vt:lpstr>
      <vt:lpstr>Casestudy-2 : </vt:lpstr>
      <vt:lpstr>Casestudy-2 : (Contd..)</vt:lpstr>
      <vt:lpstr>Casestudy-2 : (Contd..)</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iGATE</dc:creator>
  <cp:lastModifiedBy>Padmawar, Neelima</cp:lastModifiedBy>
  <cp:revision>427</cp:revision>
  <cp:lastPrinted>2016-08-30T11:02:38Z</cp:lastPrinted>
  <dcterms:created xsi:type="dcterms:W3CDTF">2012-05-18T02:59:15Z</dcterms:created>
  <dcterms:modified xsi:type="dcterms:W3CDTF">2020-10-06T06:45:52Z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ies>
</file>