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af848ed34e_0_3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af848ed34e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af848ed34e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af848ed34e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af848ed34e_0_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af848ed34e_0_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af848ed34e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af848ed34e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af848ed34e_0_3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af848ed34e_0_3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f848ed34e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f848ed34e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af848ed34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af848ed34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af848ed34e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af848ed34e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af848ed34e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af848ed34e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af848ed34e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af848ed34e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af848ed34e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af848ed34e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 Id="rId4" Type="http://schemas.openxmlformats.org/officeDocument/2006/relationships/image" Target="../media/image11.png"/><Relationship Id="rId5"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png"/><Relationship Id="rId7"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8.png"/><Relationship Id="rId5"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 Id="rId4" Type="http://schemas.openxmlformats.org/officeDocument/2006/relationships/image" Target="../media/image8.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1200"/>
              </a:spcAft>
              <a:buNone/>
            </a:pPr>
            <a:r>
              <a:rPr b="1" lang="tr" sz="2400">
                <a:latin typeface="Arial"/>
                <a:ea typeface="Arial"/>
                <a:cs typeface="Arial"/>
                <a:sym typeface="Arial"/>
              </a:rPr>
              <a:t>Biologiyanın Rəqəmsal Transformasiyası və Yeni Erası: Süni İntellekt, Maşın və Dərin Öyrənmənin Elmdə İnqilabı</a:t>
            </a:r>
            <a:endParaRPr b="1" sz="6100"/>
          </a:p>
        </p:txBody>
      </p:sp>
      <p:sp>
        <p:nvSpPr>
          <p:cNvPr id="60" name="Google Shape;60;p13"/>
          <p:cNvSpPr txBox="1"/>
          <p:nvPr>
            <p:ph idx="1" type="subTitle"/>
          </p:nvPr>
        </p:nvSpPr>
        <p:spPr>
          <a:xfrm>
            <a:off x="510450" y="3182335"/>
            <a:ext cx="8123100" cy="11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tr" sz="1700">
                <a:latin typeface="Arial"/>
                <a:ea typeface="Arial"/>
                <a:cs typeface="Arial"/>
                <a:sym typeface="Arial"/>
              </a:rPr>
              <a:t>Lalə Ibadullayeva </a:t>
            </a:r>
            <a:endParaRPr sz="1700">
              <a:latin typeface="Arial"/>
              <a:ea typeface="Arial"/>
              <a:cs typeface="Arial"/>
              <a:sym typeface="Arial"/>
            </a:endParaRPr>
          </a:p>
          <a:p>
            <a:pPr indent="0" lvl="0" marL="0" rtl="0" algn="l">
              <a:spcBef>
                <a:spcPts val="0"/>
              </a:spcBef>
              <a:spcAft>
                <a:spcPts val="0"/>
              </a:spcAft>
              <a:buNone/>
            </a:pPr>
            <a:r>
              <a:t/>
            </a:r>
            <a:endParaRPr sz="1700">
              <a:latin typeface="Arial"/>
              <a:ea typeface="Arial"/>
              <a:cs typeface="Arial"/>
              <a:sym typeface="Arial"/>
            </a:endParaRPr>
          </a:p>
          <a:p>
            <a:pPr indent="0" lvl="0" marL="0" rtl="0" algn="l">
              <a:spcBef>
                <a:spcPts val="0"/>
              </a:spcBef>
              <a:spcAft>
                <a:spcPts val="0"/>
              </a:spcAft>
              <a:buNone/>
            </a:pPr>
            <a:r>
              <a:rPr lang="tr" sz="1700">
                <a:latin typeface="Arial"/>
                <a:ea typeface="Arial"/>
                <a:cs typeface="Arial"/>
                <a:sym typeface="Arial"/>
              </a:rPr>
              <a:t>AR ETN IMBB</a:t>
            </a:r>
            <a:r>
              <a:rPr lang="tr" sz="1700">
                <a:latin typeface="Arial"/>
                <a:ea typeface="Arial"/>
                <a:cs typeface="Arial"/>
                <a:sym typeface="Arial"/>
              </a:rPr>
              <a:t> Hesablama Struktur Biologiyası beynəlxalq laboratoriyasının proqramlaşdırıcı - mühəndisi </a:t>
            </a:r>
            <a:endParaRPr sz="1700">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500">
                <a:latin typeface="Arial"/>
                <a:ea typeface="Arial"/>
                <a:cs typeface="Arial"/>
                <a:sym typeface="Arial"/>
              </a:rPr>
              <a:t>SI </a:t>
            </a:r>
            <a:r>
              <a:rPr lang="tr" sz="2500">
                <a:solidFill>
                  <a:srgbClr val="000000"/>
                </a:solidFill>
                <a:latin typeface="Arial"/>
                <a:ea typeface="Arial"/>
                <a:cs typeface="Arial"/>
                <a:sym typeface="Arial"/>
              </a:rPr>
              <a:t>müxtəlif modelləri ilə biologiya </a:t>
            </a:r>
            <a:endParaRPr sz="2500">
              <a:latin typeface="Arial"/>
              <a:ea typeface="Arial"/>
              <a:cs typeface="Arial"/>
              <a:sym typeface="Arial"/>
            </a:endParaRPr>
          </a:p>
        </p:txBody>
      </p:sp>
      <p:sp>
        <p:nvSpPr>
          <p:cNvPr id="133" name="Google Shape;133;p22"/>
          <p:cNvSpPr txBox="1"/>
          <p:nvPr>
            <p:ph idx="1" type="body"/>
          </p:nvPr>
        </p:nvSpPr>
        <p:spPr>
          <a:xfrm>
            <a:off x="311700" y="1152475"/>
            <a:ext cx="8520600" cy="35961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1200"/>
              </a:spcBef>
              <a:spcAft>
                <a:spcPts val="0"/>
              </a:spcAft>
              <a:buClr>
                <a:srgbClr val="000000"/>
              </a:buClr>
              <a:buSzPct val="100000"/>
              <a:buFont typeface="Arial"/>
              <a:buChar char="●"/>
            </a:pPr>
            <a:r>
              <a:rPr b="1" lang="tr" sz="1600">
                <a:solidFill>
                  <a:srgbClr val="000000"/>
                </a:solidFill>
                <a:latin typeface="Arial"/>
                <a:ea typeface="Arial"/>
                <a:cs typeface="Arial"/>
                <a:sym typeface="Arial"/>
              </a:rPr>
              <a:t>Convolutional Neural Networks (CNNs)</a:t>
            </a:r>
            <a:r>
              <a:rPr lang="tr" sz="1600">
                <a:solidFill>
                  <a:srgbClr val="000000"/>
                </a:solidFill>
                <a:latin typeface="Arial"/>
                <a:ea typeface="Arial"/>
                <a:cs typeface="Arial"/>
                <a:sym typeface="Arial"/>
              </a:rPr>
              <a:t> vasitəsilə görüntü analizi, mikroskopiya məlumatlarının və hüceyrə morfologiyasının tədqiqi aparmaq mümkündür.</a:t>
            </a:r>
            <a:endParaRPr sz="1600">
              <a:solidFill>
                <a:srgbClr val="000000"/>
              </a:solidFill>
              <a:latin typeface="Arial"/>
              <a:ea typeface="Arial"/>
              <a:cs typeface="Arial"/>
              <a:sym typeface="Arial"/>
            </a:endParaRPr>
          </a:p>
          <a:p>
            <a:pPr indent="0" lvl="0" marL="457200" rtl="0" algn="l">
              <a:spcBef>
                <a:spcPts val="1200"/>
              </a:spcBef>
              <a:spcAft>
                <a:spcPts val="0"/>
              </a:spcAft>
              <a:buNone/>
            </a:pPr>
            <a:r>
              <a:t/>
            </a:r>
            <a:endParaRPr sz="1600">
              <a:solidFill>
                <a:srgbClr val="000000"/>
              </a:solidFill>
              <a:latin typeface="Arial"/>
              <a:ea typeface="Arial"/>
              <a:cs typeface="Arial"/>
              <a:sym typeface="Arial"/>
            </a:endParaRPr>
          </a:p>
          <a:p>
            <a:pPr indent="-322580" lvl="0" marL="457200" rtl="0" algn="l">
              <a:spcBef>
                <a:spcPts val="1200"/>
              </a:spcBef>
              <a:spcAft>
                <a:spcPts val="0"/>
              </a:spcAft>
              <a:buClr>
                <a:srgbClr val="000000"/>
              </a:buClr>
              <a:buSzPct val="100000"/>
              <a:buFont typeface="Arial"/>
              <a:buChar char="●"/>
            </a:pPr>
            <a:r>
              <a:rPr b="1" lang="tr" sz="1600">
                <a:solidFill>
                  <a:srgbClr val="000000"/>
                </a:solidFill>
                <a:latin typeface="Arial"/>
                <a:ea typeface="Arial"/>
                <a:cs typeface="Arial"/>
                <a:sym typeface="Arial"/>
              </a:rPr>
              <a:t>Recurrent Neural Networks (RNNs)</a:t>
            </a:r>
            <a:r>
              <a:rPr lang="tr" sz="1600">
                <a:solidFill>
                  <a:srgbClr val="000000"/>
                </a:solidFill>
                <a:latin typeface="Arial"/>
                <a:ea typeface="Arial"/>
                <a:cs typeface="Arial"/>
                <a:sym typeface="Arial"/>
              </a:rPr>
              <a:t> və </a:t>
            </a:r>
            <a:r>
              <a:rPr b="1" lang="tr" sz="1600">
                <a:solidFill>
                  <a:srgbClr val="000000"/>
                </a:solidFill>
                <a:latin typeface="Arial"/>
                <a:ea typeface="Arial"/>
                <a:cs typeface="Arial"/>
                <a:sym typeface="Arial"/>
              </a:rPr>
              <a:t>Long Short-Term Memory (LSTM)</a:t>
            </a:r>
            <a:r>
              <a:rPr lang="tr" sz="1600">
                <a:solidFill>
                  <a:srgbClr val="000000"/>
                </a:solidFill>
                <a:latin typeface="Arial"/>
                <a:ea typeface="Arial"/>
                <a:cs typeface="Arial"/>
                <a:sym typeface="Arial"/>
              </a:rPr>
              <a:t> modelləri genetik ardıcıllıqların və zamanla dəyişən bioloji proseslərin analizi üçün tətbiq olunur.</a:t>
            </a:r>
            <a:endParaRPr sz="1600">
              <a:solidFill>
                <a:srgbClr val="000000"/>
              </a:solidFill>
              <a:latin typeface="Arial"/>
              <a:ea typeface="Arial"/>
              <a:cs typeface="Arial"/>
              <a:sym typeface="Arial"/>
            </a:endParaRPr>
          </a:p>
          <a:p>
            <a:pPr indent="0" lvl="0" marL="457200" rtl="0" algn="l">
              <a:spcBef>
                <a:spcPts val="1200"/>
              </a:spcBef>
              <a:spcAft>
                <a:spcPts val="0"/>
              </a:spcAft>
              <a:buNone/>
            </a:pPr>
            <a:r>
              <a:t/>
            </a:r>
            <a:endParaRPr sz="1600">
              <a:solidFill>
                <a:srgbClr val="000000"/>
              </a:solidFill>
              <a:latin typeface="Arial"/>
              <a:ea typeface="Arial"/>
              <a:cs typeface="Arial"/>
              <a:sym typeface="Arial"/>
            </a:endParaRPr>
          </a:p>
          <a:p>
            <a:pPr indent="-322580" lvl="0" marL="457200" rtl="0" algn="l">
              <a:spcBef>
                <a:spcPts val="1200"/>
              </a:spcBef>
              <a:spcAft>
                <a:spcPts val="0"/>
              </a:spcAft>
              <a:buClr>
                <a:srgbClr val="000000"/>
              </a:buClr>
              <a:buSzPct val="100000"/>
              <a:buFont typeface="Arial"/>
              <a:buChar char="●"/>
            </a:pPr>
            <a:r>
              <a:rPr b="1" lang="tr" sz="1600">
                <a:solidFill>
                  <a:srgbClr val="000000"/>
                </a:solidFill>
                <a:latin typeface="Arial"/>
                <a:ea typeface="Arial"/>
                <a:cs typeface="Arial"/>
                <a:sym typeface="Arial"/>
              </a:rPr>
              <a:t>Generative Adversarial Networks (GANs)</a:t>
            </a:r>
            <a:r>
              <a:rPr lang="tr" sz="1600">
                <a:solidFill>
                  <a:srgbClr val="000000"/>
                </a:solidFill>
                <a:latin typeface="Arial"/>
                <a:ea typeface="Arial"/>
                <a:cs typeface="Arial"/>
                <a:sym typeface="Arial"/>
              </a:rPr>
              <a:t> süni bioloji məlumatların yaradılması və yeni dərman molekullarının dizayn edilməsi üçün istifadə edilir.</a:t>
            </a:r>
            <a:endParaRPr sz="1600">
              <a:solidFill>
                <a:srgbClr val="000000"/>
              </a:solidFill>
              <a:latin typeface="Arial"/>
              <a:ea typeface="Arial"/>
              <a:cs typeface="Arial"/>
              <a:sym typeface="Arial"/>
            </a:endParaRPr>
          </a:p>
          <a:p>
            <a:pPr indent="0" lvl="0" marL="457200" rtl="0" algn="l">
              <a:spcBef>
                <a:spcPts val="1200"/>
              </a:spcBef>
              <a:spcAft>
                <a:spcPts val="0"/>
              </a:spcAft>
              <a:buNone/>
            </a:pPr>
            <a:r>
              <a:t/>
            </a:r>
            <a:endParaRPr sz="1600">
              <a:solidFill>
                <a:srgbClr val="000000"/>
              </a:solidFill>
              <a:latin typeface="Arial"/>
              <a:ea typeface="Arial"/>
              <a:cs typeface="Arial"/>
              <a:sym typeface="Arial"/>
            </a:endParaRPr>
          </a:p>
          <a:p>
            <a:pPr indent="-322580" lvl="0" marL="457200" rtl="0" algn="l">
              <a:spcBef>
                <a:spcPts val="1200"/>
              </a:spcBef>
              <a:spcAft>
                <a:spcPts val="0"/>
              </a:spcAft>
              <a:buClr>
                <a:srgbClr val="000000"/>
              </a:buClr>
              <a:buSzPct val="100000"/>
              <a:buFont typeface="Arial"/>
              <a:buChar char="●"/>
            </a:pPr>
            <a:r>
              <a:rPr b="1" lang="tr" sz="1600">
                <a:solidFill>
                  <a:srgbClr val="000000"/>
                </a:solidFill>
                <a:latin typeface="Arial"/>
                <a:ea typeface="Arial"/>
                <a:cs typeface="Arial"/>
                <a:sym typeface="Arial"/>
              </a:rPr>
              <a:t>Transformer modelləri</a:t>
            </a:r>
            <a:r>
              <a:rPr lang="tr" sz="1600">
                <a:solidFill>
                  <a:srgbClr val="000000"/>
                </a:solidFill>
                <a:latin typeface="Arial"/>
                <a:ea typeface="Arial"/>
                <a:cs typeface="Arial"/>
                <a:sym typeface="Arial"/>
              </a:rPr>
              <a:t> (BERT və GPT kimi) bioloji ardıcıllıqların təhlilində və zülalların funksional bölgələrinin proqnozlaşdırılmasında geniş tətbiq olunur.</a:t>
            </a:r>
            <a:endParaRPr sz="23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tr"/>
              <a:t>LLM modell</a:t>
            </a:r>
            <a:r>
              <a:rPr lang="tr" sz="2500">
                <a:solidFill>
                  <a:srgbClr val="000000"/>
                </a:solidFill>
                <a:latin typeface="Arial"/>
                <a:ea typeface="Arial"/>
                <a:cs typeface="Arial"/>
                <a:sym typeface="Arial"/>
              </a:rPr>
              <a:t>əri ilə biologiya </a:t>
            </a:r>
            <a:endParaRPr/>
          </a:p>
        </p:txBody>
      </p:sp>
      <p:sp>
        <p:nvSpPr>
          <p:cNvPr id="139" name="Google Shape;139;p23"/>
          <p:cNvSpPr txBox="1"/>
          <p:nvPr>
            <p:ph idx="1" type="body"/>
          </p:nvPr>
        </p:nvSpPr>
        <p:spPr>
          <a:xfrm>
            <a:off x="311700" y="1152475"/>
            <a:ext cx="4800600" cy="3416400"/>
          </a:xfrm>
          <a:prstGeom prst="rect">
            <a:avLst/>
          </a:prstGeom>
        </p:spPr>
        <p:txBody>
          <a:bodyPr anchorCtr="0" anchor="t" bIns="91425" lIns="91425" spcFirstLastPara="1" rIns="91425" wrap="square" tIns="91425">
            <a:normAutofit/>
          </a:bodyPr>
          <a:lstStyle/>
          <a:p>
            <a:pPr indent="-342900" lvl="0" marL="457200" rtl="0" algn="just">
              <a:spcBef>
                <a:spcPts val="1200"/>
              </a:spcBef>
              <a:spcAft>
                <a:spcPts val="0"/>
              </a:spcAft>
              <a:buSzPts val="1800"/>
              <a:buChar char="-"/>
            </a:pPr>
            <a:r>
              <a:rPr b="1" lang="tr" sz="1100">
                <a:solidFill>
                  <a:srgbClr val="000000"/>
                </a:solidFill>
                <a:latin typeface="Arial"/>
                <a:ea typeface="Arial"/>
                <a:cs typeface="Arial"/>
                <a:sym typeface="Arial"/>
              </a:rPr>
              <a:t>AlphaFold</a:t>
            </a:r>
            <a:r>
              <a:rPr lang="tr" sz="1100">
                <a:solidFill>
                  <a:srgbClr val="000000"/>
                </a:solidFill>
                <a:latin typeface="Arial"/>
                <a:ea typeface="Arial"/>
                <a:cs typeface="Arial"/>
                <a:sym typeface="Arial"/>
              </a:rPr>
              <a:t>, </a:t>
            </a:r>
            <a:r>
              <a:rPr b="1" lang="tr" sz="1100">
                <a:solidFill>
                  <a:srgbClr val="000000"/>
                </a:solidFill>
                <a:latin typeface="Arial"/>
                <a:ea typeface="Arial"/>
                <a:cs typeface="Arial"/>
                <a:sym typeface="Arial"/>
              </a:rPr>
              <a:t>Google DeepMind</a:t>
            </a:r>
            <a:r>
              <a:rPr lang="tr" sz="1100">
                <a:solidFill>
                  <a:srgbClr val="000000"/>
                </a:solidFill>
                <a:latin typeface="Arial"/>
                <a:ea typeface="Arial"/>
                <a:cs typeface="Arial"/>
                <a:sym typeface="Arial"/>
              </a:rPr>
              <a:t> tərəfindən inkişaf etdirilmiş və zülal strukturlarını yüksək dəqiqliklə proqnozlaşdırir, </a:t>
            </a:r>
            <a:r>
              <a:rPr b="1" lang="tr" sz="1100">
                <a:solidFill>
                  <a:srgbClr val="000000"/>
                </a:solidFill>
                <a:latin typeface="Arial"/>
                <a:ea typeface="Arial"/>
                <a:cs typeface="Arial"/>
                <a:sym typeface="Arial"/>
              </a:rPr>
              <a:t>AlphaFold 3</a:t>
            </a:r>
            <a:r>
              <a:rPr lang="tr" sz="1100">
                <a:solidFill>
                  <a:srgbClr val="000000"/>
                </a:solidFill>
                <a:latin typeface="Arial"/>
                <a:ea typeface="Arial"/>
                <a:cs typeface="Arial"/>
                <a:sym typeface="Arial"/>
              </a:rPr>
              <a:t> isə əvvəlki versiyalardan fərqli olaraq təkcə zülalların deyil, həm də DNT, RNT və digər bioloji molekulların strukturlarını və onların qarşılıqlı təsirlərini dəqiq proqnozlaşdırmaq qabiliyyətinə malikdir. </a:t>
            </a:r>
            <a:endParaRPr sz="1100">
              <a:solidFill>
                <a:srgbClr val="000000"/>
              </a:solidFill>
              <a:latin typeface="Arial"/>
              <a:ea typeface="Arial"/>
              <a:cs typeface="Arial"/>
              <a:sym typeface="Arial"/>
            </a:endParaRPr>
          </a:p>
          <a:p>
            <a:pPr indent="0" lvl="0" marL="457200" rtl="0" algn="just">
              <a:spcBef>
                <a:spcPts val="1200"/>
              </a:spcBef>
              <a:spcAft>
                <a:spcPts val="0"/>
              </a:spcAft>
              <a:buNone/>
            </a:pPr>
            <a:r>
              <a:t/>
            </a:r>
            <a:endParaRPr sz="1100">
              <a:solidFill>
                <a:srgbClr val="000000"/>
              </a:solidFill>
              <a:latin typeface="Arial"/>
              <a:ea typeface="Arial"/>
              <a:cs typeface="Arial"/>
              <a:sym typeface="Arial"/>
            </a:endParaRPr>
          </a:p>
          <a:p>
            <a:pPr indent="-298450" lvl="0" marL="457200" rtl="0" algn="just">
              <a:spcBef>
                <a:spcPts val="1200"/>
              </a:spcBef>
              <a:spcAft>
                <a:spcPts val="0"/>
              </a:spcAft>
              <a:buClr>
                <a:srgbClr val="000000"/>
              </a:buClr>
              <a:buSzPts val="1100"/>
              <a:buFont typeface="Arial"/>
              <a:buChar char="-"/>
            </a:pPr>
            <a:r>
              <a:rPr b="1" lang="tr" sz="1100">
                <a:solidFill>
                  <a:srgbClr val="000000"/>
                </a:solidFill>
                <a:latin typeface="Arial"/>
                <a:ea typeface="Arial"/>
                <a:cs typeface="Arial"/>
                <a:sym typeface="Arial"/>
              </a:rPr>
              <a:t>Meta AI</a:t>
            </a:r>
            <a:r>
              <a:rPr lang="tr" sz="1100">
                <a:solidFill>
                  <a:srgbClr val="000000"/>
                </a:solidFill>
                <a:latin typeface="Arial"/>
                <a:ea typeface="Arial"/>
                <a:cs typeface="Arial"/>
                <a:sym typeface="Arial"/>
              </a:rPr>
              <a:t> tərəfindən inkişaf etdirilmiş </a:t>
            </a:r>
            <a:r>
              <a:rPr b="1" lang="tr" sz="1100">
                <a:solidFill>
                  <a:srgbClr val="000000"/>
                </a:solidFill>
                <a:latin typeface="Arial"/>
                <a:ea typeface="Arial"/>
                <a:cs typeface="Arial"/>
                <a:sym typeface="Arial"/>
              </a:rPr>
              <a:t>ESM-3</a:t>
            </a:r>
            <a:r>
              <a:rPr lang="tr" sz="1100">
                <a:solidFill>
                  <a:srgbClr val="000000"/>
                </a:solidFill>
                <a:latin typeface="Arial"/>
                <a:ea typeface="Arial"/>
                <a:cs typeface="Arial"/>
                <a:sym typeface="Arial"/>
              </a:rPr>
              <a:t> alqoritmi də protein strukturlarının və funksional bölgələrinin proqnozlaşdırılmasında mühüm rol oynayır. </a:t>
            </a:r>
            <a:r>
              <a:rPr b="1" lang="tr" sz="1100">
                <a:solidFill>
                  <a:srgbClr val="000000"/>
                </a:solidFill>
                <a:latin typeface="Arial"/>
                <a:ea typeface="Arial"/>
                <a:cs typeface="Arial"/>
                <a:sym typeface="Arial"/>
              </a:rPr>
              <a:t>ESM-3</a:t>
            </a:r>
            <a:r>
              <a:rPr lang="tr" sz="1100">
                <a:solidFill>
                  <a:srgbClr val="000000"/>
                </a:solidFill>
                <a:latin typeface="Arial"/>
                <a:ea typeface="Arial"/>
                <a:cs typeface="Arial"/>
                <a:sym typeface="Arial"/>
              </a:rPr>
              <a:t> biologiyada ilk generativ modeldir ki, eyni zamanda zülalların </a:t>
            </a:r>
            <a:r>
              <a:rPr b="1" lang="tr" sz="1100">
                <a:solidFill>
                  <a:srgbClr val="000000"/>
                </a:solidFill>
                <a:latin typeface="Arial"/>
                <a:ea typeface="Arial"/>
                <a:cs typeface="Arial"/>
                <a:sym typeface="Arial"/>
              </a:rPr>
              <a:t>ardıcıllığı (sequence)</a:t>
            </a:r>
            <a:r>
              <a:rPr lang="tr" sz="1100">
                <a:solidFill>
                  <a:srgbClr val="000000"/>
                </a:solidFill>
                <a:latin typeface="Arial"/>
                <a:ea typeface="Arial"/>
                <a:cs typeface="Arial"/>
                <a:sym typeface="Arial"/>
              </a:rPr>
              <a:t>, </a:t>
            </a:r>
            <a:r>
              <a:rPr b="1" lang="tr" sz="1100">
                <a:solidFill>
                  <a:srgbClr val="000000"/>
                </a:solidFill>
                <a:latin typeface="Arial"/>
                <a:ea typeface="Arial"/>
                <a:cs typeface="Arial"/>
                <a:sym typeface="Arial"/>
              </a:rPr>
              <a:t>strukturu (structure)</a:t>
            </a:r>
            <a:r>
              <a:rPr lang="tr" sz="1100">
                <a:solidFill>
                  <a:srgbClr val="000000"/>
                </a:solidFill>
                <a:latin typeface="Arial"/>
                <a:ea typeface="Arial"/>
                <a:cs typeface="Arial"/>
                <a:sym typeface="Arial"/>
              </a:rPr>
              <a:t> və </a:t>
            </a:r>
            <a:r>
              <a:rPr b="1" lang="tr" sz="1100">
                <a:solidFill>
                  <a:srgbClr val="000000"/>
                </a:solidFill>
                <a:latin typeface="Arial"/>
                <a:ea typeface="Arial"/>
                <a:cs typeface="Arial"/>
                <a:sym typeface="Arial"/>
              </a:rPr>
              <a:t>funksiyası (function)</a:t>
            </a:r>
            <a:r>
              <a:rPr lang="tr" sz="1100">
                <a:solidFill>
                  <a:srgbClr val="000000"/>
                </a:solidFill>
                <a:latin typeface="Arial"/>
                <a:ea typeface="Arial"/>
                <a:cs typeface="Arial"/>
                <a:sym typeface="Arial"/>
              </a:rPr>
              <a:t> üzərində analizlər apararaq geniş imkanlar yaradır. </a:t>
            </a:r>
            <a:r>
              <a:rPr b="1" lang="tr" sz="1100">
                <a:solidFill>
                  <a:srgbClr val="000000"/>
                </a:solidFill>
                <a:latin typeface="Arial"/>
                <a:ea typeface="Arial"/>
                <a:cs typeface="Arial"/>
                <a:sym typeface="Arial"/>
              </a:rPr>
              <a:t>ESM</a:t>
            </a:r>
            <a:r>
              <a:rPr lang="tr" sz="1100">
                <a:solidFill>
                  <a:srgbClr val="000000"/>
                </a:solidFill>
                <a:latin typeface="Arial"/>
                <a:ea typeface="Arial"/>
                <a:cs typeface="Arial"/>
                <a:sym typeface="Arial"/>
              </a:rPr>
              <a:t> modeli isə yaşıl floresan zülalın (GFP) dizaynı və optimallaşdırılması üçün istifadə olunur, bu da zülal mühəndisliyi və biomolekulyar tədqiqatlarda yeni imkanlar açır.</a:t>
            </a:r>
            <a:endParaRPr sz="1100">
              <a:solidFill>
                <a:srgbClr val="000000"/>
              </a:solidFill>
              <a:latin typeface="Arial"/>
              <a:ea typeface="Arial"/>
              <a:cs typeface="Arial"/>
              <a:sym typeface="Arial"/>
            </a:endParaRPr>
          </a:p>
        </p:txBody>
      </p:sp>
      <p:pic>
        <p:nvPicPr>
          <p:cNvPr id="140" name="Google Shape;140;p23"/>
          <p:cNvPicPr preferRelativeResize="0"/>
          <p:nvPr/>
        </p:nvPicPr>
        <p:blipFill>
          <a:blip r:embed="rId3">
            <a:alphaModFix/>
          </a:blip>
          <a:stretch>
            <a:fillRect/>
          </a:stretch>
        </p:blipFill>
        <p:spPr>
          <a:xfrm>
            <a:off x="5424050" y="159125"/>
            <a:ext cx="3564099" cy="1810125"/>
          </a:xfrm>
          <a:prstGeom prst="rect">
            <a:avLst/>
          </a:prstGeom>
          <a:noFill/>
          <a:ln>
            <a:noFill/>
          </a:ln>
        </p:spPr>
      </p:pic>
      <p:pic>
        <p:nvPicPr>
          <p:cNvPr id="141" name="Google Shape;141;p23"/>
          <p:cNvPicPr preferRelativeResize="0"/>
          <p:nvPr/>
        </p:nvPicPr>
        <p:blipFill>
          <a:blip r:embed="rId4">
            <a:alphaModFix/>
          </a:blip>
          <a:stretch>
            <a:fillRect/>
          </a:stretch>
        </p:blipFill>
        <p:spPr>
          <a:xfrm>
            <a:off x="5157825" y="2400297"/>
            <a:ext cx="3930750" cy="1199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4"/>
          <p:cNvSpPr txBox="1"/>
          <p:nvPr>
            <p:ph type="title"/>
          </p:nvPr>
        </p:nvSpPr>
        <p:spPr>
          <a:xfrm>
            <a:off x="503975" y="242550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b="1" lang="tr">
                <a:latin typeface="Arial"/>
                <a:ea typeface="Arial"/>
                <a:cs typeface="Arial"/>
                <a:sym typeface="Arial"/>
              </a:rPr>
              <a:t>Diqqətiniz üçün təşəkkürlər !</a:t>
            </a:r>
            <a:endParaRPr b="1">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tr" sz="2500"/>
              <a:t>Veril</a:t>
            </a:r>
            <a:r>
              <a:rPr lang="tr" sz="2500">
                <a:latin typeface="Arial"/>
                <a:ea typeface="Arial"/>
                <a:cs typeface="Arial"/>
                <a:sym typeface="Arial"/>
              </a:rPr>
              <a:t>ənlər bazalari</a:t>
            </a:r>
            <a:endParaRPr sz="2500"/>
          </a:p>
        </p:txBody>
      </p:sp>
      <p:pic>
        <p:nvPicPr>
          <p:cNvPr id="66" name="Google Shape;66;p14"/>
          <p:cNvPicPr preferRelativeResize="0"/>
          <p:nvPr/>
        </p:nvPicPr>
        <p:blipFill>
          <a:blip r:embed="rId3">
            <a:alphaModFix/>
          </a:blip>
          <a:stretch>
            <a:fillRect/>
          </a:stretch>
        </p:blipFill>
        <p:spPr>
          <a:xfrm>
            <a:off x="408700" y="1305800"/>
            <a:ext cx="3299625" cy="1447800"/>
          </a:xfrm>
          <a:prstGeom prst="rect">
            <a:avLst/>
          </a:prstGeom>
          <a:noFill/>
          <a:ln>
            <a:noFill/>
          </a:ln>
        </p:spPr>
      </p:pic>
      <p:pic>
        <p:nvPicPr>
          <p:cNvPr id="67" name="Google Shape;67;p14"/>
          <p:cNvPicPr preferRelativeResize="0"/>
          <p:nvPr/>
        </p:nvPicPr>
        <p:blipFill>
          <a:blip r:embed="rId4">
            <a:alphaModFix/>
          </a:blip>
          <a:stretch>
            <a:fillRect/>
          </a:stretch>
        </p:blipFill>
        <p:spPr>
          <a:xfrm>
            <a:off x="887350" y="2930226"/>
            <a:ext cx="8159001" cy="736625"/>
          </a:xfrm>
          <a:prstGeom prst="rect">
            <a:avLst/>
          </a:prstGeom>
          <a:noFill/>
          <a:ln>
            <a:noFill/>
          </a:ln>
        </p:spPr>
      </p:pic>
      <p:pic>
        <p:nvPicPr>
          <p:cNvPr id="68" name="Google Shape;68;p14"/>
          <p:cNvPicPr preferRelativeResize="0"/>
          <p:nvPr/>
        </p:nvPicPr>
        <p:blipFill>
          <a:blip r:embed="rId5">
            <a:alphaModFix/>
          </a:blip>
          <a:stretch>
            <a:fillRect/>
          </a:stretch>
        </p:blipFill>
        <p:spPr>
          <a:xfrm>
            <a:off x="4582700" y="1305800"/>
            <a:ext cx="3766499" cy="1447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just">
              <a:lnSpc>
                <a:spcPct val="115000"/>
              </a:lnSpc>
              <a:spcBef>
                <a:spcPts val="1200"/>
              </a:spcBef>
              <a:spcAft>
                <a:spcPts val="1200"/>
              </a:spcAft>
              <a:buNone/>
            </a:pPr>
            <a:r>
              <a:rPr lang="tr" sz="2500">
                <a:solidFill>
                  <a:srgbClr val="000000"/>
                </a:solidFill>
                <a:latin typeface="Arial"/>
                <a:ea typeface="Arial"/>
                <a:cs typeface="Arial"/>
                <a:sym typeface="Arial"/>
              </a:rPr>
              <a:t>Vizuallaşdırma vasitələri</a:t>
            </a:r>
            <a:endParaRPr sz="2500">
              <a:latin typeface="Arial"/>
              <a:ea typeface="Arial"/>
              <a:cs typeface="Arial"/>
              <a:sym typeface="Arial"/>
            </a:endParaRPr>
          </a:p>
        </p:txBody>
      </p:sp>
      <p:pic>
        <p:nvPicPr>
          <p:cNvPr id="74" name="Google Shape;74;p15"/>
          <p:cNvPicPr preferRelativeResize="0"/>
          <p:nvPr/>
        </p:nvPicPr>
        <p:blipFill>
          <a:blip r:embed="rId3">
            <a:alphaModFix/>
          </a:blip>
          <a:stretch>
            <a:fillRect/>
          </a:stretch>
        </p:blipFill>
        <p:spPr>
          <a:xfrm>
            <a:off x="2276888" y="1017725"/>
            <a:ext cx="1413200" cy="1413200"/>
          </a:xfrm>
          <a:prstGeom prst="rect">
            <a:avLst/>
          </a:prstGeom>
          <a:noFill/>
          <a:ln>
            <a:noFill/>
          </a:ln>
        </p:spPr>
      </p:pic>
      <p:pic>
        <p:nvPicPr>
          <p:cNvPr id="75" name="Google Shape;75;p15"/>
          <p:cNvPicPr preferRelativeResize="0"/>
          <p:nvPr/>
        </p:nvPicPr>
        <p:blipFill>
          <a:blip r:embed="rId4">
            <a:alphaModFix/>
          </a:blip>
          <a:stretch>
            <a:fillRect/>
          </a:stretch>
        </p:blipFill>
        <p:spPr>
          <a:xfrm>
            <a:off x="4260275" y="1450700"/>
            <a:ext cx="4572027" cy="2489162"/>
          </a:xfrm>
          <a:prstGeom prst="rect">
            <a:avLst/>
          </a:prstGeom>
          <a:noFill/>
          <a:ln>
            <a:noFill/>
          </a:ln>
        </p:spPr>
      </p:pic>
      <p:pic>
        <p:nvPicPr>
          <p:cNvPr id="76" name="Google Shape;76;p15"/>
          <p:cNvPicPr preferRelativeResize="0"/>
          <p:nvPr/>
        </p:nvPicPr>
        <p:blipFill>
          <a:blip r:embed="rId5">
            <a:alphaModFix/>
          </a:blip>
          <a:stretch>
            <a:fillRect/>
          </a:stretch>
        </p:blipFill>
        <p:spPr>
          <a:xfrm>
            <a:off x="1896337" y="2652588"/>
            <a:ext cx="2296400" cy="424525"/>
          </a:xfrm>
          <a:prstGeom prst="rect">
            <a:avLst/>
          </a:prstGeom>
          <a:noFill/>
          <a:ln>
            <a:noFill/>
          </a:ln>
        </p:spPr>
      </p:pic>
      <p:pic>
        <p:nvPicPr>
          <p:cNvPr id="77" name="Google Shape;77;p15"/>
          <p:cNvPicPr preferRelativeResize="0"/>
          <p:nvPr/>
        </p:nvPicPr>
        <p:blipFill>
          <a:blip r:embed="rId6">
            <a:alphaModFix/>
          </a:blip>
          <a:stretch>
            <a:fillRect/>
          </a:stretch>
        </p:blipFill>
        <p:spPr>
          <a:xfrm>
            <a:off x="311700" y="3695125"/>
            <a:ext cx="2762250" cy="1047750"/>
          </a:xfrm>
          <a:prstGeom prst="rect">
            <a:avLst/>
          </a:prstGeom>
          <a:noFill/>
          <a:ln>
            <a:noFill/>
          </a:ln>
        </p:spPr>
      </p:pic>
      <p:pic>
        <p:nvPicPr>
          <p:cNvPr id="78" name="Google Shape;78;p15"/>
          <p:cNvPicPr preferRelativeResize="0"/>
          <p:nvPr/>
        </p:nvPicPr>
        <p:blipFill>
          <a:blip r:embed="rId7">
            <a:alphaModFix/>
          </a:blip>
          <a:stretch>
            <a:fillRect/>
          </a:stretch>
        </p:blipFill>
        <p:spPr>
          <a:xfrm>
            <a:off x="415600" y="2095911"/>
            <a:ext cx="1413200" cy="153789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tr" sz="2220">
                <a:latin typeface="Arial"/>
                <a:ea typeface="Arial"/>
                <a:cs typeface="Arial"/>
                <a:sym typeface="Arial"/>
              </a:rPr>
              <a:t>Niyə Python açıq mənbə kitabxanalarından istifadə edirik? (EDA)</a:t>
            </a:r>
            <a:endParaRPr sz="2220">
              <a:latin typeface="Arial"/>
              <a:ea typeface="Arial"/>
              <a:cs typeface="Arial"/>
              <a:sym typeface="Arial"/>
            </a:endParaRPr>
          </a:p>
        </p:txBody>
      </p:sp>
      <p:sp>
        <p:nvSpPr>
          <p:cNvPr id="84" name="Google Shape;84;p16"/>
          <p:cNvSpPr txBox="1"/>
          <p:nvPr>
            <p:ph idx="1" type="body"/>
          </p:nvPr>
        </p:nvSpPr>
        <p:spPr>
          <a:xfrm>
            <a:off x="311700" y="1152475"/>
            <a:ext cx="8520600" cy="3585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tr">
                <a:solidFill>
                  <a:schemeClr val="dk1"/>
                </a:solidFill>
                <a:latin typeface="Arial"/>
                <a:ea typeface="Arial"/>
                <a:cs typeface="Arial"/>
                <a:sym typeface="Arial"/>
              </a:rPr>
              <a:t>Biopython DNT, RNT və zülal ardıcıllıqlarını analiz edir. </a:t>
            </a:r>
            <a:endParaRPr>
              <a:solidFill>
                <a:schemeClr val="dk1"/>
              </a:solidFill>
              <a:latin typeface="Arial"/>
              <a:ea typeface="Arial"/>
              <a:cs typeface="Arial"/>
              <a:sym typeface="Arial"/>
            </a:endParaRPr>
          </a:p>
          <a:p>
            <a:pPr indent="0" lvl="0" marL="0" rtl="0" algn="l">
              <a:spcBef>
                <a:spcPts val="1200"/>
              </a:spcBef>
              <a:spcAft>
                <a:spcPts val="0"/>
              </a:spcAft>
              <a:buNone/>
            </a:pPr>
            <a:r>
              <a:rPr lang="tr">
                <a:solidFill>
                  <a:schemeClr val="dk1"/>
                </a:solidFill>
                <a:latin typeface="Arial"/>
                <a:ea typeface="Arial"/>
                <a:cs typeface="Arial"/>
                <a:sym typeface="Arial"/>
              </a:rPr>
              <a:t>RDKit ligandlar üçün kimya informatikası hesablamaları və vizuallaşdırmalar təklif edir. </a:t>
            </a:r>
            <a:endParaRPr>
              <a:solidFill>
                <a:schemeClr val="dk1"/>
              </a:solidFill>
              <a:latin typeface="Arial"/>
              <a:ea typeface="Arial"/>
              <a:cs typeface="Arial"/>
              <a:sym typeface="Arial"/>
            </a:endParaRPr>
          </a:p>
          <a:p>
            <a:pPr indent="0" lvl="0" marL="0" rtl="0" algn="l">
              <a:spcBef>
                <a:spcPts val="1200"/>
              </a:spcBef>
              <a:spcAft>
                <a:spcPts val="0"/>
              </a:spcAft>
              <a:buNone/>
            </a:pPr>
            <a:r>
              <a:rPr lang="tr">
                <a:solidFill>
                  <a:schemeClr val="dk1"/>
                </a:solidFill>
                <a:latin typeface="Arial"/>
                <a:ea typeface="Arial"/>
                <a:cs typeface="Arial"/>
                <a:sym typeface="Arial"/>
              </a:rPr>
              <a:t>PySCF kvant kimyası hesablamalarını yerinə yetirir. </a:t>
            </a:r>
            <a:endParaRPr>
              <a:solidFill>
                <a:schemeClr val="dk1"/>
              </a:solidFill>
              <a:latin typeface="Arial"/>
              <a:ea typeface="Arial"/>
              <a:cs typeface="Arial"/>
              <a:sym typeface="Arial"/>
            </a:endParaRPr>
          </a:p>
          <a:p>
            <a:pPr indent="0" lvl="0" marL="0" rtl="0" algn="l">
              <a:spcBef>
                <a:spcPts val="1200"/>
              </a:spcBef>
              <a:spcAft>
                <a:spcPts val="0"/>
              </a:spcAft>
              <a:buNone/>
            </a:pPr>
            <a:r>
              <a:rPr lang="tr">
                <a:solidFill>
                  <a:schemeClr val="dk1"/>
                </a:solidFill>
                <a:latin typeface="Arial"/>
                <a:ea typeface="Arial"/>
                <a:cs typeface="Arial"/>
                <a:sym typeface="Arial"/>
              </a:rPr>
              <a:t>NumPy və Pandas sürətli hesablamalar və məlumatların idarə olunmasını təmin edir. </a:t>
            </a:r>
            <a:endParaRPr>
              <a:solidFill>
                <a:schemeClr val="dk1"/>
              </a:solidFill>
              <a:latin typeface="Arial"/>
              <a:ea typeface="Arial"/>
              <a:cs typeface="Arial"/>
              <a:sym typeface="Arial"/>
            </a:endParaRPr>
          </a:p>
          <a:p>
            <a:pPr indent="0" lvl="0" marL="0" rtl="0" algn="l">
              <a:spcBef>
                <a:spcPts val="1200"/>
              </a:spcBef>
              <a:spcAft>
                <a:spcPts val="0"/>
              </a:spcAft>
              <a:buNone/>
            </a:pPr>
            <a:r>
              <a:rPr lang="tr">
                <a:solidFill>
                  <a:schemeClr val="dk1"/>
                </a:solidFill>
                <a:latin typeface="Arial"/>
                <a:ea typeface="Arial"/>
                <a:cs typeface="Arial"/>
                <a:sym typeface="Arial"/>
              </a:rPr>
              <a:t>Matplotlib və Plotly məlumatların vizuallaşdırılmasını yaradır. </a:t>
            </a:r>
            <a:endParaRPr>
              <a:solidFill>
                <a:schemeClr val="dk1"/>
              </a:solidFill>
              <a:latin typeface="Arial"/>
              <a:ea typeface="Arial"/>
              <a:cs typeface="Arial"/>
              <a:sym typeface="Arial"/>
            </a:endParaRPr>
          </a:p>
          <a:p>
            <a:pPr indent="0" lvl="0" marL="0" rtl="0" algn="l">
              <a:spcBef>
                <a:spcPts val="1200"/>
              </a:spcBef>
              <a:spcAft>
                <a:spcPts val="0"/>
              </a:spcAft>
              <a:buNone/>
            </a:pPr>
            <a:r>
              <a:rPr lang="tr">
                <a:solidFill>
                  <a:schemeClr val="dk1"/>
                </a:solidFill>
                <a:latin typeface="Arial"/>
                <a:ea typeface="Arial"/>
                <a:cs typeface="Arial"/>
                <a:sym typeface="Arial"/>
              </a:rPr>
              <a:t>Gemmi zülal strukturlarının analizinə kömək edir. </a:t>
            </a:r>
            <a:endParaRPr>
              <a:solidFill>
                <a:schemeClr val="dk1"/>
              </a:solidFill>
              <a:latin typeface="Arial"/>
              <a:ea typeface="Arial"/>
              <a:cs typeface="Arial"/>
              <a:sym typeface="Arial"/>
            </a:endParaRPr>
          </a:p>
          <a:p>
            <a:pPr indent="0" lvl="0" marL="0" rtl="0" algn="l">
              <a:spcBef>
                <a:spcPts val="1200"/>
              </a:spcBef>
              <a:spcAft>
                <a:spcPts val="1200"/>
              </a:spcAft>
              <a:buNone/>
            </a:pPr>
            <a:r>
              <a:rPr lang="tr">
                <a:solidFill>
                  <a:schemeClr val="dk1"/>
                </a:solidFill>
                <a:latin typeface="Arial"/>
                <a:ea typeface="Arial"/>
                <a:cs typeface="Arial"/>
                <a:sym typeface="Arial"/>
              </a:rPr>
              <a:t>3D PyMOL zülal strukturlarını 3D formatında araşdırmağa imkan verir.</a:t>
            </a:r>
            <a:endParaRPr>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7"/>
          <p:cNvSpPr txBox="1"/>
          <p:nvPr>
            <p:ph type="title"/>
          </p:nvPr>
        </p:nvSpPr>
        <p:spPr>
          <a:xfrm>
            <a:off x="311700" y="166200"/>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700">
                <a:latin typeface="Arial"/>
                <a:ea typeface="Arial"/>
                <a:cs typeface="Arial"/>
                <a:sym typeface="Arial"/>
              </a:rPr>
              <a:t>SMILES Formatında Molekulyar Struktur Generasiyası və Vizualizasiya</a:t>
            </a:r>
            <a:endParaRPr b="1" sz="1700">
              <a:latin typeface="Arial"/>
              <a:ea typeface="Arial"/>
              <a:cs typeface="Arial"/>
              <a:sym typeface="Arial"/>
            </a:endParaRPr>
          </a:p>
        </p:txBody>
      </p:sp>
      <p:sp>
        <p:nvSpPr>
          <p:cNvPr id="90" name="Google Shape;90;p17"/>
          <p:cNvSpPr txBox="1"/>
          <p:nvPr>
            <p:ph idx="1" type="body"/>
          </p:nvPr>
        </p:nvSpPr>
        <p:spPr>
          <a:xfrm>
            <a:off x="343800" y="633175"/>
            <a:ext cx="8456400" cy="9420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tr" sz="1350">
                <a:solidFill>
                  <a:schemeClr val="dk1"/>
                </a:solidFill>
                <a:latin typeface="Arial"/>
                <a:ea typeface="Arial"/>
                <a:cs typeface="Arial"/>
                <a:sym typeface="Arial"/>
              </a:rPr>
              <a:t>Verilmiş SMILES formatından istifadə edilərək RDKit aləti ilə molekulyar strukturların yaradılması : </a:t>
            </a:r>
            <a:endParaRPr sz="1350">
              <a:solidFill>
                <a:schemeClr val="dk1"/>
              </a:solidFill>
              <a:latin typeface="Arial"/>
              <a:ea typeface="Arial"/>
              <a:cs typeface="Arial"/>
              <a:sym typeface="Arial"/>
            </a:endParaRPr>
          </a:p>
          <a:p>
            <a:pPr indent="-314325" lvl="0" marL="457200" rtl="0" algn="l">
              <a:lnSpc>
                <a:spcPct val="95000"/>
              </a:lnSpc>
              <a:spcBef>
                <a:spcPts val="1200"/>
              </a:spcBef>
              <a:spcAft>
                <a:spcPts val="0"/>
              </a:spcAft>
              <a:buClr>
                <a:schemeClr val="dk1"/>
              </a:buClr>
              <a:buSzPts val="1350"/>
              <a:buFont typeface="Arial"/>
              <a:buChar char="-"/>
            </a:pPr>
            <a:r>
              <a:rPr lang="tr" sz="1350">
                <a:solidFill>
                  <a:schemeClr val="dk1"/>
                </a:solidFill>
                <a:latin typeface="Arial"/>
                <a:ea typeface="Arial"/>
                <a:cs typeface="Arial"/>
                <a:sym typeface="Arial"/>
              </a:rPr>
              <a:t>Molekullara uyğun olaraq fərqli kimyəvi komponentlərin təsviri və təhlili.</a:t>
            </a:r>
            <a:endParaRPr sz="1350">
              <a:solidFill>
                <a:schemeClr val="dk1"/>
              </a:solidFill>
              <a:latin typeface="Arial"/>
              <a:ea typeface="Arial"/>
              <a:cs typeface="Arial"/>
              <a:sym typeface="Arial"/>
            </a:endParaRPr>
          </a:p>
          <a:p>
            <a:pPr indent="-314325" lvl="0" marL="457200" rtl="0" algn="l">
              <a:lnSpc>
                <a:spcPct val="95000"/>
              </a:lnSpc>
              <a:spcBef>
                <a:spcPts val="0"/>
              </a:spcBef>
              <a:spcAft>
                <a:spcPts val="0"/>
              </a:spcAft>
              <a:buClr>
                <a:schemeClr val="dk1"/>
              </a:buClr>
              <a:buSzPts val="1350"/>
              <a:buFont typeface="Arial"/>
              <a:buChar char="-"/>
            </a:pPr>
            <a:r>
              <a:rPr lang="tr" sz="1350">
                <a:solidFill>
                  <a:schemeClr val="dk1"/>
                </a:solidFill>
                <a:latin typeface="Arial"/>
                <a:ea typeface="Arial"/>
                <a:cs typeface="Arial"/>
                <a:sym typeface="Arial"/>
              </a:rPr>
              <a:t>SMILES formatının molekulyar modellər üçün əhəmiyyəti.</a:t>
            </a:r>
            <a:endParaRPr sz="1350">
              <a:solidFill>
                <a:schemeClr val="dk1"/>
              </a:solidFill>
              <a:latin typeface="Arial"/>
              <a:ea typeface="Arial"/>
              <a:cs typeface="Arial"/>
              <a:sym typeface="Arial"/>
            </a:endParaRPr>
          </a:p>
        </p:txBody>
      </p:sp>
      <p:pic>
        <p:nvPicPr>
          <p:cNvPr id="91" name="Google Shape;91;p17"/>
          <p:cNvPicPr preferRelativeResize="0"/>
          <p:nvPr/>
        </p:nvPicPr>
        <p:blipFill>
          <a:blip r:embed="rId3">
            <a:alphaModFix/>
          </a:blip>
          <a:stretch>
            <a:fillRect/>
          </a:stretch>
        </p:blipFill>
        <p:spPr>
          <a:xfrm>
            <a:off x="6008750" y="1362088"/>
            <a:ext cx="1774550" cy="2582075"/>
          </a:xfrm>
          <a:prstGeom prst="rect">
            <a:avLst/>
          </a:prstGeom>
          <a:noFill/>
          <a:ln>
            <a:noFill/>
          </a:ln>
        </p:spPr>
      </p:pic>
      <p:sp>
        <p:nvSpPr>
          <p:cNvPr id="92" name="Google Shape;92;p17"/>
          <p:cNvSpPr txBox="1"/>
          <p:nvPr/>
        </p:nvSpPr>
        <p:spPr>
          <a:xfrm>
            <a:off x="4771275" y="3944150"/>
            <a:ext cx="4249500" cy="9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 sz="1100">
                <a:solidFill>
                  <a:schemeClr val="dk1"/>
                </a:solidFill>
              </a:rPr>
              <a:t>Bu şəkillər SMILES formatının molekulyar strukturları necə təsvir etdiyini və bu təsvirlərin kimyəvi komponentləri əks etdirdiyini göstərir : Molekul 1: "C1CCN+1(C)CC1" SMILES və Molekul 2: "B-1(C)1OC(C)OB-1(C)O1" SMILES formatında təqdim edilmişdir. </a:t>
            </a:r>
            <a:endParaRPr sz="1100">
              <a:solidFill>
                <a:schemeClr val="dk1"/>
              </a:solidFill>
            </a:endParaRPr>
          </a:p>
        </p:txBody>
      </p:sp>
      <p:pic>
        <p:nvPicPr>
          <p:cNvPr id="93" name="Google Shape;93;p17"/>
          <p:cNvPicPr preferRelativeResize="0"/>
          <p:nvPr/>
        </p:nvPicPr>
        <p:blipFill>
          <a:blip r:embed="rId4">
            <a:alphaModFix/>
          </a:blip>
          <a:stretch>
            <a:fillRect/>
          </a:stretch>
        </p:blipFill>
        <p:spPr>
          <a:xfrm>
            <a:off x="409700" y="1654164"/>
            <a:ext cx="964100" cy="2335986"/>
          </a:xfrm>
          <a:prstGeom prst="rect">
            <a:avLst/>
          </a:prstGeom>
          <a:noFill/>
          <a:ln>
            <a:noFill/>
          </a:ln>
        </p:spPr>
      </p:pic>
      <p:pic>
        <p:nvPicPr>
          <p:cNvPr id="94" name="Google Shape;94;p17"/>
          <p:cNvPicPr preferRelativeResize="0"/>
          <p:nvPr/>
        </p:nvPicPr>
        <p:blipFill>
          <a:blip r:embed="rId5">
            <a:alphaModFix/>
          </a:blip>
          <a:stretch>
            <a:fillRect/>
          </a:stretch>
        </p:blipFill>
        <p:spPr>
          <a:xfrm>
            <a:off x="1373800" y="1618875"/>
            <a:ext cx="814376" cy="2406575"/>
          </a:xfrm>
          <a:prstGeom prst="rect">
            <a:avLst/>
          </a:prstGeom>
          <a:noFill/>
          <a:ln>
            <a:noFill/>
          </a:ln>
        </p:spPr>
      </p:pic>
      <p:sp>
        <p:nvSpPr>
          <p:cNvPr id="95" name="Google Shape;95;p17"/>
          <p:cNvSpPr txBox="1"/>
          <p:nvPr/>
        </p:nvSpPr>
        <p:spPr>
          <a:xfrm>
            <a:off x="249950" y="4069150"/>
            <a:ext cx="2871600" cy="94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tr" sz="1100"/>
              <a:t>Hər bir konformer fərqli burulma bucaqlarına malikdir. Enerji sabitliyi və molekulyar proseslərdə bu fərqlərin təsirləri analiz edilmişdir.</a:t>
            </a:r>
            <a:endParaRPr sz="1100"/>
          </a:p>
          <a:p>
            <a:pPr indent="0" lvl="0" marL="457200" rtl="0" algn="l">
              <a:lnSpc>
                <a:spcPct val="115000"/>
              </a:lnSpc>
              <a:spcBef>
                <a:spcPts val="1200"/>
              </a:spcBef>
              <a:spcAft>
                <a:spcPts val="1200"/>
              </a:spcAft>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05400" y="156600"/>
            <a:ext cx="8533200" cy="68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tr" sz="2000">
                <a:latin typeface="Arial"/>
                <a:ea typeface="Arial"/>
                <a:cs typeface="Arial"/>
                <a:sym typeface="Arial"/>
              </a:rPr>
              <a:t>Verilənlərin Statistik Təsviri: </a:t>
            </a:r>
            <a:r>
              <a:rPr b="1" lang="tr" sz="2000">
                <a:solidFill>
                  <a:srgbClr val="000000"/>
                </a:solidFill>
                <a:latin typeface="Arial"/>
                <a:ea typeface="Arial"/>
                <a:cs typeface="Arial"/>
                <a:sym typeface="Arial"/>
              </a:rPr>
              <a:t>Konformasiya Analizi: 5 və 6 Üzvlü Halqaların 3D Təsviri</a:t>
            </a:r>
            <a:endParaRPr b="1" sz="2000">
              <a:latin typeface="Arial"/>
              <a:ea typeface="Arial"/>
              <a:cs typeface="Arial"/>
              <a:sym typeface="Arial"/>
            </a:endParaRPr>
          </a:p>
        </p:txBody>
      </p:sp>
      <p:sp>
        <p:nvSpPr>
          <p:cNvPr id="101" name="Google Shape;101;p18"/>
          <p:cNvSpPr txBox="1"/>
          <p:nvPr>
            <p:ph idx="1" type="body"/>
          </p:nvPr>
        </p:nvSpPr>
        <p:spPr>
          <a:xfrm>
            <a:off x="250925" y="927125"/>
            <a:ext cx="8446800" cy="1212600"/>
          </a:xfrm>
          <a:prstGeom prst="rect">
            <a:avLst/>
          </a:prstGeom>
        </p:spPr>
        <p:txBody>
          <a:bodyPr anchorCtr="0" anchor="t" bIns="91425" lIns="91425" spcFirstLastPara="1" rIns="91425" wrap="square" tIns="91425">
            <a:normAutofit/>
          </a:bodyPr>
          <a:lstStyle/>
          <a:p>
            <a:pPr indent="-304800" lvl="0" marL="457200" rtl="0" algn="l">
              <a:spcBef>
                <a:spcPts val="1200"/>
              </a:spcBef>
              <a:spcAft>
                <a:spcPts val="0"/>
              </a:spcAft>
              <a:buClr>
                <a:srgbClr val="000000"/>
              </a:buClr>
              <a:buSzPts val="1200"/>
              <a:buFont typeface="Arial"/>
              <a:buChar char="●"/>
            </a:pPr>
            <a:r>
              <a:rPr lang="tr" sz="1200">
                <a:solidFill>
                  <a:srgbClr val="000000"/>
                </a:solidFill>
                <a:latin typeface="Arial"/>
                <a:ea typeface="Arial"/>
                <a:cs typeface="Arial"/>
                <a:sym typeface="Arial"/>
              </a:rPr>
              <a:t>Qrafik, molekullardakı fərqli konformasiyaların məkan paylanmasını göstərir.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Analizlərdə müşahidə olunan dairə və sfera strukturu:</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Enerji sabitliyində oxşar konformasiyaların paylanması.</a:t>
            </a:r>
            <a:endParaRPr sz="1200">
              <a:solidFill>
                <a:srgbClr val="000000"/>
              </a:solidFill>
              <a:latin typeface="Arial"/>
              <a:ea typeface="Arial"/>
              <a:cs typeface="Arial"/>
              <a:sym typeface="Arial"/>
            </a:endParaRPr>
          </a:p>
          <a:p>
            <a:pPr indent="-304800" lvl="1" marL="9144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6 üzvlü halqalarda konformasiyaların daha geniş bir dairəvi paylanma nümayiş etdirdiyini göstərir.</a:t>
            </a:r>
            <a:endParaRPr sz="1200">
              <a:solidFill>
                <a:srgbClr val="000000"/>
              </a:solidFill>
              <a:latin typeface="Arial"/>
              <a:ea typeface="Arial"/>
              <a:cs typeface="Arial"/>
              <a:sym typeface="Arial"/>
            </a:endParaRPr>
          </a:p>
          <a:p>
            <a:pPr indent="-304800" lvl="0" marL="457200" rtl="0" algn="l">
              <a:spcBef>
                <a:spcPts val="0"/>
              </a:spcBef>
              <a:spcAft>
                <a:spcPts val="0"/>
              </a:spcAft>
              <a:buClr>
                <a:srgbClr val="000000"/>
              </a:buClr>
              <a:buSzPts val="1200"/>
              <a:buFont typeface="Arial"/>
              <a:buChar char="●"/>
            </a:pPr>
            <a:r>
              <a:rPr lang="tr" sz="1200">
                <a:solidFill>
                  <a:srgbClr val="000000"/>
                </a:solidFill>
                <a:latin typeface="Arial"/>
                <a:ea typeface="Arial"/>
                <a:cs typeface="Arial"/>
                <a:sym typeface="Arial"/>
              </a:rPr>
              <a:t>Hər nöqtə müəyyən bir konformasiya vəziyyətini təmsil edir.</a:t>
            </a:r>
            <a:endParaRPr sz="1900"/>
          </a:p>
        </p:txBody>
      </p:sp>
      <p:pic>
        <p:nvPicPr>
          <p:cNvPr id="102" name="Google Shape;102;p18"/>
          <p:cNvPicPr preferRelativeResize="0"/>
          <p:nvPr/>
        </p:nvPicPr>
        <p:blipFill>
          <a:blip r:embed="rId3">
            <a:alphaModFix/>
          </a:blip>
          <a:stretch>
            <a:fillRect/>
          </a:stretch>
        </p:blipFill>
        <p:spPr>
          <a:xfrm>
            <a:off x="497138" y="2220850"/>
            <a:ext cx="2624625" cy="1752125"/>
          </a:xfrm>
          <a:prstGeom prst="rect">
            <a:avLst/>
          </a:prstGeom>
          <a:noFill/>
          <a:ln>
            <a:noFill/>
          </a:ln>
        </p:spPr>
      </p:pic>
      <p:sp>
        <p:nvSpPr>
          <p:cNvPr id="103" name="Google Shape;103;p18"/>
          <p:cNvSpPr txBox="1"/>
          <p:nvPr/>
        </p:nvSpPr>
        <p:spPr>
          <a:xfrm>
            <a:off x="350150" y="3972975"/>
            <a:ext cx="3264600" cy="1047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tr" sz="900"/>
              <a:t>Molekulyar konformasiya analizi nəticəsində alınmış məlumatları təsvir edir. Dairəvi paylanma müəyyən edilmiş burulma bucaqlarının və konformasiya siniflərinin mövcud olduğunu göstərir. Hər bir nöqtə molekulun müəyyən bir konformasiya vəziyyətinə uyğundur. (5 üzvlü halqalar)</a:t>
            </a:r>
            <a:endParaRPr sz="1600">
              <a:solidFill>
                <a:schemeClr val="accent3"/>
              </a:solidFill>
              <a:latin typeface="Proxima Nova"/>
              <a:ea typeface="Proxima Nova"/>
              <a:cs typeface="Proxima Nova"/>
              <a:sym typeface="Proxima Nova"/>
            </a:endParaRPr>
          </a:p>
        </p:txBody>
      </p:sp>
      <p:pic>
        <p:nvPicPr>
          <p:cNvPr id="104" name="Google Shape;104;p18"/>
          <p:cNvPicPr preferRelativeResize="0"/>
          <p:nvPr/>
        </p:nvPicPr>
        <p:blipFill>
          <a:blip r:embed="rId4">
            <a:alphaModFix/>
          </a:blip>
          <a:stretch>
            <a:fillRect/>
          </a:stretch>
        </p:blipFill>
        <p:spPr>
          <a:xfrm>
            <a:off x="5663800" y="2220850"/>
            <a:ext cx="2321954" cy="1540099"/>
          </a:xfrm>
          <a:prstGeom prst="rect">
            <a:avLst/>
          </a:prstGeom>
          <a:noFill/>
          <a:ln>
            <a:noFill/>
          </a:ln>
        </p:spPr>
      </p:pic>
      <p:sp>
        <p:nvSpPr>
          <p:cNvPr id="105" name="Google Shape;105;p18"/>
          <p:cNvSpPr txBox="1"/>
          <p:nvPr/>
        </p:nvSpPr>
        <p:spPr>
          <a:xfrm>
            <a:off x="5412700" y="3972975"/>
            <a:ext cx="3201600" cy="949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tr" sz="900"/>
              <a:t>6 üzvlü halqalar üçün konformasiya paylanmasının 3D təsvirini təqdim edir. Fərqli rənglər, molekulyar sabitliyi və potensial enerjidəki fərqləri göstərir. Molekulların konformasiya müxtəlifliyini göstərmək üçün istifadə edilmişdir.</a:t>
            </a:r>
            <a:endParaRPr sz="1600">
              <a:solidFill>
                <a:schemeClr val="accent3"/>
              </a:solidFill>
              <a:latin typeface="Proxima Nova"/>
              <a:ea typeface="Proxima Nova"/>
              <a:cs typeface="Proxima Nova"/>
              <a:sym typeface="Proxima Nov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9"/>
          <p:cNvSpPr txBox="1"/>
          <p:nvPr>
            <p:ph idx="1" type="body"/>
          </p:nvPr>
        </p:nvSpPr>
        <p:spPr>
          <a:xfrm>
            <a:off x="5258875" y="4210950"/>
            <a:ext cx="3416400" cy="730500"/>
          </a:xfrm>
          <a:prstGeom prst="rect">
            <a:avLst/>
          </a:prstGeom>
        </p:spPr>
        <p:txBody>
          <a:bodyPr anchorCtr="0" anchor="t" bIns="91425" lIns="91425" spcFirstLastPara="1" rIns="91425" wrap="square" tIns="91425">
            <a:normAutofit fontScale="47500"/>
          </a:bodyPr>
          <a:lstStyle/>
          <a:p>
            <a:pPr indent="0" lvl="0" marL="0" rtl="0" algn="l">
              <a:spcBef>
                <a:spcPts val="0"/>
              </a:spcBef>
              <a:spcAft>
                <a:spcPts val="1200"/>
              </a:spcAft>
              <a:buNone/>
            </a:pPr>
            <a:r>
              <a:rPr lang="tr">
                <a:solidFill>
                  <a:schemeClr val="dk1"/>
                </a:solidFill>
                <a:latin typeface="Arial"/>
                <a:ea typeface="Arial"/>
                <a:cs typeface="Arial"/>
                <a:sym typeface="Arial"/>
              </a:rPr>
              <a:t>Boltzmann paylanmasi və enerji fərqləri qrafikində konformer ID-ləri üzrə enerji analizlərinin nəticələri təsvir olunmuşdur. Mavi sütunlar paylanma faizlərini, qırmızı xətt isə nisbi enerjiləri göstərir.</a:t>
            </a:r>
            <a:endParaRPr>
              <a:solidFill>
                <a:schemeClr val="dk1"/>
              </a:solidFill>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5191600" y="53401"/>
            <a:ext cx="3621599" cy="4063899"/>
          </a:xfrm>
          <a:prstGeom prst="rect">
            <a:avLst/>
          </a:prstGeom>
          <a:noFill/>
          <a:ln>
            <a:noFill/>
          </a:ln>
        </p:spPr>
      </p:pic>
      <p:sp>
        <p:nvSpPr>
          <p:cNvPr id="112" name="Google Shape;112;p19"/>
          <p:cNvSpPr txBox="1"/>
          <p:nvPr>
            <p:ph type="title"/>
          </p:nvPr>
        </p:nvSpPr>
        <p:spPr>
          <a:xfrm>
            <a:off x="311700" y="1756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tr" sz="1500">
                <a:latin typeface="Arial"/>
                <a:ea typeface="Arial"/>
                <a:cs typeface="Arial"/>
                <a:sym typeface="Arial"/>
              </a:rPr>
              <a:t>Boltzmann Paylanması və Enerji Analizi</a:t>
            </a:r>
            <a:endParaRPr b="1" sz="1500">
              <a:latin typeface="Arial"/>
              <a:ea typeface="Arial"/>
              <a:cs typeface="Arial"/>
              <a:sym typeface="Arial"/>
            </a:endParaRPr>
          </a:p>
        </p:txBody>
      </p:sp>
      <p:sp>
        <p:nvSpPr>
          <p:cNvPr id="113" name="Google Shape;113;p19"/>
          <p:cNvSpPr txBox="1"/>
          <p:nvPr/>
        </p:nvSpPr>
        <p:spPr>
          <a:xfrm>
            <a:off x="182675" y="624900"/>
            <a:ext cx="4884000" cy="4374300"/>
          </a:xfrm>
          <a:prstGeom prst="rect">
            <a:avLst/>
          </a:prstGeom>
          <a:noFill/>
          <a:ln>
            <a:noFill/>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tr" sz="1100"/>
              <a:t>Dominant konformerlərin ehtimal hesablaması Boltzmann faktoruna əsaslanır. Boltzmann ehtimalları ilə dominant konformer(lər) təyin edilir.</a:t>
            </a:r>
            <a:endParaRPr sz="1100"/>
          </a:p>
          <a:p>
            <a:pPr indent="-298450" lvl="0" marL="457200" rtl="0" algn="l">
              <a:lnSpc>
                <a:spcPct val="115000"/>
              </a:lnSpc>
              <a:spcBef>
                <a:spcPts val="0"/>
              </a:spcBef>
              <a:spcAft>
                <a:spcPts val="0"/>
              </a:spcAft>
              <a:buSzPts val="1100"/>
              <a:buChar char="●"/>
            </a:pPr>
            <a:r>
              <a:rPr lang="tr" sz="1100"/>
              <a:t>Temperaturdan asılı enerji sabitliyinin təsiri izah olunur.</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0" lvl="0" marL="457200" rtl="0" algn="l">
              <a:lnSpc>
                <a:spcPct val="115000"/>
              </a:lnSpc>
              <a:spcBef>
                <a:spcPts val="1200"/>
              </a:spcBef>
              <a:spcAft>
                <a:spcPts val="0"/>
              </a:spcAft>
              <a:buNone/>
            </a:pPr>
            <a:r>
              <a:t/>
            </a:r>
            <a:endParaRPr sz="1100"/>
          </a:p>
          <a:p>
            <a:pPr indent="-298450" lvl="0" marL="457200" rtl="0" algn="l">
              <a:lnSpc>
                <a:spcPct val="115000"/>
              </a:lnSpc>
              <a:spcBef>
                <a:spcPts val="1200"/>
              </a:spcBef>
              <a:spcAft>
                <a:spcPts val="0"/>
              </a:spcAft>
              <a:buSzPts val="1100"/>
              <a:buChar char="●"/>
            </a:pPr>
            <a:r>
              <a:rPr b="1" lang="tr" sz="1100"/>
              <a:t>E_rel:</a:t>
            </a:r>
            <a:r>
              <a:rPr lang="tr" sz="1100"/>
              <a:t> Enerji fərqlərini (nisbi enerji) hesablamaq üçün istifadə olunan formula aiddir. Enerji fərqləri (E_rel) molekulyar stabilliyi təsvir edir.</a:t>
            </a:r>
            <a:endParaRPr sz="1100"/>
          </a:p>
          <a:p>
            <a:pPr indent="-298450" lvl="0" marL="457200" rtl="0" algn="l">
              <a:lnSpc>
                <a:spcPct val="115000"/>
              </a:lnSpc>
              <a:spcBef>
                <a:spcPts val="0"/>
              </a:spcBef>
              <a:spcAft>
                <a:spcPts val="0"/>
              </a:spcAft>
              <a:buSzPts val="1100"/>
              <a:buChar char="●"/>
            </a:pPr>
            <a:r>
              <a:rPr b="1" lang="tr" sz="1100"/>
              <a:t>P_i:</a:t>
            </a:r>
            <a:r>
              <a:rPr lang="tr" sz="1100"/>
              <a:t> Boltzmann ehtimallarını hesablamaq üçün istifadə edilən formul.Boltzmann ehtimalları (P_i) dominant konformerlərin təyinində istifadə olunur</a:t>
            </a:r>
            <a:endParaRPr sz="1100"/>
          </a:p>
          <a:p>
            <a:pPr indent="-298450" lvl="0" marL="457200" rtl="0" algn="l">
              <a:lnSpc>
                <a:spcPct val="115000"/>
              </a:lnSpc>
              <a:spcBef>
                <a:spcPts val="0"/>
              </a:spcBef>
              <a:spcAft>
                <a:spcPts val="0"/>
              </a:spcAft>
              <a:buSzPts val="1100"/>
              <a:buChar char="●"/>
            </a:pPr>
            <a:r>
              <a:rPr b="1" lang="tr" sz="1100"/>
              <a:t>RT:</a:t>
            </a:r>
            <a:r>
              <a:rPr lang="tr" sz="1100"/>
              <a:t> Temperaturun sistemə təsirini ifadə edir.RT temperatur və Boltzmann paylanması arasında əlaqəni təsvir edir. </a:t>
            </a:r>
            <a:endParaRPr sz="1100"/>
          </a:p>
          <a:p>
            <a:pPr indent="0" lvl="0" marL="0" rtl="0" algn="l">
              <a:spcBef>
                <a:spcPts val="1200"/>
              </a:spcBef>
              <a:spcAft>
                <a:spcPts val="0"/>
              </a:spcAft>
              <a:buNone/>
            </a:pPr>
            <a:r>
              <a:t/>
            </a:r>
            <a:endParaRPr sz="1800">
              <a:solidFill>
                <a:schemeClr val="accent3"/>
              </a:solidFill>
              <a:latin typeface="Proxima Nova"/>
              <a:ea typeface="Proxima Nova"/>
              <a:cs typeface="Proxima Nova"/>
              <a:sym typeface="Proxima Nova"/>
            </a:endParaRPr>
          </a:p>
        </p:txBody>
      </p:sp>
      <p:pic>
        <p:nvPicPr>
          <p:cNvPr id="114" name="Google Shape;114;p19"/>
          <p:cNvPicPr preferRelativeResize="0"/>
          <p:nvPr/>
        </p:nvPicPr>
        <p:blipFill>
          <a:blip r:embed="rId4">
            <a:alphaModFix/>
          </a:blip>
          <a:stretch>
            <a:fillRect/>
          </a:stretch>
        </p:blipFill>
        <p:spPr>
          <a:xfrm>
            <a:off x="612225" y="1605550"/>
            <a:ext cx="4024900" cy="663900"/>
          </a:xfrm>
          <a:prstGeom prst="rect">
            <a:avLst/>
          </a:prstGeom>
          <a:noFill/>
          <a:ln>
            <a:noFill/>
          </a:ln>
        </p:spPr>
      </p:pic>
      <p:pic>
        <p:nvPicPr>
          <p:cNvPr id="115" name="Google Shape;115;p19"/>
          <p:cNvPicPr preferRelativeResize="0"/>
          <p:nvPr/>
        </p:nvPicPr>
        <p:blipFill>
          <a:blip r:embed="rId5">
            <a:alphaModFix/>
          </a:blip>
          <a:stretch>
            <a:fillRect/>
          </a:stretch>
        </p:blipFill>
        <p:spPr>
          <a:xfrm>
            <a:off x="1189550" y="2488200"/>
            <a:ext cx="2724150" cy="647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0"/>
          <p:cNvSpPr txBox="1"/>
          <p:nvPr>
            <p:ph idx="1" type="body"/>
          </p:nvPr>
        </p:nvSpPr>
        <p:spPr>
          <a:xfrm>
            <a:off x="153825" y="1374825"/>
            <a:ext cx="3528300" cy="25572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000000"/>
              </a:buClr>
              <a:buSzPts val="1400"/>
              <a:buFont typeface="Arial"/>
              <a:buChar char="●"/>
            </a:pPr>
            <a:r>
              <a:rPr lang="tr" sz="1400">
                <a:solidFill>
                  <a:srgbClr val="000000"/>
                </a:solidFill>
                <a:latin typeface="Arial"/>
                <a:ea typeface="Arial"/>
                <a:cs typeface="Arial"/>
                <a:sym typeface="Arial"/>
              </a:rPr>
              <a:t>"Qrafikdə 9 konformer üçün müxtəlif metodların enerji fərqləri əks olunmuşdur."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tr" sz="1400">
                <a:solidFill>
                  <a:srgbClr val="000000"/>
                </a:solidFill>
                <a:latin typeface="Arial"/>
                <a:ea typeface="Arial"/>
                <a:cs typeface="Arial"/>
                <a:sym typeface="Arial"/>
              </a:rPr>
              <a:t>UFF və MMFF:</a:t>
            </a:r>
            <a:r>
              <a:rPr lang="tr" sz="1400">
                <a:solidFill>
                  <a:srgbClr val="000000"/>
                </a:solidFill>
                <a:latin typeface="Arial"/>
                <a:ea typeface="Arial"/>
                <a:cs typeface="Arial"/>
                <a:sym typeface="Arial"/>
              </a:rPr>
              <a:t> Sürətli nəticələr təqdim edir, lakin dəqiqliyi Hartree-Fock və DFT ilə müqayisədə daha aşağıdır.</a:t>
            </a:r>
            <a:endParaRPr sz="1400">
              <a:solidFill>
                <a:srgbClr val="000000"/>
              </a:solidFill>
              <a:latin typeface="Arial"/>
              <a:ea typeface="Arial"/>
              <a:cs typeface="Arial"/>
              <a:sym typeface="Arial"/>
            </a:endParaRPr>
          </a:p>
          <a:p>
            <a:pPr indent="-317500" lvl="0" marL="457200" rtl="0" algn="l">
              <a:spcBef>
                <a:spcPts val="0"/>
              </a:spcBef>
              <a:spcAft>
                <a:spcPts val="0"/>
              </a:spcAft>
              <a:buClr>
                <a:srgbClr val="000000"/>
              </a:buClr>
              <a:buSzPts val="1400"/>
              <a:buFont typeface="Arial"/>
              <a:buChar char="●"/>
            </a:pPr>
            <a:r>
              <a:rPr b="1" lang="tr" sz="1400">
                <a:solidFill>
                  <a:srgbClr val="000000"/>
                </a:solidFill>
                <a:latin typeface="Arial"/>
                <a:ea typeface="Arial"/>
                <a:cs typeface="Arial"/>
                <a:sym typeface="Arial"/>
              </a:rPr>
              <a:t>Hartree-Fock və DFT:</a:t>
            </a:r>
            <a:r>
              <a:rPr lang="tr" sz="1400">
                <a:solidFill>
                  <a:srgbClr val="000000"/>
                </a:solidFill>
                <a:latin typeface="Arial"/>
                <a:ea typeface="Arial"/>
                <a:cs typeface="Arial"/>
                <a:sym typeface="Arial"/>
              </a:rPr>
              <a:t> Daha dəqiq nəticələr verir, lakin hesablama resurslarına daha çox tələbat qoyur.</a:t>
            </a:r>
            <a:endParaRPr sz="2100"/>
          </a:p>
        </p:txBody>
      </p:sp>
      <p:pic>
        <p:nvPicPr>
          <p:cNvPr id="121" name="Google Shape;121;p20"/>
          <p:cNvPicPr preferRelativeResize="0"/>
          <p:nvPr/>
        </p:nvPicPr>
        <p:blipFill>
          <a:blip r:embed="rId3">
            <a:alphaModFix/>
          </a:blip>
          <a:stretch>
            <a:fillRect/>
          </a:stretch>
        </p:blipFill>
        <p:spPr>
          <a:xfrm>
            <a:off x="3874302" y="319475"/>
            <a:ext cx="5070625" cy="4249401"/>
          </a:xfrm>
          <a:prstGeom prst="rect">
            <a:avLst/>
          </a:prstGeom>
          <a:noFill/>
          <a:ln>
            <a:noFill/>
          </a:ln>
        </p:spPr>
      </p:pic>
      <p:sp>
        <p:nvSpPr>
          <p:cNvPr id="122" name="Google Shape;122;p20"/>
          <p:cNvSpPr txBox="1"/>
          <p:nvPr>
            <p:ph type="title"/>
          </p:nvPr>
        </p:nvSpPr>
        <p:spPr>
          <a:xfrm>
            <a:off x="153825" y="252775"/>
            <a:ext cx="3658800" cy="8913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200"/>
              </a:spcAft>
              <a:buNone/>
            </a:pPr>
            <a:r>
              <a:rPr b="1" lang="tr" sz="1800">
                <a:solidFill>
                  <a:srgbClr val="000000"/>
                </a:solidFill>
                <a:latin typeface="Arial"/>
                <a:ea typeface="Arial"/>
                <a:cs typeface="Arial"/>
                <a:sym typeface="Arial"/>
              </a:rPr>
              <a:t>Enerji Hesablamaları və Metodların Müqayisəsi </a:t>
            </a:r>
            <a:endParaRPr b="1" sz="35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1"/>
          <p:cNvPicPr preferRelativeResize="0"/>
          <p:nvPr/>
        </p:nvPicPr>
        <p:blipFill>
          <a:blip r:embed="rId3">
            <a:alphaModFix/>
          </a:blip>
          <a:stretch>
            <a:fillRect/>
          </a:stretch>
        </p:blipFill>
        <p:spPr>
          <a:xfrm>
            <a:off x="197425" y="260425"/>
            <a:ext cx="8749151" cy="4710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