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218059f1b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218059f1b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18059f1b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18059f1b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218059f1b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218059f1b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218059f1b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218059f1b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218059f1b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218059f1b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218059f1b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218059f1b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218059f1b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218059f1b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218059f1b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218059f1b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218059f1b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218059f1b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tr"/>
              <a:t>AI and Data : Shaping Tomorrow with Smart Algorithms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Lala Ibadullayeva</a:t>
            </a:r>
            <a:endParaRPr/>
          </a:p>
        </p:txBody>
      </p:sp>
      <p:sp>
        <p:nvSpPr>
          <p:cNvPr id="61" name="Google Shape;61;p13"/>
          <p:cNvSpPr txBox="1"/>
          <p:nvPr>
            <p:ph idx="1" type="subTitle"/>
          </p:nvPr>
        </p:nvSpPr>
        <p:spPr>
          <a:xfrm>
            <a:off x="6806725" y="4103850"/>
            <a:ext cx="18735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21.12.2024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3">
            <a:alphaModFix/>
          </a:blip>
          <a:stretch>
            <a:fillRect/>
          </a:stretch>
        </p:blipFill>
        <p:spPr>
          <a:xfrm>
            <a:off x="1238250" y="352425"/>
            <a:ext cx="6667500" cy="4438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Data: The Fuel for AI</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Arial"/>
              <a:buChar char="●"/>
            </a:pPr>
            <a:r>
              <a:rPr lang="tr" sz="1400">
                <a:solidFill>
                  <a:srgbClr val="000000"/>
                </a:solidFill>
                <a:latin typeface="Arial"/>
                <a:ea typeface="Arial"/>
                <a:cs typeface="Arial"/>
                <a:sym typeface="Arial"/>
              </a:rPr>
              <a:t>Data is often called the “new oil,” and for good reason.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tr" sz="1400">
                <a:solidFill>
                  <a:srgbClr val="000000"/>
                </a:solidFill>
                <a:latin typeface="Arial"/>
                <a:ea typeface="Arial"/>
                <a:cs typeface="Arial"/>
                <a:sym typeface="Arial"/>
              </a:rPr>
              <a:t>Without data, AI would have nothing to learn from.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tr" sz="1400">
                <a:solidFill>
                  <a:srgbClr val="000000"/>
                </a:solidFill>
                <a:latin typeface="Arial"/>
                <a:ea typeface="Arial"/>
                <a:cs typeface="Arial"/>
                <a:sym typeface="Arial"/>
              </a:rPr>
              <a:t>Every photo you upload, every GPS location you share, and every purchase you make generates data.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tr" sz="1400">
                <a:solidFill>
                  <a:srgbClr val="000000"/>
                </a:solidFill>
                <a:latin typeface="Arial"/>
                <a:ea typeface="Arial"/>
                <a:cs typeface="Arial"/>
                <a:sym typeface="Arial"/>
              </a:rPr>
              <a:t>In fact, in today’s world, </a:t>
            </a:r>
            <a:r>
              <a:rPr b="1" lang="tr" sz="1400">
                <a:solidFill>
                  <a:srgbClr val="000000"/>
                </a:solidFill>
                <a:latin typeface="Arial"/>
                <a:ea typeface="Arial"/>
                <a:cs typeface="Arial"/>
                <a:sym typeface="Arial"/>
              </a:rPr>
              <a:t>2.5 quintillion bytes of data are created every single day.</a:t>
            </a:r>
            <a:endParaRPr sz="2100"/>
          </a:p>
        </p:txBody>
      </p:sp>
      <p:pic>
        <p:nvPicPr>
          <p:cNvPr id="68" name="Google Shape;68;p14"/>
          <p:cNvPicPr preferRelativeResize="0"/>
          <p:nvPr/>
        </p:nvPicPr>
        <p:blipFill>
          <a:blip r:embed="rId3">
            <a:alphaModFix/>
          </a:blip>
          <a:stretch>
            <a:fillRect/>
          </a:stretch>
        </p:blipFill>
        <p:spPr>
          <a:xfrm>
            <a:off x="5581475" y="2571750"/>
            <a:ext cx="3102126" cy="2326599"/>
          </a:xfrm>
          <a:prstGeom prst="rect">
            <a:avLst/>
          </a:prstGeom>
          <a:noFill/>
          <a:ln>
            <a:noFill/>
          </a:ln>
        </p:spPr>
      </p:pic>
      <p:pic>
        <p:nvPicPr>
          <p:cNvPr id="69" name="Google Shape;69;p14"/>
          <p:cNvPicPr preferRelativeResize="0"/>
          <p:nvPr/>
        </p:nvPicPr>
        <p:blipFill>
          <a:blip r:embed="rId4">
            <a:alphaModFix/>
          </a:blip>
          <a:stretch>
            <a:fillRect/>
          </a:stretch>
        </p:blipFill>
        <p:spPr>
          <a:xfrm>
            <a:off x="656675" y="2528488"/>
            <a:ext cx="3223100" cy="241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Smart Algorithms: The Brain of AI</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tr" sz="1500">
                <a:solidFill>
                  <a:srgbClr val="000000"/>
                </a:solidFill>
                <a:latin typeface="Arial"/>
                <a:ea typeface="Arial"/>
                <a:cs typeface="Arial"/>
                <a:sym typeface="Arial"/>
              </a:rPr>
              <a:t>Smart algorithms are what make AI systems intelligent. An algorithm is simply a set of instructions, but smart algorithms can learn from data and improve themselves over time.</a:t>
            </a:r>
            <a:endParaRPr sz="1500">
              <a:solidFill>
                <a:srgbClr val="000000"/>
              </a:solidFill>
              <a:latin typeface="Arial"/>
              <a:ea typeface="Arial"/>
              <a:cs typeface="Arial"/>
              <a:sym typeface="Arial"/>
            </a:endParaRPr>
          </a:p>
          <a:p>
            <a:pPr indent="0" lvl="0" marL="0" rtl="0" algn="l">
              <a:spcBef>
                <a:spcPts val="1200"/>
              </a:spcBef>
              <a:spcAft>
                <a:spcPts val="0"/>
              </a:spcAft>
              <a:buNone/>
            </a:pPr>
            <a:r>
              <a:t/>
            </a:r>
            <a:endParaRPr sz="1500">
              <a:solidFill>
                <a:srgbClr val="000000"/>
              </a:solidFill>
              <a:latin typeface="Arial"/>
              <a:ea typeface="Arial"/>
              <a:cs typeface="Arial"/>
              <a:sym typeface="Arial"/>
            </a:endParaRPr>
          </a:p>
          <a:p>
            <a:pPr indent="0" lvl="0" marL="0" rtl="0" algn="l">
              <a:spcBef>
                <a:spcPts val="1200"/>
              </a:spcBef>
              <a:spcAft>
                <a:spcPts val="0"/>
              </a:spcAft>
              <a:buNone/>
            </a:pPr>
            <a:r>
              <a:rPr b="1" lang="tr" sz="1500">
                <a:solidFill>
                  <a:srgbClr val="000000"/>
                </a:solidFill>
                <a:latin typeface="Arial"/>
                <a:ea typeface="Arial"/>
                <a:cs typeface="Arial"/>
                <a:sym typeface="Arial"/>
              </a:rPr>
              <a:t>How do they work?</a:t>
            </a:r>
            <a:endParaRPr b="1" sz="15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Char char="●"/>
            </a:pPr>
            <a:r>
              <a:rPr lang="tr" sz="1500">
                <a:solidFill>
                  <a:srgbClr val="000000"/>
                </a:solidFill>
                <a:latin typeface="Arial"/>
                <a:ea typeface="Arial"/>
                <a:cs typeface="Arial"/>
                <a:sym typeface="Arial"/>
              </a:rPr>
              <a:t>First, they </a:t>
            </a:r>
            <a:r>
              <a:rPr b="1" lang="tr" sz="1500">
                <a:solidFill>
                  <a:srgbClr val="000000"/>
                </a:solidFill>
                <a:latin typeface="Arial"/>
                <a:ea typeface="Arial"/>
                <a:cs typeface="Arial"/>
                <a:sym typeface="Arial"/>
              </a:rPr>
              <a:t>train</a:t>
            </a:r>
            <a:r>
              <a:rPr lang="tr" sz="1500">
                <a:solidFill>
                  <a:srgbClr val="000000"/>
                </a:solidFill>
                <a:latin typeface="Arial"/>
                <a:ea typeface="Arial"/>
                <a:cs typeface="Arial"/>
                <a:sym typeface="Arial"/>
              </a:rPr>
              <a:t> on historical data.</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tr" sz="1500">
                <a:solidFill>
                  <a:srgbClr val="000000"/>
                </a:solidFill>
                <a:latin typeface="Arial"/>
                <a:ea typeface="Arial"/>
                <a:cs typeface="Arial"/>
                <a:sym typeface="Arial"/>
              </a:rPr>
              <a:t>Then, they </a:t>
            </a:r>
            <a:r>
              <a:rPr b="1" lang="tr" sz="1500">
                <a:solidFill>
                  <a:srgbClr val="000000"/>
                </a:solidFill>
                <a:latin typeface="Arial"/>
                <a:ea typeface="Arial"/>
                <a:cs typeface="Arial"/>
                <a:sym typeface="Arial"/>
              </a:rPr>
              <a:t>test</a:t>
            </a:r>
            <a:r>
              <a:rPr lang="tr" sz="1500">
                <a:solidFill>
                  <a:srgbClr val="000000"/>
                </a:solidFill>
                <a:latin typeface="Arial"/>
                <a:ea typeface="Arial"/>
                <a:cs typeface="Arial"/>
                <a:sym typeface="Arial"/>
              </a:rPr>
              <a:t> on new data to ensure accuracy.</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tr" sz="1500">
                <a:solidFill>
                  <a:srgbClr val="000000"/>
                </a:solidFill>
                <a:latin typeface="Arial"/>
                <a:ea typeface="Arial"/>
                <a:cs typeface="Arial"/>
                <a:sym typeface="Arial"/>
              </a:rPr>
              <a:t>Finally, they are </a:t>
            </a:r>
            <a:r>
              <a:rPr b="1" lang="tr" sz="1500">
                <a:solidFill>
                  <a:srgbClr val="000000"/>
                </a:solidFill>
                <a:latin typeface="Arial"/>
                <a:ea typeface="Arial"/>
                <a:cs typeface="Arial"/>
                <a:sym typeface="Arial"/>
              </a:rPr>
              <a:t>deployed</a:t>
            </a:r>
            <a:r>
              <a:rPr lang="tr" sz="1500">
                <a:solidFill>
                  <a:srgbClr val="000000"/>
                </a:solidFill>
                <a:latin typeface="Arial"/>
                <a:ea typeface="Arial"/>
                <a:cs typeface="Arial"/>
                <a:sym typeface="Arial"/>
              </a:rPr>
              <a:t> to solve real-world problems.</a:t>
            </a:r>
            <a:endParaRPr sz="15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95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Practical Applications Shaping Our Future</a:t>
            </a:r>
            <a:endParaRPr/>
          </a:p>
        </p:txBody>
      </p:sp>
      <p:sp>
        <p:nvSpPr>
          <p:cNvPr id="81" name="Google Shape;81;p16"/>
          <p:cNvSpPr txBox="1"/>
          <p:nvPr>
            <p:ph idx="1" type="body"/>
          </p:nvPr>
        </p:nvSpPr>
        <p:spPr>
          <a:xfrm>
            <a:off x="311700" y="767750"/>
            <a:ext cx="8520600" cy="1722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tr">
                <a:solidFill>
                  <a:schemeClr val="dk1"/>
                </a:solidFill>
              </a:rPr>
              <a:t>Healthcare and Bioinformatics </a:t>
            </a:r>
            <a:endParaRPr>
              <a:solidFill>
                <a:schemeClr val="dk1"/>
              </a:solidFill>
            </a:endParaRPr>
          </a:p>
          <a:p>
            <a:pPr indent="-342900" lvl="0" marL="457200" rtl="0" algn="l">
              <a:spcBef>
                <a:spcPts val="0"/>
              </a:spcBef>
              <a:spcAft>
                <a:spcPts val="0"/>
              </a:spcAft>
              <a:buClr>
                <a:schemeClr val="dk1"/>
              </a:buClr>
              <a:buSzPts val="1800"/>
              <a:buChar char="-"/>
            </a:pPr>
            <a:r>
              <a:rPr lang="tr">
                <a:solidFill>
                  <a:schemeClr val="dk1"/>
                </a:solidFill>
              </a:rPr>
              <a:t>Education </a:t>
            </a:r>
            <a:endParaRPr>
              <a:solidFill>
                <a:schemeClr val="dk1"/>
              </a:solidFill>
            </a:endParaRPr>
          </a:p>
          <a:p>
            <a:pPr indent="-342900" lvl="0" marL="457200" rtl="0" algn="l">
              <a:spcBef>
                <a:spcPts val="0"/>
              </a:spcBef>
              <a:spcAft>
                <a:spcPts val="0"/>
              </a:spcAft>
              <a:buClr>
                <a:schemeClr val="dk1"/>
              </a:buClr>
              <a:buSzPts val="1800"/>
              <a:buChar char="-"/>
            </a:pPr>
            <a:r>
              <a:rPr lang="tr">
                <a:solidFill>
                  <a:schemeClr val="dk1"/>
                </a:solidFill>
              </a:rPr>
              <a:t>Finance</a:t>
            </a:r>
            <a:endParaRPr>
              <a:solidFill>
                <a:schemeClr val="dk1"/>
              </a:solidFill>
            </a:endParaRPr>
          </a:p>
          <a:p>
            <a:pPr indent="-342900" lvl="0" marL="457200" rtl="0" algn="l">
              <a:spcBef>
                <a:spcPts val="0"/>
              </a:spcBef>
              <a:spcAft>
                <a:spcPts val="0"/>
              </a:spcAft>
              <a:buClr>
                <a:schemeClr val="dk1"/>
              </a:buClr>
              <a:buSzPts val="1800"/>
              <a:buChar char="-"/>
            </a:pPr>
            <a:r>
              <a:rPr lang="tr">
                <a:solidFill>
                  <a:schemeClr val="dk1"/>
                </a:solidFill>
              </a:rPr>
              <a:t>Transportation etc. </a:t>
            </a:r>
            <a:endParaRPr>
              <a:solidFill>
                <a:schemeClr val="dk1"/>
              </a:solidFill>
            </a:endParaRPr>
          </a:p>
        </p:txBody>
      </p:sp>
      <p:pic>
        <p:nvPicPr>
          <p:cNvPr id="82" name="Google Shape;82;p16"/>
          <p:cNvPicPr preferRelativeResize="0"/>
          <p:nvPr/>
        </p:nvPicPr>
        <p:blipFill>
          <a:blip r:embed="rId3">
            <a:alphaModFix/>
          </a:blip>
          <a:stretch>
            <a:fillRect/>
          </a:stretch>
        </p:blipFill>
        <p:spPr>
          <a:xfrm>
            <a:off x="192900" y="2989950"/>
            <a:ext cx="4589634" cy="1917350"/>
          </a:xfrm>
          <a:prstGeom prst="rect">
            <a:avLst/>
          </a:prstGeom>
          <a:noFill/>
          <a:ln>
            <a:noFill/>
          </a:ln>
        </p:spPr>
      </p:pic>
      <p:pic>
        <p:nvPicPr>
          <p:cNvPr id="83" name="Google Shape;83;p16"/>
          <p:cNvPicPr preferRelativeResize="0"/>
          <p:nvPr/>
        </p:nvPicPr>
        <p:blipFill>
          <a:blip r:embed="rId4">
            <a:alphaModFix/>
          </a:blip>
          <a:stretch>
            <a:fillRect/>
          </a:stretch>
        </p:blipFill>
        <p:spPr>
          <a:xfrm>
            <a:off x="4123050" y="1144537"/>
            <a:ext cx="2282725" cy="1276350"/>
          </a:xfrm>
          <a:prstGeom prst="rect">
            <a:avLst/>
          </a:prstGeom>
          <a:noFill/>
          <a:ln>
            <a:noFill/>
          </a:ln>
        </p:spPr>
      </p:pic>
      <p:pic>
        <p:nvPicPr>
          <p:cNvPr id="84" name="Google Shape;84;p16"/>
          <p:cNvPicPr preferRelativeResize="0"/>
          <p:nvPr/>
        </p:nvPicPr>
        <p:blipFill>
          <a:blip r:embed="rId5">
            <a:alphaModFix/>
          </a:blip>
          <a:stretch>
            <a:fillRect/>
          </a:stretch>
        </p:blipFill>
        <p:spPr>
          <a:xfrm>
            <a:off x="5268475" y="3058098"/>
            <a:ext cx="3669576" cy="1917350"/>
          </a:xfrm>
          <a:prstGeom prst="rect">
            <a:avLst/>
          </a:prstGeom>
          <a:noFill/>
          <a:ln>
            <a:noFill/>
          </a:ln>
        </p:spPr>
      </p:pic>
      <p:pic>
        <p:nvPicPr>
          <p:cNvPr id="85" name="Google Shape;85;p16"/>
          <p:cNvPicPr preferRelativeResize="0"/>
          <p:nvPr/>
        </p:nvPicPr>
        <p:blipFill>
          <a:blip r:embed="rId6">
            <a:alphaModFix/>
          </a:blip>
          <a:stretch>
            <a:fillRect/>
          </a:stretch>
        </p:blipFill>
        <p:spPr>
          <a:xfrm>
            <a:off x="6758875" y="498325"/>
            <a:ext cx="2073425" cy="207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Healthcare and Bioinformatics</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b="1" lang="tr" sz="1300">
                <a:solidFill>
                  <a:srgbClr val="000000"/>
                </a:solidFill>
                <a:latin typeface="Arial"/>
                <a:ea typeface="Arial"/>
                <a:cs typeface="Arial"/>
                <a:sym typeface="Arial"/>
              </a:rPr>
              <a:t>AI in Medical Imaging : </a:t>
            </a:r>
            <a:r>
              <a:rPr b="1" lang="tr" sz="1200">
                <a:solidFill>
                  <a:srgbClr val="000000"/>
                </a:solidFill>
                <a:latin typeface="Arial"/>
                <a:ea typeface="Arial"/>
                <a:cs typeface="Arial"/>
                <a:sym typeface="Arial"/>
              </a:rPr>
              <a:t>Detecting Breast Cancer with AI </a:t>
            </a:r>
            <a:endParaRPr b="1" sz="1300">
              <a:solidFill>
                <a:srgbClr val="000000"/>
              </a:solidFill>
              <a:latin typeface="Arial"/>
              <a:ea typeface="Arial"/>
              <a:cs typeface="Arial"/>
              <a:sym typeface="Arial"/>
            </a:endParaRPr>
          </a:p>
          <a:p>
            <a:pPr indent="0" lvl="0" marL="457200" rtl="0" algn="l">
              <a:spcBef>
                <a:spcPts val="1200"/>
              </a:spcBef>
              <a:spcAft>
                <a:spcPts val="0"/>
              </a:spcAft>
              <a:buNone/>
            </a:pPr>
            <a:r>
              <a:rPr lang="tr" sz="1300">
                <a:solidFill>
                  <a:srgbClr val="000000"/>
                </a:solidFill>
                <a:latin typeface="Arial"/>
                <a:ea typeface="Arial"/>
                <a:cs typeface="Arial"/>
                <a:sym typeface="Arial"/>
              </a:rPr>
              <a:t>AI algorithms are extensively used in analyzing medical images such as X-rays, CT scans, MRIs, and mammograms. These algorithms help detect diseases like cancer, fractures, or neurological disorders at an earlier stage than traditional methods.</a:t>
            </a:r>
            <a:endParaRPr sz="1300">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Char char="-"/>
            </a:pPr>
            <a:r>
              <a:rPr b="1" lang="tr" sz="1300">
                <a:solidFill>
                  <a:srgbClr val="000000"/>
                </a:solidFill>
                <a:latin typeface="Arial"/>
                <a:ea typeface="Arial"/>
                <a:cs typeface="Arial"/>
                <a:sym typeface="Arial"/>
              </a:rPr>
              <a:t>AI in Bioinformatics : </a:t>
            </a:r>
            <a:r>
              <a:rPr b="1" lang="tr" sz="1200">
                <a:solidFill>
                  <a:srgbClr val="000000"/>
                </a:solidFill>
                <a:latin typeface="Arial"/>
                <a:ea typeface="Arial"/>
                <a:cs typeface="Arial"/>
                <a:sym typeface="Arial"/>
              </a:rPr>
              <a:t>AlphaFold by DeepMind </a:t>
            </a:r>
            <a:endParaRPr b="1" sz="1300">
              <a:solidFill>
                <a:srgbClr val="000000"/>
              </a:solidFill>
              <a:latin typeface="Arial"/>
              <a:ea typeface="Arial"/>
              <a:cs typeface="Arial"/>
              <a:sym typeface="Arial"/>
            </a:endParaRPr>
          </a:p>
          <a:p>
            <a:pPr indent="457200" lvl="0" marL="0" rtl="0" algn="l">
              <a:spcBef>
                <a:spcPts val="1200"/>
              </a:spcBef>
              <a:spcAft>
                <a:spcPts val="0"/>
              </a:spcAft>
              <a:buNone/>
            </a:pPr>
            <a:r>
              <a:rPr lang="tr" sz="1300">
                <a:solidFill>
                  <a:srgbClr val="000000"/>
                </a:solidFill>
                <a:latin typeface="Arial"/>
                <a:ea typeface="Arial"/>
                <a:cs typeface="Arial"/>
                <a:sym typeface="Arial"/>
              </a:rPr>
              <a:t>In bioinformatics, AI is revolutionizing genomics, proteomics, and drug discovery by analyzing complex biological data.</a:t>
            </a:r>
            <a:endParaRPr sz="13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b="1" lang="tr" sz="1300">
                <a:solidFill>
                  <a:srgbClr val="000000"/>
                </a:solidFill>
                <a:latin typeface="Arial"/>
                <a:ea typeface="Arial"/>
                <a:cs typeface="Arial"/>
                <a:sym typeface="Arial"/>
              </a:rPr>
              <a:t>Personalized Medicine : </a:t>
            </a:r>
            <a:r>
              <a:rPr b="1" lang="tr" sz="1300">
                <a:solidFill>
                  <a:srgbClr val="000000"/>
                </a:solidFill>
                <a:latin typeface="Arial"/>
                <a:ea typeface="Arial"/>
                <a:cs typeface="Arial"/>
                <a:sym typeface="Arial"/>
              </a:rPr>
              <a:t>AI in Genomic Medicine </a:t>
            </a:r>
            <a:endParaRPr b="1" sz="1300">
              <a:solidFill>
                <a:srgbClr val="000000"/>
              </a:solidFill>
              <a:latin typeface="Arial"/>
              <a:ea typeface="Arial"/>
              <a:cs typeface="Arial"/>
              <a:sym typeface="Arial"/>
            </a:endParaRPr>
          </a:p>
          <a:p>
            <a:pPr indent="457200" lvl="0" marL="0" rtl="0" algn="l">
              <a:spcBef>
                <a:spcPts val="1200"/>
              </a:spcBef>
              <a:spcAft>
                <a:spcPts val="1200"/>
              </a:spcAft>
              <a:buNone/>
            </a:pPr>
            <a:r>
              <a:rPr lang="tr" sz="1300">
                <a:solidFill>
                  <a:srgbClr val="000000"/>
                </a:solidFill>
                <a:latin typeface="Arial"/>
                <a:ea typeface="Arial"/>
                <a:cs typeface="Arial"/>
                <a:sym typeface="Arial"/>
              </a:rPr>
              <a:t>AI is being used to tailor treatments to individual patients based on their genetic makeup, medical history, and lifestyle. </a:t>
            </a:r>
            <a:endParaRPr sz="13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Other Examples </a:t>
            </a:r>
            <a:endParaRPr/>
          </a:p>
        </p:txBody>
      </p:sp>
      <p:sp>
        <p:nvSpPr>
          <p:cNvPr id="97" name="Google Shape;97;p18"/>
          <p:cNvSpPr txBox="1"/>
          <p:nvPr>
            <p:ph idx="1" type="body"/>
          </p:nvPr>
        </p:nvSpPr>
        <p:spPr>
          <a:xfrm>
            <a:off x="311700" y="1162100"/>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tr" sz="1400">
                <a:solidFill>
                  <a:srgbClr val="000000"/>
                </a:solidFill>
                <a:latin typeface="Arial"/>
                <a:ea typeface="Arial"/>
                <a:cs typeface="Arial"/>
                <a:sym typeface="Arial"/>
              </a:rPr>
              <a:t>Education : Personalized Learning with Adaptive Platforms : </a:t>
            </a:r>
            <a:r>
              <a:rPr b="1" lang="tr" sz="1300">
                <a:solidFill>
                  <a:srgbClr val="000000"/>
                </a:solidFill>
                <a:latin typeface="Arial"/>
                <a:ea typeface="Arial"/>
                <a:cs typeface="Arial"/>
                <a:sym typeface="Arial"/>
              </a:rPr>
              <a:t>Coursera’s AI Recommendation System</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tr" sz="1400">
                <a:solidFill>
                  <a:srgbClr val="000000"/>
                </a:solidFill>
                <a:latin typeface="Arial"/>
                <a:ea typeface="Arial"/>
                <a:cs typeface="Arial"/>
                <a:sym typeface="Arial"/>
              </a:rPr>
              <a:t>AI-driven platforms tailor educational content to each student's learning pace, preferences, and needs.</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tr" sz="1400">
                <a:solidFill>
                  <a:srgbClr val="000000"/>
                </a:solidFill>
                <a:latin typeface="Arial"/>
                <a:ea typeface="Arial"/>
                <a:cs typeface="Arial"/>
                <a:sym typeface="Arial"/>
              </a:rPr>
              <a:t>Finance</a:t>
            </a:r>
            <a:r>
              <a:rPr lang="tr" sz="1400">
                <a:solidFill>
                  <a:srgbClr val="000000"/>
                </a:solidFill>
                <a:latin typeface="Arial"/>
                <a:ea typeface="Arial"/>
                <a:cs typeface="Arial"/>
                <a:sym typeface="Arial"/>
              </a:rPr>
              <a:t> : </a:t>
            </a:r>
            <a:r>
              <a:rPr b="1" lang="tr" sz="1400">
                <a:solidFill>
                  <a:srgbClr val="000000"/>
                </a:solidFill>
                <a:latin typeface="Arial"/>
                <a:ea typeface="Arial"/>
                <a:cs typeface="Arial"/>
                <a:sym typeface="Arial"/>
              </a:rPr>
              <a:t>Fraud Detection and Prevention : </a:t>
            </a:r>
            <a:r>
              <a:rPr b="1" lang="tr" sz="1300">
                <a:solidFill>
                  <a:srgbClr val="000000"/>
                </a:solidFill>
                <a:latin typeface="Arial"/>
                <a:ea typeface="Arial"/>
                <a:cs typeface="Arial"/>
                <a:sym typeface="Arial"/>
              </a:rPr>
              <a:t>PayPal’s Fraud Detection System</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tr" sz="1400">
                <a:solidFill>
                  <a:srgbClr val="000000"/>
                </a:solidFill>
                <a:latin typeface="Arial"/>
                <a:ea typeface="Arial"/>
                <a:cs typeface="Arial"/>
                <a:sym typeface="Arial"/>
              </a:rPr>
              <a:t>AI algorithms analyze transaction patterns to detect anomalies that may indicate fraudulent activity. </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tr" sz="1400">
                <a:solidFill>
                  <a:srgbClr val="000000"/>
                </a:solidFill>
                <a:latin typeface="Arial"/>
                <a:ea typeface="Arial"/>
                <a:cs typeface="Arial"/>
                <a:sym typeface="Arial"/>
              </a:rPr>
              <a:t>Transportation</a:t>
            </a:r>
            <a:r>
              <a:rPr lang="tr" sz="1400">
                <a:solidFill>
                  <a:srgbClr val="000000"/>
                </a:solidFill>
                <a:latin typeface="Arial"/>
                <a:ea typeface="Arial"/>
                <a:cs typeface="Arial"/>
                <a:sym typeface="Arial"/>
              </a:rPr>
              <a:t> : </a:t>
            </a:r>
            <a:r>
              <a:rPr b="1" lang="tr" sz="1400">
                <a:solidFill>
                  <a:srgbClr val="000000"/>
                </a:solidFill>
                <a:latin typeface="Arial"/>
                <a:ea typeface="Arial"/>
                <a:cs typeface="Arial"/>
                <a:sym typeface="Arial"/>
              </a:rPr>
              <a:t>Traffic Management Systems : </a:t>
            </a:r>
            <a:r>
              <a:rPr b="1" lang="tr" sz="1300">
                <a:solidFill>
                  <a:srgbClr val="000000"/>
                </a:solidFill>
                <a:latin typeface="Arial"/>
                <a:ea typeface="Arial"/>
                <a:cs typeface="Arial"/>
                <a:sym typeface="Arial"/>
              </a:rPr>
              <a:t>Google Maps and Waze</a:t>
            </a:r>
            <a:endParaRPr b="1" sz="1400">
              <a:solidFill>
                <a:srgbClr val="000000"/>
              </a:solidFill>
              <a:latin typeface="Arial"/>
              <a:ea typeface="Arial"/>
              <a:cs typeface="Arial"/>
              <a:sym typeface="Arial"/>
            </a:endParaRPr>
          </a:p>
          <a:p>
            <a:pPr indent="0" lvl="0" marL="0" rtl="0" algn="l">
              <a:spcBef>
                <a:spcPts val="1200"/>
              </a:spcBef>
              <a:spcAft>
                <a:spcPts val="1200"/>
              </a:spcAft>
              <a:buNone/>
            </a:pPr>
            <a:r>
              <a:rPr lang="tr" sz="1400">
                <a:solidFill>
                  <a:srgbClr val="000000"/>
                </a:solidFill>
                <a:latin typeface="Arial"/>
                <a:ea typeface="Arial"/>
                <a:cs typeface="Arial"/>
                <a:sym typeface="Arial"/>
              </a:rPr>
              <a:t>AI optimizes traffic flow by analyzing real-time data from sensors, cameras, and GPS devices.</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tr" sz="1500">
                <a:solidFill>
                  <a:srgbClr val="000000"/>
                </a:solidFill>
                <a:latin typeface="Arial"/>
                <a:ea typeface="Arial"/>
                <a:cs typeface="Arial"/>
                <a:sym typeface="Arial"/>
              </a:rPr>
              <a:t>How can we do that type technologies? </a:t>
            </a:r>
            <a:endParaRPr sz="3200"/>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400">
                <a:solidFill>
                  <a:srgbClr val="000000"/>
                </a:solidFill>
                <a:latin typeface="Arial"/>
                <a:ea typeface="Arial"/>
                <a:cs typeface="Arial"/>
                <a:sym typeface="Arial"/>
              </a:rPr>
              <a:t>You see different examples of AI technologies. The process : </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317500" lvl="0" marL="457200" rtl="0" algn="l">
              <a:lnSpc>
                <a:spcPct val="150000"/>
              </a:lnSpc>
              <a:spcBef>
                <a:spcPts val="1200"/>
              </a:spcBef>
              <a:spcAft>
                <a:spcPts val="0"/>
              </a:spcAft>
              <a:buClr>
                <a:srgbClr val="000000"/>
              </a:buClr>
              <a:buSzPts val="1400"/>
              <a:buFont typeface="Arial"/>
              <a:buChar char="-"/>
            </a:pPr>
            <a:r>
              <a:rPr lang="tr" sz="1400">
                <a:solidFill>
                  <a:srgbClr val="000000"/>
                </a:solidFill>
                <a:latin typeface="Arial"/>
                <a:ea typeface="Arial"/>
                <a:cs typeface="Arial"/>
                <a:sym typeface="Arial"/>
              </a:rPr>
              <a:t>Understand the Problem (Domain Knowledge)</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tr" sz="1400">
                <a:solidFill>
                  <a:srgbClr val="000000"/>
                </a:solidFill>
                <a:latin typeface="Arial"/>
                <a:ea typeface="Arial"/>
                <a:cs typeface="Arial"/>
                <a:sym typeface="Arial"/>
              </a:rPr>
              <a:t>Gather and Prepare Data</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tr" sz="1400">
                <a:solidFill>
                  <a:srgbClr val="000000"/>
                </a:solidFill>
                <a:latin typeface="Arial"/>
                <a:ea typeface="Arial"/>
                <a:cs typeface="Arial"/>
                <a:sym typeface="Arial"/>
              </a:rPr>
              <a:t>Explore and Analyze Data </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tr" sz="1400">
                <a:solidFill>
                  <a:srgbClr val="000000"/>
                </a:solidFill>
                <a:latin typeface="Arial"/>
                <a:ea typeface="Arial"/>
                <a:cs typeface="Arial"/>
                <a:sym typeface="Arial"/>
              </a:rPr>
              <a:t>Build Statistical and Predictive Models</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tr" sz="1400">
                <a:solidFill>
                  <a:srgbClr val="000000"/>
                </a:solidFill>
                <a:latin typeface="Arial"/>
                <a:ea typeface="Arial"/>
                <a:cs typeface="Arial"/>
                <a:sym typeface="Arial"/>
              </a:rPr>
              <a:t>Use Deep Learning for Complex Tasks</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tr" sz="1400">
                <a:solidFill>
                  <a:srgbClr val="000000"/>
                </a:solidFill>
                <a:latin typeface="Arial"/>
                <a:ea typeface="Arial"/>
                <a:cs typeface="Arial"/>
                <a:sym typeface="Arial"/>
              </a:rPr>
              <a:t>Optimize the Model</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tr" sz="1400">
                <a:solidFill>
                  <a:srgbClr val="000000"/>
                </a:solidFill>
                <a:latin typeface="Arial"/>
                <a:ea typeface="Arial"/>
                <a:cs typeface="Arial"/>
                <a:sym typeface="Arial"/>
              </a:rPr>
              <a:t>Deploy the AI Technology </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Why Math is </a:t>
            </a:r>
            <a:r>
              <a:rPr lang="tr"/>
              <a:t>important for AI? </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r">
                <a:solidFill>
                  <a:schemeClr val="dk1"/>
                </a:solidFill>
              </a:rPr>
              <a:t>Mathematics is the foundation of Artificial Intelligence (AI). It provides the tools to design, analyze, and optimize AI algorithms. Without math, it would be impossible to understand how AI works, interpret results, or improve models.</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tr">
                <a:solidFill>
                  <a:schemeClr val="dk1"/>
                </a:solidFill>
              </a:rPr>
              <a:t>Statistics: Understanding Data and Uncertainty (Descriptive Statistics, Inferential Statistics, Probability, Regression Analysis)</a:t>
            </a:r>
            <a:endParaRPr>
              <a:solidFill>
                <a:schemeClr val="dk1"/>
              </a:solidFill>
            </a:endParaRPr>
          </a:p>
          <a:p>
            <a:pPr indent="-342900" lvl="0" marL="457200" rtl="0" algn="l">
              <a:spcBef>
                <a:spcPts val="0"/>
              </a:spcBef>
              <a:spcAft>
                <a:spcPts val="0"/>
              </a:spcAft>
              <a:buClr>
                <a:schemeClr val="dk1"/>
              </a:buClr>
              <a:buSzPts val="1800"/>
              <a:buChar char="-"/>
            </a:pPr>
            <a:r>
              <a:rPr lang="tr">
                <a:solidFill>
                  <a:schemeClr val="dk1"/>
                </a:solidFill>
              </a:rPr>
              <a:t>Linear Algebra (Vectors and Matrices, Eigenvalues and Eigenvectors, Matrix Decomposition, Systems of Linear Equations)</a:t>
            </a:r>
            <a:endParaRPr>
              <a:solidFill>
                <a:schemeClr val="dk1"/>
              </a:solidFill>
            </a:endParaRPr>
          </a:p>
          <a:p>
            <a:pPr indent="-342900" lvl="0" marL="457200" rtl="0" algn="l">
              <a:spcBef>
                <a:spcPts val="0"/>
              </a:spcBef>
              <a:spcAft>
                <a:spcPts val="0"/>
              </a:spcAft>
              <a:buClr>
                <a:schemeClr val="dk1"/>
              </a:buClr>
              <a:buSzPts val="1800"/>
              <a:buChar char="-"/>
            </a:pPr>
            <a:r>
              <a:rPr lang="tr">
                <a:solidFill>
                  <a:schemeClr val="dk1"/>
                </a:solidFill>
              </a:rPr>
              <a:t>Calculus: Optimization and Change (Derivatives, Integrals, Chain Rule, Multivariate Calculus)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Ethical Considerations and Challenges and Solutions :)</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Char char="-"/>
            </a:pPr>
            <a:r>
              <a:rPr lang="tr" sz="1900">
                <a:solidFill>
                  <a:schemeClr val="dk1"/>
                </a:solidFill>
                <a:highlight>
                  <a:schemeClr val="lt1"/>
                </a:highlight>
              </a:rPr>
              <a:t>Data Privacy : Healthcare AI, Smart Devices</a:t>
            </a:r>
            <a:endParaRPr sz="1900">
              <a:solidFill>
                <a:schemeClr val="dk1"/>
              </a:solidFill>
              <a:highlight>
                <a:schemeClr val="lt1"/>
              </a:highlight>
            </a:endParaRPr>
          </a:p>
          <a:p>
            <a:pPr indent="-349250" lvl="0" marL="457200" rtl="0" algn="l">
              <a:spcBef>
                <a:spcPts val="0"/>
              </a:spcBef>
              <a:spcAft>
                <a:spcPts val="0"/>
              </a:spcAft>
              <a:buClr>
                <a:schemeClr val="dk1"/>
              </a:buClr>
              <a:buSzPts val="1900"/>
              <a:buChar char="-"/>
            </a:pPr>
            <a:r>
              <a:rPr lang="tr" sz="1900">
                <a:solidFill>
                  <a:schemeClr val="dk1"/>
                </a:solidFill>
                <a:highlight>
                  <a:schemeClr val="lt1"/>
                </a:highlight>
              </a:rPr>
              <a:t>Bias in AI : Hiring Systems, Judicial Systems </a:t>
            </a:r>
            <a:endParaRPr sz="1900">
              <a:solidFill>
                <a:schemeClr val="dk1"/>
              </a:solidFill>
              <a:highlight>
                <a:schemeClr val="lt1"/>
              </a:highlight>
            </a:endParaRPr>
          </a:p>
          <a:p>
            <a:pPr indent="-349250" lvl="0" marL="457200" rtl="0" algn="l">
              <a:spcBef>
                <a:spcPts val="0"/>
              </a:spcBef>
              <a:spcAft>
                <a:spcPts val="0"/>
              </a:spcAft>
              <a:buClr>
                <a:schemeClr val="dk1"/>
              </a:buClr>
              <a:buSzPts val="1900"/>
              <a:buChar char="-"/>
            </a:pPr>
            <a:r>
              <a:rPr lang="tr" sz="1900">
                <a:solidFill>
                  <a:schemeClr val="dk1"/>
                </a:solidFill>
                <a:highlight>
                  <a:schemeClr val="lt1"/>
                </a:highlight>
              </a:rPr>
              <a:t>Job Displacement : Transportation, Retail </a:t>
            </a:r>
            <a:endParaRPr sz="1900">
              <a:solidFill>
                <a:schemeClr val="dk1"/>
              </a:solidFill>
              <a:highlight>
                <a:schemeClr val="lt1"/>
              </a:highlight>
            </a:endParaRPr>
          </a:p>
        </p:txBody>
      </p:sp>
      <p:pic>
        <p:nvPicPr>
          <p:cNvPr id="116" name="Google Shape;116;p21"/>
          <p:cNvPicPr preferRelativeResize="0"/>
          <p:nvPr/>
        </p:nvPicPr>
        <p:blipFill>
          <a:blip r:embed="rId3">
            <a:alphaModFix/>
          </a:blip>
          <a:stretch>
            <a:fillRect/>
          </a:stretch>
        </p:blipFill>
        <p:spPr>
          <a:xfrm>
            <a:off x="3658900" y="2246400"/>
            <a:ext cx="5173401" cy="2716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