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 id="2147483678" r:id="rId3"/>
  </p:sldMasterIdLst>
  <p:notesMasterIdLst>
    <p:notesMasterId r:id="rId13"/>
  </p:notesMasterIdLst>
  <p:sldIdLst>
    <p:sldId id="256" r:id="rId4"/>
    <p:sldId id="266" r:id="rId5"/>
    <p:sldId id="287" r:id="rId6"/>
    <p:sldId id="288" r:id="rId7"/>
    <p:sldId id="307" r:id="rId8"/>
    <p:sldId id="290" r:id="rId9"/>
    <p:sldId id="295" r:id="rId10"/>
    <p:sldId id="292" r:id="rId11"/>
    <p:sldId id="304" r:id="rId12"/>
  </p:sldIdLst>
  <p:sldSz cx="12192000" cy="6858000"/>
  <p:notesSz cx="6858000" cy="9144000"/>
  <p:embeddedFontLst>
    <p:embeddedFont>
      <p:font typeface="Calibri" panose="020F0502020204030204" pitchFamily="34" charset="0"/>
      <p:regular r:id="rId14"/>
      <p:bold r:id="rId15"/>
      <p:italic r:id="rId16"/>
      <p:boldItalic r:id="rId17"/>
    </p:embeddedFont>
    <p:embeddedFont>
      <p:font typeface="Work Sans" pitchFamily="2" charset="0"/>
      <p:regular r:id="rId18"/>
      <p:bold r:id="rId19"/>
      <p:italic r:id="rId20"/>
      <p:boldItalic r:id="rId21"/>
    </p:embeddedFont>
    <p:embeddedFont>
      <p:font typeface="Work Sans Medium" pitchFamily="2" charset="0"/>
      <p:regular r:id="rId22"/>
      <p: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900"/>
    <a:srgbClr val="B9B9B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DCFE01-6F93-84C8-249A-0D3F55557B2F}" v="33" dt="2025-05-27T19:54:12.8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4" autoAdjust="0"/>
    <p:restoredTop sz="94660"/>
  </p:normalViewPr>
  <p:slideViewPr>
    <p:cSldViewPr snapToGrid="0">
      <p:cViewPr varScale="1">
        <p:scale>
          <a:sx n="104" d="100"/>
          <a:sy n="104" d="100"/>
        </p:scale>
        <p:origin x="87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8.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font" Target="fonts/font2.fntdata"/><Relationship Id="rId23" Type="http://schemas.openxmlformats.org/officeDocument/2006/relationships/font" Target="fonts/font10.fntdata"/><Relationship Id="rId28" Type="http://schemas.microsoft.com/office/2015/10/relationships/revisionInfo" Target="revisionInfo.xml"/><Relationship Id="rId10" Type="http://schemas.openxmlformats.org/officeDocument/2006/relationships/slide" Target="slides/slide7.xml"/><Relationship Id="rId19" Type="http://schemas.openxmlformats.org/officeDocument/2006/relationships/font" Target="fonts/font6.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8" name="Google Shape;268;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Calibri" panose="020F0502020204030204"/>
              <a:buNone/>
            </a:pPr>
            <a:fld id="{00000000-1234-1234-1234-123412341234}" type="slidenum">
              <a:rPr lang="es-CO" sz="1200" b="0" i="0" u="none" strike="noStrike" cap="none">
                <a:solidFill>
                  <a:srgbClr val="000000"/>
                </a:solidFill>
                <a:latin typeface="Calibri" panose="020F0502020204030204"/>
                <a:ea typeface="Calibri" panose="020F0502020204030204"/>
                <a:cs typeface="Calibri" panose="020F0502020204030204"/>
                <a:sym typeface="Calibri" panose="020F0502020204030204"/>
              </a:rPr>
              <a:t>1</a:t>
            </a:fld>
            <a:endParaRPr sz="1200" b="0" i="0" u="none" strike="noStrike" cap="none">
              <a:solidFill>
                <a:srgbClr val="000000"/>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2451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335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002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04952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1" name="Google Shape;3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5262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6"/>
        <p:cNvGrpSpPr/>
        <p:nvPr/>
      </p:nvGrpSpPr>
      <p:grpSpPr>
        <a:xfrm>
          <a:off x="0" y="0"/>
          <a:ext cx="0" cy="0"/>
          <a:chOff x="0" y="0"/>
          <a:chExt cx="0" cy="0"/>
        </a:xfrm>
      </p:grpSpPr>
      <p:sp>
        <p:nvSpPr>
          <p:cNvPr id="477" name="Google Shape;47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8" name="Google Shape;47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7474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5"/>
        <p:cNvGrpSpPr/>
        <p:nvPr/>
      </p:nvGrpSpPr>
      <p:grpSpPr>
        <a:xfrm>
          <a:off x="0" y="0"/>
          <a:ext cx="0" cy="0"/>
          <a:chOff x="0" y="0"/>
          <a:chExt cx="0" cy="0"/>
        </a:xfrm>
      </p:grpSpPr>
      <p:pic>
        <p:nvPicPr>
          <p:cNvPr id="16" name="Google Shape;16;p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7" name="Google Shape;17;p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5183188" y="987425"/>
            <a:ext cx="6172200" cy="4873625"/>
          </a:xfrm>
          <a:prstGeom prst="rect">
            <a:avLst/>
          </a:prstGeom>
          <a:noFill/>
          <a:ln>
            <a:noFill/>
          </a:ln>
        </p:spPr>
      </p:sp>
      <p:sp>
        <p:nvSpPr>
          <p:cNvPr id="71" name="Google Shape;71;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87"/>
        <p:cNvGrpSpPr/>
        <p:nvPr/>
      </p:nvGrpSpPr>
      <p:grpSpPr>
        <a:xfrm>
          <a:off x="0" y="0"/>
          <a:ext cx="0" cy="0"/>
          <a:chOff x="0" y="0"/>
          <a:chExt cx="0" cy="0"/>
        </a:xfrm>
      </p:grpSpPr>
      <p:sp>
        <p:nvSpPr>
          <p:cNvPr id="88" name="Google Shape;88;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98"/>
        <p:cNvGrpSpPr/>
        <p:nvPr/>
      </p:nvGrpSpPr>
      <p:grpSpPr>
        <a:xfrm>
          <a:off x="0" y="0"/>
          <a:ext cx="0" cy="0"/>
          <a:chOff x="0" y="0"/>
          <a:chExt cx="0" cy="0"/>
        </a:xfrm>
      </p:grpSpPr>
      <p:pic>
        <p:nvPicPr>
          <p:cNvPr id="99" name="Google Shape;99;p16"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_Encabezado de sección">
  <p:cSld name="1_Encabezado de sección">
    <p:spTree>
      <p:nvGrpSpPr>
        <p:cNvPr id="1" name="Shape 108"/>
        <p:cNvGrpSpPr/>
        <p:nvPr/>
      </p:nvGrpSpPr>
      <p:grpSpPr>
        <a:xfrm>
          <a:off x="0" y="0"/>
          <a:ext cx="0" cy="0"/>
          <a:chOff x="0" y="0"/>
          <a:chExt cx="0" cy="0"/>
        </a:xfrm>
      </p:grpSpPr>
      <p:pic>
        <p:nvPicPr>
          <p:cNvPr id="109" name="Google Shape;109;p19"/>
          <p:cNvPicPr preferRelativeResize="0"/>
          <p:nvPr/>
        </p:nvPicPr>
        <p:blipFill rotWithShape="1">
          <a:blip r:embed="rId2"/>
          <a:srcRect/>
          <a:stretch>
            <a:fillRect/>
          </a:stretch>
        </p:blipFill>
        <p:spPr>
          <a:xfrm>
            <a:off x="11027833" y="317431"/>
            <a:ext cx="811391" cy="790587"/>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10"/>
        <p:cNvGrpSpPr/>
        <p:nvPr/>
      </p:nvGrpSpPr>
      <p:grpSpPr>
        <a:xfrm>
          <a:off x="0" y="0"/>
          <a:ext cx="0" cy="0"/>
          <a:chOff x="0" y="0"/>
          <a:chExt cx="0" cy="0"/>
        </a:xfrm>
      </p:grpSpPr>
      <p:sp>
        <p:nvSpPr>
          <p:cNvPr id="111" name="Google Shape;111;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14"/>
        <p:cNvGrpSpPr/>
        <p:nvPr/>
      </p:nvGrpSpPr>
      <p:grpSpPr>
        <a:xfrm>
          <a:off x="0" y="0"/>
          <a:ext cx="0" cy="0"/>
          <a:chOff x="0" y="0"/>
          <a:chExt cx="0" cy="0"/>
        </a:xfrm>
      </p:grpSpPr>
      <p:sp>
        <p:nvSpPr>
          <p:cNvPr id="115" name="Google Shape;115;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6" name="Google Shape;116;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17" name="Google Shape;11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120"/>
        <p:cNvGrpSpPr/>
        <p:nvPr/>
      </p:nvGrpSpPr>
      <p:grpSpPr>
        <a:xfrm>
          <a:off x="0" y="0"/>
          <a:ext cx="0" cy="0"/>
          <a:chOff x="0" y="0"/>
          <a:chExt cx="0" cy="0"/>
        </a:xfrm>
      </p:grpSpPr>
      <p:sp>
        <p:nvSpPr>
          <p:cNvPr id="121" name="Google Shape;121;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2" name="Google Shape;122;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18"/>
        <p:cNvGrpSpPr/>
        <p:nvPr/>
      </p:nvGrpSpPr>
      <p:grpSpPr>
        <a:xfrm>
          <a:off x="0" y="0"/>
          <a:ext cx="0" cy="0"/>
          <a:chOff x="0" y="0"/>
          <a:chExt cx="0" cy="0"/>
        </a:xfrm>
      </p:grpSpPr>
      <p:sp>
        <p:nvSpPr>
          <p:cNvPr id="19" name="Google Shape;19;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1" name="Google Shape;21;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126"/>
        <p:cNvGrpSpPr/>
        <p:nvPr/>
      </p:nvGrpSpPr>
      <p:grpSpPr>
        <a:xfrm>
          <a:off x="0" y="0"/>
          <a:ext cx="0" cy="0"/>
          <a:chOff x="0" y="0"/>
          <a:chExt cx="0" cy="0"/>
        </a:xfrm>
      </p:grpSpPr>
      <p:sp>
        <p:nvSpPr>
          <p:cNvPr id="127" name="Google Shape;127;p2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2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29" name="Google Shape;129;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132"/>
        <p:cNvGrpSpPr/>
        <p:nvPr/>
      </p:nvGrpSpPr>
      <p:grpSpPr>
        <a:xfrm>
          <a:off x="0" y="0"/>
          <a:ext cx="0" cy="0"/>
          <a:chOff x="0" y="0"/>
          <a:chExt cx="0" cy="0"/>
        </a:xfrm>
      </p:grpSpPr>
      <p:sp>
        <p:nvSpPr>
          <p:cNvPr id="133" name="Google Shape;13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2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2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139"/>
        <p:cNvGrpSpPr/>
        <p:nvPr/>
      </p:nvGrpSpPr>
      <p:grpSpPr>
        <a:xfrm>
          <a:off x="0" y="0"/>
          <a:ext cx="0" cy="0"/>
          <a:chOff x="0" y="0"/>
          <a:chExt cx="0" cy="0"/>
        </a:xfrm>
      </p:grpSpPr>
      <p:sp>
        <p:nvSpPr>
          <p:cNvPr id="140" name="Google Shape;140;p2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1" name="Google Shape;141;p2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2" name="Google Shape;142;p2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3" name="Google Shape;143;p2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44" name="Google Shape;144;p2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5" name="Google Shape;145;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0" name="Google Shape;1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153"/>
        <p:cNvGrpSpPr/>
        <p:nvPr/>
      </p:nvGrpSpPr>
      <p:grpSpPr>
        <a:xfrm>
          <a:off x="0" y="0"/>
          <a:ext cx="0" cy="0"/>
          <a:chOff x="0" y="0"/>
          <a:chExt cx="0" cy="0"/>
        </a:xfrm>
      </p:grpSpPr>
      <p:sp>
        <p:nvSpPr>
          <p:cNvPr id="154" name="Google Shape;154;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56" name="Google Shape;156;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7" name="Google Shape;15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8"/>
          <p:cNvSpPr>
            <a:spLocks noGrp="1"/>
          </p:cNvSpPr>
          <p:nvPr>
            <p:ph type="pic" idx="2"/>
          </p:nvPr>
        </p:nvSpPr>
        <p:spPr>
          <a:xfrm>
            <a:off x="5183188" y="987425"/>
            <a:ext cx="6172200" cy="4873625"/>
          </a:xfrm>
          <a:prstGeom prst="rect">
            <a:avLst/>
          </a:prstGeom>
          <a:noFill/>
          <a:ln>
            <a:noFill/>
          </a:ln>
        </p:spPr>
      </p:sp>
      <p:sp>
        <p:nvSpPr>
          <p:cNvPr id="163" name="Google Shape;163;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64" name="Google Shape;16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167"/>
        <p:cNvGrpSpPr/>
        <p:nvPr/>
      </p:nvGrpSpPr>
      <p:grpSpPr>
        <a:xfrm>
          <a:off x="0" y="0"/>
          <a:ext cx="0" cy="0"/>
          <a:chOff x="0" y="0"/>
          <a:chExt cx="0" cy="0"/>
        </a:xfrm>
      </p:grpSpPr>
      <p:sp>
        <p:nvSpPr>
          <p:cNvPr id="168" name="Google Shape;168;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9" name="Google Shape;169;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0" name="Google Shape;17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1" name="Google Shape;17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5" name="Google Shape;175;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6" name="Google Shape;17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7" name="Google Shape;17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8" name="Google Shape;17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85"/>
        <p:cNvGrpSpPr/>
        <p:nvPr/>
      </p:nvGrpSpPr>
      <p:grpSpPr>
        <a:xfrm>
          <a:off x="0" y="0"/>
          <a:ext cx="0" cy="0"/>
          <a:chOff x="0" y="0"/>
          <a:chExt cx="0" cy="0"/>
        </a:xfrm>
      </p:grpSpPr>
      <p:pic>
        <p:nvPicPr>
          <p:cNvPr id="186" name="Google Shape;186;p32" descr="Interfaz de usuario gráfica, Texto, Aplicación, Chat o mensaje de text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87"/>
        <p:cNvGrpSpPr/>
        <p:nvPr/>
      </p:nvGrpSpPr>
      <p:grpSpPr>
        <a:xfrm>
          <a:off x="0" y="0"/>
          <a:ext cx="0" cy="0"/>
          <a:chOff x="0" y="0"/>
          <a:chExt cx="0" cy="0"/>
        </a:xfrm>
      </p:grpSpPr>
      <p:pic>
        <p:nvPicPr>
          <p:cNvPr id="188" name="Google Shape;188;p33"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89" name="Google Shape;189;p33"/>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2" name="Google Shape;19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3" name="Google Shape;19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1_Encabezado de sección">
  <p:cSld name="1_Encabezado de sección">
    <p:spTree>
      <p:nvGrpSpPr>
        <p:cNvPr id="1" name="Shape 195"/>
        <p:cNvGrpSpPr/>
        <p:nvPr/>
      </p:nvGrpSpPr>
      <p:grpSpPr>
        <a:xfrm>
          <a:off x="0" y="0"/>
          <a:ext cx="0" cy="0"/>
          <a:chOff x="0" y="0"/>
          <a:chExt cx="0" cy="0"/>
        </a:xfrm>
      </p:grpSpPr>
      <p:pic>
        <p:nvPicPr>
          <p:cNvPr id="196" name="Google Shape;196;p35"/>
          <p:cNvPicPr preferRelativeResize="0"/>
          <p:nvPr/>
        </p:nvPicPr>
        <p:blipFill rotWithShape="1">
          <a:blip r:embed="rId2"/>
          <a:srcRect/>
          <a:stretch>
            <a:fillRect/>
          </a:stretch>
        </p:blipFill>
        <p:spPr>
          <a:xfrm>
            <a:off x="11027833" y="317431"/>
            <a:ext cx="811391" cy="790587"/>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197"/>
        <p:cNvGrpSpPr/>
        <p:nvPr/>
      </p:nvGrpSpPr>
      <p:grpSpPr>
        <a:xfrm>
          <a:off x="0" y="0"/>
          <a:ext cx="0" cy="0"/>
          <a:chOff x="0" y="0"/>
          <a:chExt cx="0" cy="0"/>
        </a:xfrm>
      </p:grpSpPr>
      <p:sp>
        <p:nvSpPr>
          <p:cNvPr id="198" name="Google Shape;19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9" name="Google Shape;19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0" name="Google Shape;20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01"/>
        <p:cNvGrpSpPr/>
        <p:nvPr/>
      </p:nvGrpSpPr>
      <p:grpSpPr>
        <a:xfrm>
          <a:off x="0" y="0"/>
          <a:ext cx="0" cy="0"/>
          <a:chOff x="0" y="0"/>
          <a:chExt cx="0" cy="0"/>
        </a:xfrm>
      </p:grpSpPr>
      <p:sp>
        <p:nvSpPr>
          <p:cNvPr id="202" name="Google Shape;202;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3" name="Google Shape;203;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04" name="Google Shape;204;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207"/>
        <p:cNvGrpSpPr/>
        <p:nvPr/>
      </p:nvGrpSpPr>
      <p:grpSpPr>
        <a:xfrm>
          <a:off x="0" y="0"/>
          <a:ext cx="0" cy="0"/>
          <a:chOff x="0" y="0"/>
          <a:chExt cx="0" cy="0"/>
        </a:xfrm>
      </p:grpSpPr>
      <p:sp>
        <p:nvSpPr>
          <p:cNvPr id="208" name="Google Shape;208;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9" name="Google Shape;209;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10" name="Google Shape;210;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213"/>
        <p:cNvGrpSpPr/>
        <p:nvPr/>
      </p:nvGrpSpPr>
      <p:grpSpPr>
        <a:xfrm>
          <a:off x="0" y="0"/>
          <a:ext cx="0" cy="0"/>
          <a:chOff x="0" y="0"/>
          <a:chExt cx="0" cy="0"/>
        </a:xfrm>
      </p:grpSpPr>
      <p:sp>
        <p:nvSpPr>
          <p:cNvPr id="214" name="Google Shape;214;p39"/>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5" name="Google Shape;215;p39"/>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16" name="Google Shape;216;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219"/>
        <p:cNvGrpSpPr/>
        <p:nvPr/>
      </p:nvGrpSpPr>
      <p:grpSpPr>
        <a:xfrm>
          <a:off x="0" y="0"/>
          <a:ext cx="0" cy="0"/>
          <a:chOff x="0" y="0"/>
          <a:chExt cx="0" cy="0"/>
        </a:xfrm>
      </p:grpSpPr>
      <p:sp>
        <p:nvSpPr>
          <p:cNvPr id="220" name="Google Shape;220;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1" name="Google Shape;221;p40"/>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2" name="Google Shape;222;p40"/>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4" name="Google Shape;224;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5" name="Google Shape;225;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226"/>
        <p:cNvGrpSpPr/>
        <p:nvPr/>
      </p:nvGrpSpPr>
      <p:grpSpPr>
        <a:xfrm>
          <a:off x="0" y="0"/>
          <a:ext cx="0" cy="0"/>
          <a:chOff x="0" y="0"/>
          <a:chExt cx="0" cy="0"/>
        </a:xfrm>
      </p:grpSpPr>
      <p:sp>
        <p:nvSpPr>
          <p:cNvPr id="227" name="Google Shape;227;p41"/>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8" name="Google Shape;228;p41"/>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29" name="Google Shape;229;p41"/>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41"/>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231" name="Google Shape;231;p41"/>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4" name="Google Shape;234;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235"/>
        <p:cNvGrpSpPr/>
        <p:nvPr/>
      </p:nvGrpSpPr>
      <p:grpSpPr>
        <a:xfrm>
          <a:off x="0" y="0"/>
          <a:ext cx="0" cy="0"/>
          <a:chOff x="0" y="0"/>
          <a:chExt cx="0" cy="0"/>
        </a:xfrm>
      </p:grpSpPr>
      <p:sp>
        <p:nvSpPr>
          <p:cNvPr id="236" name="Google Shape;236;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9" name="Google Shape;239;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240"/>
        <p:cNvGrpSpPr/>
        <p:nvPr/>
      </p:nvGrpSpPr>
      <p:grpSpPr>
        <a:xfrm>
          <a:off x="0" y="0"/>
          <a:ext cx="0" cy="0"/>
          <a:chOff x="0" y="0"/>
          <a:chExt cx="0" cy="0"/>
        </a:xfrm>
      </p:grpSpPr>
      <p:sp>
        <p:nvSpPr>
          <p:cNvPr id="241" name="Google Shape;241;p4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2" name="Google Shape;242;p4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243" name="Google Shape;243;p4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44" name="Google Shape;244;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6" name="Google Shape;246;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247"/>
        <p:cNvGrpSpPr/>
        <p:nvPr/>
      </p:nvGrpSpPr>
      <p:grpSpPr>
        <a:xfrm>
          <a:off x="0" y="0"/>
          <a:ext cx="0" cy="0"/>
          <a:chOff x="0" y="0"/>
          <a:chExt cx="0" cy="0"/>
        </a:xfrm>
      </p:grpSpPr>
      <p:sp>
        <p:nvSpPr>
          <p:cNvPr id="248" name="Google Shape;248;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9" name="Google Shape;249;p44"/>
          <p:cNvSpPr>
            <a:spLocks noGrp="1"/>
          </p:cNvSpPr>
          <p:nvPr>
            <p:ph type="pic" idx="2"/>
          </p:nvPr>
        </p:nvSpPr>
        <p:spPr>
          <a:xfrm>
            <a:off x="5183188" y="987425"/>
            <a:ext cx="6172200" cy="4873625"/>
          </a:xfrm>
          <a:prstGeom prst="rect">
            <a:avLst/>
          </a:prstGeom>
          <a:noFill/>
          <a:ln>
            <a:noFill/>
          </a:ln>
        </p:spPr>
      </p:sp>
      <p:sp>
        <p:nvSpPr>
          <p:cNvPr id="250" name="Google Shape;250;p4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251" name="Google Shape;251;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3" name="Google Shape;253;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254"/>
        <p:cNvGrpSpPr/>
        <p:nvPr/>
      </p:nvGrpSpPr>
      <p:grpSpPr>
        <a:xfrm>
          <a:off x="0" y="0"/>
          <a:ext cx="0" cy="0"/>
          <a:chOff x="0" y="0"/>
          <a:chExt cx="0" cy="0"/>
        </a:xfrm>
      </p:grpSpPr>
      <p:sp>
        <p:nvSpPr>
          <p:cNvPr id="255" name="Google Shape;255;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4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7" name="Google Shape;257;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260"/>
        <p:cNvGrpSpPr/>
        <p:nvPr/>
      </p:nvGrpSpPr>
      <p:grpSpPr>
        <a:xfrm>
          <a:off x="0" y="0"/>
          <a:ext cx="0" cy="0"/>
          <a:chOff x="0" y="0"/>
          <a:chExt cx="0" cy="0"/>
        </a:xfrm>
      </p:grpSpPr>
      <p:sp>
        <p:nvSpPr>
          <p:cNvPr id="261" name="Google Shape;261;p4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2" name="Google Shape;262;p4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5" name="Google Shape;265;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52"/>
        <p:cNvGrpSpPr/>
        <p:nvPr/>
      </p:nvGrpSpPr>
      <p:grpSpPr>
        <a:xfrm>
          <a:off x="0" y="0"/>
          <a:ext cx="0" cy="0"/>
          <a:chOff x="0" y="0"/>
          <a:chExt cx="0" cy="0"/>
        </a:xfrm>
      </p:grpSpPr>
      <p:sp>
        <p:nvSpPr>
          <p:cNvPr id="53" name="Google Shape;53;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57"/>
        <p:cNvGrpSpPr/>
        <p:nvPr/>
      </p:nvGrpSpPr>
      <p:grpSpPr>
        <a:xfrm>
          <a:off x="0" y="0"/>
          <a:ext cx="0" cy="0"/>
          <a:chOff x="0" y="0"/>
          <a:chExt cx="0" cy="0"/>
        </a:xfrm>
      </p:grpSpPr>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slideLayout" Target="../slideLayouts/slideLayout40.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slideLayout" Target="../slideLayouts/slideLayout39.xml"/><Relationship Id="rId2" Type="http://schemas.openxmlformats.org/officeDocument/2006/relationships/slideLayout" Target="../slideLayouts/slideLayout29.xml"/><Relationship Id="rId16" Type="http://schemas.openxmlformats.org/officeDocument/2006/relationships/theme" Target="../theme/theme3.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slideLayout" Target="../slideLayouts/slideLayout4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4" name="Google Shape;94;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5" name="Google Shape;95;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6" name="Google Shape;96;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97" name="Google Shape;97;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63"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81" name="Google Shape;18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2" name="Google Shape;18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3" name="Google Shape;18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84" name="Google Shape;18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1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47"/>
          <p:cNvSpPr txBox="1"/>
          <p:nvPr/>
        </p:nvSpPr>
        <p:spPr>
          <a:xfrm>
            <a:off x="1445895" y="2186990"/>
            <a:ext cx="9300210" cy="15696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3F3F3F"/>
              </a:buClr>
              <a:buSzPts val="5400"/>
              <a:buFont typeface="Work Sans"/>
              <a:buNone/>
            </a:pPr>
            <a:r>
              <a:rPr lang="es-ES" sz="9600" b="1" dirty="0">
                <a:solidFill>
                  <a:srgbClr val="39A900"/>
                </a:solidFill>
                <a:latin typeface="Times New Roman" panose="02020603050405020304" pitchFamily="18" charset="0"/>
                <a:ea typeface="Work Sans"/>
                <a:cs typeface="Times New Roman" panose="02020603050405020304" pitchFamily="18" charset="0"/>
                <a:sym typeface="Work Sans"/>
              </a:rPr>
              <a:t>SICHF </a:t>
            </a:r>
            <a:endParaRPr lang="es-ES" sz="9600" b="1" i="0" u="none" strike="noStrike" cap="none" dirty="0">
              <a:solidFill>
                <a:srgbClr val="39A900"/>
              </a:solidFill>
              <a:latin typeface="Times New Roman" panose="02020603050405020304" pitchFamily="18" charset="0"/>
              <a:ea typeface="Work Sans"/>
              <a:cs typeface="Times New Roman" panose="02020603050405020304" pitchFamily="18" charset="0"/>
              <a:sym typeface="Work Sans"/>
            </a:endParaRPr>
          </a:p>
        </p:txBody>
      </p:sp>
      <p:sp>
        <p:nvSpPr>
          <p:cNvPr id="3" name="CuadroTexto 2">
            <a:extLst>
              <a:ext uri="{FF2B5EF4-FFF2-40B4-BE49-F238E27FC236}">
                <a16:creationId xmlns:a16="http://schemas.microsoft.com/office/drawing/2014/main" id="{B42CF8C2-3118-E62D-2B54-17434CBFB7D7}"/>
              </a:ext>
            </a:extLst>
          </p:cNvPr>
          <p:cNvSpPr txBox="1"/>
          <p:nvPr/>
        </p:nvSpPr>
        <p:spPr>
          <a:xfrm>
            <a:off x="1042977" y="4436542"/>
            <a:ext cx="6093372" cy="646331"/>
          </a:xfrm>
          <a:prstGeom prst="rect">
            <a:avLst/>
          </a:prstGeom>
          <a:noFill/>
        </p:spPr>
        <p:txBody>
          <a:bodyPr wrap="square">
            <a:spAutoFit/>
          </a:bodyPr>
          <a:lstStyle/>
          <a:p>
            <a:pPr marL="0" lvl="0" indent="0" algn="just" rtl="0">
              <a:spcBef>
                <a:spcPts val="0"/>
              </a:spcBef>
              <a:spcAft>
                <a:spcPts val="0"/>
              </a:spcAft>
              <a:buClr>
                <a:schemeClr val="dk1"/>
              </a:buClr>
              <a:buSzPts val="1100"/>
              <a:buFont typeface="Arial" panose="020B0604020202020204"/>
              <a:buNone/>
            </a:pPr>
            <a:r>
              <a:rPr lang="es-ES" sz="1800" b="1" dirty="0">
                <a:solidFill>
                  <a:schemeClr val="tx1"/>
                </a:solidFill>
                <a:latin typeface="Times New Roman" panose="02020603050405020304" pitchFamily="18" charset="0"/>
                <a:cs typeface="Times New Roman" panose="02020603050405020304" pitchFamily="18" charset="0"/>
              </a:rPr>
              <a:t>Presentado por: Samuel Tejero Varón </a:t>
            </a:r>
          </a:p>
          <a:p>
            <a:pPr marL="0" lvl="0" indent="0" algn="just" rtl="0">
              <a:spcBef>
                <a:spcPts val="0"/>
              </a:spcBef>
              <a:spcAft>
                <a:spcPts val="0"/>
              </a:spcAft>
              <a:buClr>
                <a:schemeClr val="dk1"/>
              </a:buClr>
              <a:buSzPts val="1100"/>
              <a:buFont typeface="Arial" panose="020B0604020202020204"/>
              <a:buNone/>
            </a:pPr>
            <a:r>
              <a:rPr lang="es-ES" sz="1800" b="1" dirty="0">
                <a:solidFill>
                  <a:schemeClr val="tx1"/>
                </a:solidFill>
                <a:latin typeface="Times New Roman" panose="02020603050405020304" pitchFamily="18" charset="0"/>
                <a:cs typeface="Times New Roman" panose="02020603050405020304" pitchFamily="18" charset="0"/>
              </a:rPr>
              <a:t>                              Laura Sofia Linares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Logo</a:t>
            </a:r>
            <a:endParaRPr lang="es-CO" sz="6600" dirty="0">
              <a:solidFill>
                <a:schemeClr val="lt1"/>
              </a:solidFill>
              <a:latin typeface="Work Sans Medium"/>
              <a:ea typeface="Work Sans Medium"/>
              <a:cs typeface="Work Sans Medium"/>
              <a:sym typeface="Work Sans Medium"/>
            </a:endParaRPr>
          </a:p>
        </p:txBody>
      </p:sp>
      <p:sp>
        <p:nvSpPr>
          <p:cNvPr id="8" name="CuadroTexto 7">
            <a:extLst>
              <a:ext uri="{FF2B5EF4-FFF2-40B4-BE49-F238E27FC236}">
                <a16:creationId xmlns:a16="http://schemas.microsoft.com/office/drawing/2014/main" id="{93628881-469F-59AE-B2AB-B4A9057FA0D2}"/>
              </a:ext>
            </a:extLst>
          </p:cNvPr>
          <p:cNvSpPr txBox="1"/>
          <p:nvPr/>
        </p:nvSpPr>
        <p:spPr>
          <a:xfrm>
            <a:off x="6082862" y="2954585"/>
            <a:ext cx="5520559" cy="1200329"/>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panose="020B0604020202020204"/>
              <a:buNone/>
            </a:pPr>
            <a:r>
              <a:rPr lang="es-ES" sz="3600" b="1" dirty="0">
                <a:solidFill>
                  <a:schemeClr val="tx1"/>
                </a:solidFill>
                <a:latin typeface="Times New Roman" panose="02020603050405020304" pitchFamily="18" charset="0"/>
                <a:cs typeface="Times New Roman" panose="02020603050405020304" pitchFamily="18" charset="0"/>
              </a:rPr>
              <a:t>Sistema de Información Calzado Happy Feets </a:t>
            </a:r>
          </a:p>
        </p:txBody>
      </p:sp>
      <p:sp>
        <p:nvSpPr>
          <p:cNvPr id="9" name="CuadroTexto 8">
            <a:extLst>
              <a:ext uri="{FF2B5EF4-FFF2-40B4-BE49-F238E27FC236}">
                <a16:creationId xmlns:a16="http://schemas.microsoft.com/office/drawing/2014/main" id="{6E5C4EC2-8049-0121-FDDA-0018F77E2CCB}"/>
              </a:ext>
            </a:extLst>
          </p:cNvPr>
          <p:cNvSpPr txBox="1"/>
          <p:nvPr/>
        </p:nvSpPr>
        <p:spPr>
          <a:xfrm>
            <a:off x="6558455" y="4472989"/>
            <a:ext cx="5044966" cy="646331"/>
          </a:xfrm>
          <a:prstGeom prst="rect">
            <a:avLst/>
          </a:prstGeom>
          <a:noFill/>
        </p:spPr>
        <p:txBody>
          <a:bodyPr wrap="square">
            <a:spAutoFit/>
          </a:bodyPr>
          <a:lstStyle/>
          <a:p>
            <a:pPr marL="0" lvl="0" indent="0" algn="ctr" rtl="0">
              <a:spcBef>
                <a:spcPts val="0"/>
              </a:spcBef>
              <a:spcAft>
                <a:spcPts val="0"/>
              </a:spcAft>
              <a:buClr>
                <a:schemeClr val="dk1"/>
              </a:buClr>
              <a:buSzPts val="1100"/>
              <a:buFont typeface="Arial" panose="020B0604020202020204"/>
              <a:buNone/>
            </a:pPr>
            <a:r>
              <a:rPr lang="es-ES" sz="3600" b="1" dirty="0">
                <a:solidFill>
                  <a:schemeClr val="tx1"/>
                </a:solidFill>
                <a:latin typeface="Times New Roman" panose="02020603050405020304" pitchFamily="18" charset="0"/>
                <a:cs typeface="Times New Roman" panose="02020603050405020304" pitchFamily="18" charset="0"/>
              </a:rPr>
              <a:t>SICHF</a:t>
            </a:r>
          </a:p>
        </p:txBody>
      </p:sp>
      <p:pic>
        <p:nvPicPr>
          <p:cNvPr id="3" name="Imagen 2" descr="Un dibujo de una persona&#10;&#10;El contenido generado por IA puede ser incorrecto.">
            <a:extLst>
              <a:ext uri="{FF2B5EF4-FFF2-40B4-BE49-F238E27FC236}">
                <a16:creationId xmlns:a16="http://schemas.microsoft.com/office/drawing/2014/main" id="{A08585BD-2EDC-EB4C-C447-E80429405367}"/>
              </a:ext>
            </a:extLst>
          </p:cNvPr>
          <p:cNvPicPr>
            <a:picLocks noChangeAspect="1"/>
          </p:cNvPicPr>
          <p:nvPr/>
        </p:nvPicPr>
        <p:blipFill>
          <a:blip r:embed="rId3"/>
          <a:stretch>
            <a:fillRect/>
          </a:stretch>
        </p:blipFill>
        <p:spPr>
          <a:xfrm>
            <a:off x="470907" y="2943242"/>
            <a:ext cx="5611955" cy="2423344"/>
          </a:xfrm>
          <a:prstGeom prst="rect">
            <a:avLst/>
          </a:prstGeom>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Objetivo General </a:t>
            </a:r>
            <a:endParaRPr lang="es-CO" sz="6600" dirty="0">
              <a:solidFill>
                <a:schemeClr val="lt1"/>
              </a:solidFill>
              <a:latin typeface="Work Sans Medium"/>
              <a:ea typeface="Work Sans Medium"/>
              <a:cs typeface="Work Sans Medium"/>
              <a:sym typeface="Work Sans Medium"/>
            </a:endParaRPr>
          </a:p>
        </p:txBody>
      </p:sp>
      <p:sp>
        <p:nvSpPr>
          <p:cNvPr id="2" name="CuadroTexto 1">
            <a:extLst>
              <a:ext uri="{FF2B5EF4-FFF2-40B4-BE49-F238E27FC236}">
                <a16:creationId xmlns:a16="http://schemas.microsoft.com/office/drawing/2014/main" id="{4663EAF3-98D7-6CBD-6E05-A0DD2D30AB3E}"/>
              </a:ext>
            </a:extLst>
          </p:cNvPr>
          <p:cNvSpPr txBox="1"/>
          <p:nvPr/>
        </p:nvSpPr>
        <p:spPr>
          <a:xfrm>
            <a:off x="819807" y="2727434"/>
            <a:ext cx="6873766" cy="2308324"/>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Desarrollar un aplicativo web y móvil para la gestión de procesos de ventas online en la tienda </a:t>
            </a:r>
            <a:r>
              <a:rPr lang="es-ES" sz="2400" b="1" dirty="0">
                <a:latin typeface="Times New Roman" panose="02020603050405020304" pitchFamily="18" charset="0"/>
                <a:cs typeface="Times New Roman" panose="02020603050405020304" pitchFamily="18" charset="0"/>
              </a:rPr>
              <a:t>Happy Feets</a:t>
            </a:r>
            <a:r>
              <a:rPr lang="es-ES" sz="2400" dirty="0">
                <a:latin typeface="Times New Roman" panose="02020603050405020304" pitchFamily="18" charset="0"/>
                <a:cs typeface="Times New Roman" panose="02020603050405020304" pitchFamily="18" charset="0"/>
              </a:rPr>
              <a:t>, que mejore la eficiencia de ventas, optimice la atención al cliente y ofrezca una experiencia de compra satisfactoria.</a:t>
            </a:r>
            <a:endParaRPr lang="es-ES" sz="2400" dirty="0">
              <a:solidFill>
                <a:schemeClr val="tx1"/>
              </a:solidFill>
              <a:latin typeface="Times New Roman" panose="02020603050405020304" pitchFamily="18" charset="0"/>
              <a:cs typeface="Times New Roman" panose="02020603050405020304" pitchFamily="18" charset="0"/>
            </a:endParaRPr>
          </a:p>
          <a:p>
            <a:endParaRPr lang="es-ES" sz="2400" dirty="0">
              <a:latin typeface="Times New Roman" panose="02020603050405020304" pitchFamily="18" charset="0"/>
              <a:cs typeface="Times New Roman" panose="02020603050405020304" pitchFamily="18" charset="0"/>
            </a:endParaRPr>
          </a:p>
        </p:txBody>
      </p:sp>
      <p:pic>
        <p:nvPicPr>
          <p:cNvPr id="1030" name="Picture 6" descr="Ilustración de dibujo de mano del concepto objetivo de metas | Vector Gratis">
            <a:extLst>
              <a:ext uri="{FF2B5EF4-FFF2-40B4-BE49-F238E27FC236}">
                <a16:creationId xmlns:a16="http://schemas.microsoft.com/office/drawing/2014/main" id="{AE568162-7CA0-F476-DA51-9B6F56339398}"/>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898524" y="1436181"/>
            <a:ext cx="4293476" cy="5187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214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Objetivos Especificos</a:t>
            </a:r>
            <a:endParaRPr lang="es-CO" sz="6600" dirty="0">
              <a:solidFill>
                <a:schemeClr val="lt1"/>
              </a:solidFill>
              <a:latin typeface="Work Sans Medium"/>
              <a:ea typeface="Work Sans Medium"/>
              <a:cs typeface="Work Sans Medium"/>
              <a:sym typeface="Work Sans Medium"/>
            </a:endParaRPr>
          </a:p>
        </p:txBody>
      </p:sp>
      <p:sp>
        <p:nvSpPr>
          <p:cNvPr id="2" name="CuadroTexto 1">
            <a:extLst>
              <a:ext uri="{FF2B5EF4-FFF2-40B4-BE49-F238E27FC236}">
                <a16:creationId xmlns:a16="http://schemas.microsoft.com/office/drawing/2014/main" id="{1F33B8E0-4B82-8D06-A15E-53E8342EB88C}"/>
              </a:ext>
            </a:extLst>
          </p:cNvPr>
          <p:cNvSpPr txBox="1"/>
          <p:nvPr/>
        </p:nvSpPr>
        <p:spPr>
          <a:xfrm>
            <a:off x="1576552" y="2128344"/>
            <a:ext cx="3971946" cy="307777"/>
          </a:xfrm>
          <a:prstGeom prst="rect">
            <a:avLst/>
          </a:prstGeom>
          <a:noFill/>
        </p:spPr>
        <p:txBody>
          <a:bodyPr wrap="square" rtlCol="0">
            <a:spAutoFit/>
          </a:bodyPr>
          <a:lstStyle/>
          <a:p>
            <a:endParaRPr lang="es-CO" dirty="0"/>
          </a:p>
        </p:txBody>
      </p:sp>
      <p:sp>
        <p:nvSpPr>
          <p:cNvPr id="7" name="CuadroTexto 6">
            <a:extLst>
              <a:ext uri="{FF2B5EF4-FFF2-40B4-BE49-F238E27FC236}">
                <a16:creationId xmlns:a16="http://schemas.microsoft.com/office/drawing/2014/main" id="{92BF024D-E91E-DF82-8D42-7699C9D0BC1F}"/>
              </a:ext>
            </a:extLst>
          </p:cNvPr>
          <p:cNvSpPr txBox="1"/>
          <p:nvPr/>
        </p:nvSpPr>
        <p:spPr>
          <a:xfrm>
            <a:off x="608621" y="1915950"/>
            <a:ext cx="8413230" cy="4093428"/>
          </a:xfrm>
          <a:prstGeom prst="rect">
            <a:avLst/>
          </a:prstGeom>
          <a:noFill/>
        </p:spPr>
        <p:txBody>
          <a:bodyPr wrap="square">
            <a:spAutoFit/>
          </a:bodyPr>
          <a:lstStyle/>
          <a:p>
            <a:pPr marL="457200" indent="-457200">
              <a:buFont typeface="+mj-lt"/>
              <a:buAutoNum type="arabicPeriod"/>
            </a:pPr>
            <a:r>
              <a:rPr lang="es-ES" sz="2000" b="1" dirty="0">
                <a:latin typeface="Times New Roman" panose="02020603050405020304" pitchFamily="18" charset="0"/>
                <a:cs typeface="Times New Roman" panose="02020603050405020304" pitchFamily="18" charset="0"/>
              </a:rPr>
              <a:t>Interfaz de fácil uso:</a:t>
            </a:r>
            <a:r>
              <a:rPr lang="es-ES" sz="2000" dirty="0">
                <a:latin typeface="Times New Roman" panose="02020603050405020304" pitchFamily="18" charset="0"/>
                <a:cs typeface="Times New Roman" panose="02020603050405020304" pitchFamily="18" charset="0"/>
              </a:rPr>
              <a:t> Crear una interfaz intuitiva que permita a los clientes navegar por el catálogo de productos, visualizar detalles, gestionar sus pagos y factura.</a:t>
            </a:r>
          </a:p>
          <a:p>
            <a:pPr marL="457200" indent="-457200">
              <a:buFont typeface="+mj-lt"/>
              <a:buAutoNum type="arabicPeriod"/>
            </a:pPr>
            <a:endParaRPr lang="es-ES" sz="2000" dirty="0">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s-ES" sz="2000" b="1" dirty="0">
                <a:latin typeface="Times New Roman" panose="02020603050405020304" pitchFamily="18" charset="0"/>
                <a:cs typeface="Times New Roman" panose="02020603050405020304" pitchFamily="18" charset="0"/>
              </a:rPr>
              <a:t>Proceso de ventas online:</a:t>
            </a:r>
            <a:r>
              <a:rPr lang="es-ES" sz="2000" dirty="0">
                <a:latin typeface="Times New Roman" panose="02020603050405020304" pitchFamily="18" charset="0"/>
                <a:cs typeface="Times New Roman" panose="02020603050405020304" pitchFamily="18" charset="0"/>
              </a:rPr>
              <a:t> Desarrollar un carrito de compras eficiente y         seguro, que permita a los clientes comprar productos de manera rápida y segura desde cualquier dispositivo.</a:t>
            </a:r>
          </a:p>
          <a:p>
            <a:pPr marL="457200" indent="-457200">
              <a:buFont typeface="+mj-lt"/>
              <a:buAutoNum type="arabicPeriod"/>
            </a:pPr>
            <a:endParaRPr lang="es-E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s-ES" sz="2000" b="1" dirty="0" err="1">
                <a:latin typeface="Times New Roman" panose="02020603050405020304" pitchFamily="18" charset="0"/>
                <a:cs typeface="Times New Roman" panose="02020603050405020304" pitchFamily="18" charset="0"/>
              </a:rPr>
              <a:t>DashBoard</a:t>
            </a:r>
            <a:r>
              <a:rPr lang="es-ES" sz="2000" b="1" dirty="0">
                <a:latin typeface="Times New Roman" panose="02020603050405020304" pitchFamily="18" charset="0"/>
                <a:cs typeface="Times New Roman" panose="02020603050405020304" pitchFamily="18" charset="0"/>
              </a:rPr>
              <a:t> para administrador: </a:t>
            </a:r>
            <a:r>
              <a:rPr lang="es-ES" sz="2000" dirty="0">
                <a:latin typeface="Times New Roman" panose="02020603050405020304" pitchFamily="18" charset="0"/>
                <a:cs typeface="Times New Roman" panose="02020603050405020304" pitchFamily="18" charset="0"/>
              </a:rPr>
              <a:t>El administrador podrá visualizar todos los procesos de ventas que hacen los clientes mostrando estadísticas con información traída desde la base de datos, esto ayudara al administrador que maneje sus ventas con mayor facilidad sin tener que manipular la base de datos.  </a:t>
            </a:r>
            <a:endParaRPr lang="es-ES" sz="2000" i="0" dirty="0">
              <a:solidFill>
                <a:schemeClr val="tx1"/>
              </a:solidFill>
              <a:effectLst/>
              <a:latin typeface="Times New Roman" panose="02020603050405020304" pitchFamily="18" charset="0"/>
              <a:cs typeface="Times New Roman" panose="02020603050405020304" pitchFamily="18" charset="0"/>
            </a:endParaRPr>
          </a:p>
        </p:txBody>
      </p:sp>
      <p:pic>
        <p:nvPicPr>
          <p:cNvPr id="2053" name="Picture 5" descr="Objetivos Icono Vector Imagen Objetivos Aislado Símbolo Vector PNG ,dibujos  Metas, Aislado, Símbolo PNG y Vector para Descargar Gratis | Pngtree">
            <a:extLst>
              <a:ext uri="{FF2B5EF4-FFF2-40B4-BE49-F238E27FC236}">
                <a16:creationId xmlns:a16="http://schemas.microsoft.com/office/drawing/2014/main" id="{EB939A17-DE59-EB29-D0D8-AB8CD85AFEBE}"/>
              </a:ext>
            </a:extLst>
          </p:cNvPr>
          <p:cNvPicPr>
            <a:picLocks noChangeAspect="1" noChangeArrowheads="1"/>
          </p:cNvPicPr>
          <p:nvPr/>
        </p:nvPicPr>
        <p:blipFill>
          <a:blip r:embed="rId3">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021851" y="2321646"/>
            <a:ext cx="2927447" cy="35958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54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96831B-B166-0BAB-BADB-65D1E258BEBF}"/>
              </a:ext>
            </a:extLst>
          </p:cNvPr>
          <p:cNvSpPr>
            <a:spLocks noGrp="1"/>
          </p:cNvSpPr>
          <p:nvPr>
            <p:ph type="title"/>
          </p:nvPr>
        </p:nvSpPr>
        <p:spPr>
          <a:xfrm>
            <a:off x="0" y="0"/>
            <a:ext cx="12192000" cy="1450428"/>
          </a:xfrm>
        </p:spPr>
        <p:txBody>
          <a:bodyPr>
            <a:normAutofit/>
          </a:bodyPr>
          <a:lstStyle/>
          <a:p>
            <a:pPr algn="ctr"/>
            <a:r>
              <a:rPr lang="es-ES" sz="6600" b="1" dirty="0">
                <a:solidFill>
                  <a:schemeClr val="bg1"/>
                </a:solidFill>
                <a:latin typeface="+mj-lt"/>
              </a:rPr>
              <a:t>ALCANCE</a:t>
            </a:r>
            <a:endParaRPr lang="es-CO" sz="6600" b="1" dirty="0">
              <a:solidFill>
                <a:schemeClr val="bg1"/>
              </a:solidFill>
              <a:latin typeface="+mj-lt"/>
            </a:endParaRPr>
          </a:p>
        </p:txBody>
      </p:sp>
      <p:pic>
        <p:nvPicPr>
          <p:cNvPr id="2050" name="Picture 2" descr="Icono De Línea De Gestión De Proyectos Vector PNG ,dibujos Negocio,  Desarrollo, Documento PNG y Vector para Descargar Gratis | Pngtree">
            <a:extLst>
              <a:ext uri="{FF2B5EF4-FFF2-40B4-BE49-F238E27FC236}">
                <a16:creationId xmlns:a16="http://schemas.microsoft.com/office/drawing/2014/main" id="{EB254B7D-9CAE-E1DA-552C-74505D9C3A92}"/>
              </a:ext>
            </a:extLst>
          </p:cNvPr>
          <p:cNvPicPr>
            <a:picLocks noChangeAspect="1" noChangeArrowheads="1"/>
          </p:cNvPicPr>
          <p:nvPr/>
        </p:nvPicPr>
        <p:blipFill>
          <a:blip r:embed="rId2">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953183" y="1972407"/>
            <a:ext cx="3764715" cy="3764715"/>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4EDBE375-4976-9715-A925-646795C1279F}"/>
              </a:ext>
            </a:extLst>
          </p:cNvPr>
          <p:cNvSpPr txBox="1"/>
          <p:nvPr/>
        </p:nvSpPr>
        <p:spPr>
          <a:xfrm>
            <a:off x="696313" y="2677677"/>
            <a:ext cx="7076087" cy="3477875"/>
          </a:xfrm>
          <a:prstGeom prst="rect">
            <a:avLst/>
          </a:prstGeom>
          <a:noFill/>
        </p:spPr>
        <p:txBody>
          <a:bodyPr wrap="square" lIns="91440" tIns="45720" rIns="91440" bIns="45720" anchor="t">
            <a:spAutoFit/>
          </a:bodyPr>
          <a:lstStyle/>
          <a:p>
            <a:r>
              <a:rPr lang="es-CO" sz="2800" dirty="0">
                <a:latin typeface="Times New Roman"/>
                <a:cs typeface="Times New Roman"/>
              </a:rPr>
              <a:t>El alcance del aplicativo esta dirigido a aumentar el número de ventas y proporcionar al cliente una manera de compra cómoda y segura. El administrador podrá conocer sus estadísticas de ventas en la cual tiene por objetivo principal tener orden y conocer los distintos procesos de venta en su aplicativo.</a:t>
            </a:r>
            <a:endParaRPr lang="es-ES" sz="2800" dirty="0"/>
          </a:p>
          <a:p>
            <a:endParaRPr lang="es-E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40557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Planteamiento del Problema</a:t>
            </a:r>
            <a:endParaRPr lang="es-CO" sz="6600" dirty="0">
              <a:solidFill>
                <a:schemeClr val="lt1"/>
              </a:solidFill>
              <a:latin typeface="Work Sans Medium"/>
              <a:ea typeface="Work Sans Medium"/>
              <a:cs typeface="Work Sans Medium"/>
              <a:sym typeface="Work Sans Medium"/>
            </a:endParaRPr>
          </a:p>
        </p:txBody>
      </p:sp>
      <p:pic>
        <p:nvPicPr>
          <p:cNvPr id="8194" name="Picture 2" descr="Problema png imágenes | PNGWing">
            <a:extLst>
              <a:ext uri="{FF2B5EF4-FFF2-40B4-BE49-F238E27FC236}">
                <a16:creationId xmlns:a16="http://schemas.microsoft.com/office/drawing/2014/main" id="{0428DC22-352E-AD69-E3BD-D4A264622534}"/>
              </a:ext>
            </a:extLst>
          </p:cNvPr>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324193" y="2607334"/>
            <a:ext cx="3867807" cy="2976398"/>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4416CB07-0ECE-A190-1270-F3953284DF35}"/>
              </a:ext>
            </a:extLst>
          </p:cNvPr>
          <p:cNvSpPr txBox="1"/>
          <p:nvPr/>
        </p:nvSpPr>
        <p:spPr>
          <a:xfrm>
            <a:off x="661187" y="2412840"/>
            <a:ext cx="7867957" cy="3416320"/>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La tienda de calzado </a:t>
            </a:r>
            <a:r>
              <a:rPr lang="es-ES" sz="2400" b="1" dirty="0">
                <a:latin typeface="Times New Roman" panose="02020603050405020304" pitchFamily="18" charset="0"/>
                <a:cs typeface="Times New Roman" panose="02020603050405020304" pitchFamily="18" charset="0"/>
              </a:rPr>
              <a:t>Happy Feets</a:t>
            </a:r>
            <a:r>
              <a:rPr lang="es-ES" sz="2400" dirty="0">
                <a:latin typeface="Times New Roman" panose="02020603050405020304" pitchFamily="18" charset="0"/>
                <a:cs typeface="Times New Roman" panose="02020603050405020304" pitchFamily="18" charset="0"/>
              </a:rPr>
              <a:t> enfrenta retos en la gestión manual de sus procesos administrativos, como la atención al cliente, el manejo de pedidos y falta de personal. </a:t>
            </a:r>
          </a:p>
          <a:p>
            <a:endParaRPr lang="es-ES" sz="2400" dirty="0">
              <a:latin typeface="Times New Roman" panose="02020603050405020304" pitchFamily="18" charset="0"/>
              <a:cs typeface="Times New Roman" panose="02020603050405020304" pitchFamily="18" charset="0"/>
            </a:endParaRPr>
          </a:p>
          <a:p>
            <a:r>
              <a:rPr lang="es-ES" sz="2400" dirty="0">
                <a:latin typeface="Times New Roman" panose="02020603050405020304" pitchFamily="18" charset="0"/>
                <a:cs typeface="Times New Roman" panose="02020603050405020304" pitchFamily="18" charset="0"/>
              </a:rPr>
              <a:t>Esto resulta en demoras y deficiencias en la atención afectando la experiencia del cliente. Es esencial implementar un sistema que optimice estos procesos de venta como organización en el stock, en el carrito de compras y optimice la atención al cliente con ventas online, garantizando un servicio eficiente y seguro.</a:t>
            </a:r>
            <a:endParaRPr lang="es-CO" sz="2400" dirty="0">
              <a:latin typeface="Times New Roman" panose="02020603050405020304" pitchFamily="18" charset="0"/>
              <a:cs typeface="Times New Roman" panose="02020603050405020304" pitchFamily="18" charset="0"/>
            </a:endParaRPr>
          </a:p>
        </p:txBody>
      </p:sp>
      <p:cxnSp>
        <p:nvCxnSpPr>
          <p:cNvPr id="4" name="Conector recto 3">
            <a:extLst>
              <a:ext uri="{FF2B5EF4-FFF2-40B4-BE49-F238E27FC236}">
                <a16:creationId xmlns:a16="http://schemas.microsoft.com/office/drawing/2014/main" id="{805AB5AE-7FA3-F968-CC8B-5779CF001F23}"/>
              </a:ext>
            </a:extLst>
          </p:cNvPr>
          <p:cNvCxnSpPr>
            <a:cxnSpLocks/>
          </p:cNvCxnSpPr>
          <p:nvPr/>
        </p:nvCxnSpPr>
        <p:spPr>
          <a:xfrm>
            <a:off x="456236" y="5911080"/>
            <a:ext cx="9839479" cy="0"/>
          </a:xfrm>
          <a:prstGeom prst="line">
            <a:avLst/>
          </a:prstGeom>
          <a:ln>
            <a:solidFill>
              <a:srgbClr val="39A9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45993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4" name="Bocadillo: rectángulo 3">
            <a:extLst>
              <a:ext uri="{FF2B5EF4-FFF2-40B4-BE49-F238E27FC236}">
                <a16:creationId xmlns:a16="http://schemas.microsoft.com/office/drawing/2014/main" id="{9354D993-918C-E86D-1105-9DF7225A9001}"/>
              </a:ext>
            </a:extLst>
          </p:cNvPr>
          <p:cNvSpPr/>
          <p:nvPr/>
        </p:nvSpPr>
        <p:spPr>
          <a:xfrm>
            <a:off x="3752192" y="1836682"/>
            <a:ext cx="5841955" cy="2711669"/>
          </a:xfrm>
          <a:prstGeom prst="wedgeRectCallout">
            <a:avLst>
              <a:gd name="adj1" fmla="val -40263"/>
              <a:gd name="adj2" fmla="val 72965"/>
            </a:avLst>
          </a:prstGeom>
          <a:ln>
            <a:solidFill>
              <a:srgbClr val="39A9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solidFill>
                <a:schemeClr val="tx1"/>
              </a:solidFill>
            </a:endParaRPr>
          </a:p>
        </p:txBody>
      </p:sp>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lt1"/>
                </a:solidFill>
                <a:latin typeface="+mj-lt"/>
                <a:ea typeface="Work Sans Medium"/>
                <a:cs typeface="Work Sans Medium"/>
                <a:sym typeface="Work Sans Medium"/>
              </a:rPr>
              <a:t>Pregunta Problema</a:t>
            </a:r>
            <a:endParaRPr lang="es-CO" sz="6600" dirty="0">
              <a:solidFill>
                <a:schemeClr val="lt1"/>
              </a:solidFill>
              <a:latin typeface="Work Sans Medium"/>
              <a:ea typeface="Work Sans Medium"/>
              <a:cs typeface="Work Sans Medium"/>
              <a:sym typeface="Work Sans Medium"/>
            </a:endParaRPr>
          </a:p>
        </p:txBody>
      </p:sp>
      <p:sp>
        <p:nvSpPr>
          <p:cNvPr id="2" name="CuadroTexto 1">
            <a:extLst>
              <a:ext uri="{FF2B5EF4-FFF2-40B4-BE49-F238E27FC236}">
                <a16:creationId xmlns:a16="http://schemas.microsoft.com/office/drawing/2014/main" id="{7A800D4B-7167-0D41-CE6F-61F6A117DE9E}"/>
              </a:ext>
            </a:extLst>
          </p:cNvPr>
          <p:cNvSpPr txBox="1"/>
          <p:nvPr/>
        </p:nvSpPr>
        <p:spPr>
          <a:xfrm>
            <a:off x="4034092" y="2287736"/>
            <a:ext cx="5438755" cy="1938992"/>
          </a:xfrm>
          <a:prstGeom prst="rect">
            <a:avLst/>
          </a:prstGeom>
          <a:noFill/>
        </p:spPr>
        <p:txBody>
          <a:bodyPr wrap="square" rtlCol="0">
            <a:spAutoFit/>
          </a:bodyPr>
          <a:lstStyle/>
          <a:p>
            <a:pPr algn="just"/>
            <a:r>
              <a:rPr lang="es-ES" sz="2400" dirty="0">
                <a:latin typeface="Times New Roman" panose="02020603050405020304" pitchFamily="18" charset="0"/>
                <a:cs typeface="Times New Roman" panose="02020603050405020304" pitchFamily="18" charset="0"/>
              </a:rPr>
              <a:t>¿Cómo puede un aplicativo mejorar la gestión administrativa y de ventas haciendo que la experiencia de venta online en la tienda de calzado </a:t>
            </a:r>
            <a:r>
              <a:rPr lang="es-ES" sz="2400" b="1" dirty="0" err="1">
                <a:latin typeface="Times New Roman" panose="02020603050405020304" pitchFamily="18" charset="0"/>
                <a:cs typeface="Times New Roman" panose="02020603050405020304" pitchFamily="18" charset="0"/>
              </a:rPr>
              <a:t>Happy</a:t>
            </a:r>
            <a:r>
              <a:rPr lang="es-ES" sz="2400" b="1" dirty="0">
                <a:latin typeface="Times New Roman" panose="02020603050405020304" pitchFamily="18" charset="0"/>
                <a:cs typeface="Times New Roman" panose="02020603050405020304" pitchFamily="18" charset="0"/>
              </a:rPr>
              <a:t> </a:t>
            </a:r>
            <a:r>
              <a:rPr lang="es-ES" sz="2400" b="1" dirty="0" err="1">
                <a:latin typeface="Times New Roman" panose="02020603050405020304" pitchFamily="18" charset="0"/>
                <a:cs typeface="Times New Roman" panose="02020603050405020304" pitchFamily="18" charset="0"/>
              </a:rPr>
              <a:t>Feets</a:t>
            </a:r>
            <a:r>
              <a:rPr lang="es-ES" sz="2400" b="1" dirty="0">
                <a:latin typeface="Times New Roman" panose="02020603050405020304" pitchFamily="18" charset="0"/>
                <a:cs typeface="Times New Roman" panose="02020603050405020304" pitchFamily="18" charset="0"/>
              </a:rPr>
              <a:t> </a:t>
            </a:r>
            <a:r>
              <a:rPr lang="es-ES" sz="2400" dirty="0">
                <a:latin typeface="Times New Roman" panose="02020603050405020304" pitchFamily="18" charset="0"/>
                <a:cs typeface="Times New Roman" panose="02020603050405020304" pitchFamily="18" charset="0"/>
              </a:rPr>
              <a:t>sea eficaz?</a:t>
            </a:r>
            <a:endParaRPr lang="es-CO" sz="2400" dirty="0">
              <a:solidFill>
                <a:schemeClr val="tx1"/>
              </a:solidFill>
              <a:latin typeface="Times New Roman" panose="02020603050405020304" pitchFamily="18" charset="0"/>
              <a:cs typeface="Times New Roman" panose="02020603050405020304" pitchFamily="18" charset="0"/>
            </a:endParaRPr>
          </a:p>
        </p:txBody>
      </p:sp>
      <p:pic>
        <p:nvPicPr>
          <p:cNvPr id="7172" name="Picture 4" descr="Gente que elige preguntas, varios problemas, elige la duda png | PNGEgg">
            <a:extLst>
              <a:ext uri="{FF2B5EF4-FFF2-40B4-BE49-F238E27FC236}">
                <a16:creationId xmlns:a16="http://schemas.microsoft.com/office/drawing/2014/main" id="{B3E3DF32-AA13-A820-7A0A-88D49C513A83}"/>
              </a:ext>
            </a:extLst>
          </p:cNvPr>
          <p:cNvPicPr>
            <a:picLocks noChangeAspect="1" noChangeArrowheads="1"/>
          </p:cNvPicPr>
          <p:nvPr/>
        </p:nvPicPr>
        <p:blipFill>
          <a:blip r:embed="rId3">
            <a:duotone>
              <a:schemeClr val="accent6">
                <a:shade val="45000"/>
                <a:satMod val="135000"/>
              </a:schemeClr>
              <a:prstClr val="white"/>
            </a:duotone>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408108" y="3685467"/>
            <a:ext cx="3130420" cy="3172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5265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6" name="Rectángulo: esquina doblada 5">
            <a:extLst>
              <a:ext uri="{FF2B5EF4-FFF2-40B4-BE49-F238E27FC236}">
                <a16:creationId xmlns:a16="http://schemas.microsoft.com/office/drawing/2014/main" id="{3B31EBAE-F7D8-8BFB-8007-7F1D459EB281}"/>
              </a:ext>
            </a:extLst>
          </p:cNvPr>
          <p:cNvSpPr/>
          <p:nvPr/>
        </p:nvSpPr>
        <p:spPr>
          <a:xfrm>
            <a:off x="614856" y="2301766"/>
            <a:ext cx="10878206" cy="3831020"/>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343" name="Google Shape;343;p57"/>
          <p:cNvSpPr txBox="1">
            <a:spLocks noGrp="1"/>
          </p:cNvSpPr>
          <p:nvPr>
            <p:ph type="title"/>
          </p:nvPr>
        </p:nvSpPr>
        <p:spPr>
          <a:xfrm>
            <a:off x="456236" y="110481"/>
            <a:ext cx="10515600" cy="132570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4400"/>
              <a:buFont typeface="Work Sans Medium"/>
              <a:buNone/>
            </a:pPr>
            <a:r>
              <a:rPr lang="es-ES" sz="6600" b="1" dirty="0">
                <a:solidFill>
                  <a:schemeClr val="bg1"/>
                </a:solidFill>
                <a:latin typeface="Work Sans Medium"/>
                <a:ea typeface="Work Sans Medium"/>
                <a:cs typeface="Work Sans Medium"/>
                <a:sym typeface="Work Sans Medium"/>
              </a:rPr>
              <a:t>JUSTIFICACIÓN</a:t>
            </a:r>
            <a:endParaRPr lang="es-CO" sz="6600" b="1" dirty="0">
              <a:solidFill>
                <a:schemeClr val="bg1"/>
              </a:solidFill>
              <a:latin typeface="Work Sans Medium"/>
              <a:ea typeface="Work Sans Medium"/>
              <a:cs typeface="Work Sans Medium"/>
              <a:sym typeface="Work Sans Medium"/>
            </a:endParaRPr>
          </a:p>
        </p:txBody>
      </p:sp>
      <p:sp>
        <p:nvSpPr>
          <p:cNvPr id="2" name="CuadroTexto 1">
            <a:extLst>
              <a:ext uri="{FF2B5EF4-FFF2-40B4-BE49-F238E27FC236}">
                <a16:creationId xmlns:a16="http://schemas.microsoft.com/office/drawing/2014/main" id="{1F33B8E0-4B82-8D06-A15E-53E8342EB88C}"/>
              </a:ext>
            </a:extLst>
          </p:cNvPr>
          <p:cNvSpPr txBox="1"/>
          <p:nvPr/>
        </p:nvSpPr>
        <p:spPr>
          <a:xfrm>
            <a:off x="1576552" y="2128344"/>
            <a:ext cx="3971946" cy="307777"/>
          </a:xfrm>
          <a:prstGeom prst="rect">
            <a:avLst/>
          </a:prstGeom>
          <a:noFill/>
        </p:spPr>
        <p:txBody>
          <a:bodyPr wrap="square" rtlCol="0">
            <a:spAutoFit/>
          </a:bodyPr>
          <a:lstStyle/>
          <a:p>
            <a:endParaRPr lang="es-CO" dirty="0"/>
          </a:p>
        </p:txBody>
      </p:sp>
      <p:sp>
        <p:nvSpPr>
          <p:cNvPr id="4" name="CuadroTexto 3">
            <a:extLst>
              <a:ext uri="{FF2B5EF4-FFF2-40B4-BE49-F238E27FC236}">
                <a16:creationId xmlns:a16="http://schemas.microsoft.com/office/drawing/2014/main" id="{F4170BEA-B992-CE7F-2901-C31404A598AD}"/>
              </a:ext>
            </a:extLst>
          </p:cNvPr>
          <p:cNvSpPr txBox="1"/>
          <p:nvPr/>
        </p:nvSpPr>
        <p:spPr>
          <a:xfrm>
            <a:off x="977462" y="2749260"/>
            <a:ext cx="9994374" cy="2677656"/>
          </a:xfrm>
          <a:prstGeom prst="rect">
            <a:avLst/>
          </a:prstGeom>
          <a:noFill/>
        </p:spPr>
        <p:txBody>
          <a:bodyPr wrap="square" lIns="91440" tIns="45720" rIns="91440" bIns="45720" anchor="t">
            <a:spAutoFit/>
          </a:bodyPr>
          <a:lstStyle/>
          <a:p>
            <a:pPr marL="0" lvl="0" indent="0" algn="just" rtl="0">
              <a:spcBef>
                <a:spcPts val="0"/>
              </a:spcBef>
              <a:spcAft>
                <a:spcPts val="0"/>
              </a:spcAft>
              <a:buClr>
                <a:schemeClr val="dk1"/>
              </a:buClr>
              <a:buSzPts val="1100"/>
              <a:buFont typeface="Arial" panose="020B0604020202020204"/>
              <a:buNone/>
            </a:pPr>
            <a:r>
              <a:rPr lang="es-ES" sz="2400" dirty="0">
                <a:latin typeface="Times New Roman"/>
                <a:cs typeface="Times New Roman"/>
              </a:rPr>
              <a:t>La implementación de un aplicativo en </a:t>
            </a:r>
            <a:r>
              <a:rPr lang="es-ES" sz="2400" b="1" dirty="0">
                <a:latin typeface="Times New Roman"/>
                <a:cs typeface="Times New Roman"/>
              </a:rPr>
              <a:t>Happy Feets</a:t>
            </a:r>
            <a:r>
              <a:rPr lang="es-ES" sz="2400" dirty="0">
                <a:latin typeface="Times New Roman"/>
                <a:cs typeface="Times New Roman"/>
              </a:rPr>
              <a:t> es esencial para adaptarse a las demandas del mercado digital y mejorar el crecimiento sostenible de la tienda. Automatizar procesos administrativos y de venta permitirá reducir mala atención al cliente, optimizar recursos económicos y poder ser conocido por mas clientes en la web. este sistema no solo mejorará la eficiencia de venta al cliente, sino que también facilitara al administrador llevar mas control sobre sus productos y estadísticas, el aplicativo </a:t>
            </a:r>
            <a:r>
              <a:rPr lang="es-ES" sz="2400" dirty="0" err="1">
                <a:latin typeface="Times New Roman"/>
                <a:cs typeface="Times New Roman"/>
              </a:rPr>
              <a:t>sichf</a:t>
            </a:r>
            <a:r>
              <a:rPr lang="es-ES" sz="2400" dirty="0">
                <a:latin typeface="Times New Roman"/>
                <a:cs typeface="Times New Roman"/>
              </a:rPr>
              <a:t> asegurara una herramienta funcional.</a:t>
            </a:r>
            <a:endParaRPr lang="es-ES" sz="2400" b="1" dirty="0">
              <a:solidFill>
                <a:schemeClr val="dk1"/>
              </a:solidFill>
              <a:latin typeface="Times New Roman"/>
              <a:cs typeface="Times New Roman"/>
            </a:endParaRPr>
          </a:p>
        </p:txBody>
      </p:sp>
    </p:spTree>
    <p:extLst>
      <p:ext uri="{BB962C8B-B14F-4D97-AF65-F5344CB8AC3E}">
        <p14:creationId xmlns:p14="http://schemas.microsoft.com/office/powerpoint/2010/main" val="3463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79"/>
        <p:cNvGrpSpPr/>
        <p:nvPr/>
      </p:nvGrpSpPr>
      <p:grpSpPr>
        <a:xfrm>
          <a:off x="0" y="0"/>
          <a:ext cx="0" cy="0"/>
          <a:chOff x="0" y="0"/>
          <a:chExt cx="0" cy="0"/>
        </a:xfrm>
      </p:grpSpPr>
      <p:pic>
        <p:nvPicPr>
          <p:cNvPr id="480" name="Google Shape;480;p77" descr="Imagen que contiene Interfaz de usuario gráfica&#10;&#10;Descripción generada automáticamente"/>
          <p:cNvPicPr preferRelativeResize="0"/>
          <p:nvPr/>
        </p:nvPicPr>
        <p:blipFill rotWithShape="1">
          <a:blip r:embed="rId3"/>
          <a:srcRect/>
          <a:stretch>
            <a:fillRect/>
          </a:stretch>
        </p:blipFill>
        <p:spPr>
          <a:xfrm>
            <a:off x="-157655" y="0"/>
            <a:ext cx="12192000" cy="6858000"/>
          </a:xfrm>
          <a:prstGeom prst="rect">
            <a:avLst/>
          </a:prstGeom>
          <a:noFill/>
          <a:ln>
            <a:noFill/>
          </a:ln>
        </p:spPr>
      </p:pic>
    </p:spTree>
    <p:extLst>
      <p:ext uri="{BB962C8B-B14F-4D97-AF65-F5344CB8AC3E}">
        <p14:creationId xmlns:p14="http://schemas.microsoft.com/office/powerpoint/2010/main" val="2425037146"/>
      </p:ext>
    </p:extLst>
  </p:cSld>
  <p:clrMapOvr>
    <a:masterClrMapping/>
  </p:clrMapOvr>
</p:sld>
</file>

<file path=ppt/theme/theme1.xml><?xml version="1.0" encoding="utf-8"?>
<a:theme xmlns:a="http://schemas.openxmlformats.org/drawingml/2006/main" name="1_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Tema de Office">
  <a:themeElements>
    <a:clrScheme name="Personalizado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00B05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1691</TotalTime>
  <Words>435</Words>
  <Application>Microsoft Office PowerPoint</Application>
  <PresentationFormat>Panorámica</PresentationFormat>
  <Paragraphs>25</Paragraphs>
  <Slides>9</Slides>
  <Notes>8</Notes>
  <HiddenSlides>0</HiddenSlides>
  <MMClips>0</MMClips>
  <ScaleCrop>false</ScaleCrop>
  <HeadingPairs>
    <vt:vector size="6" baseType="variant">
      <vt:variant>
        <vt:lpstr>Fuentes usadas</vt:lpstr>
      </vt:variant>
      <vt:variant>
        <vt:i4>5</vt:i4>
      </vt:variant>
      <vt:variant>
        <vt:lpstr>Tema</vt:lpstr>
      </vt:variant>
      <vt:variant>
        <vt:i4>3</vt:i4>
      </vt:variant>
      <vt:variant>
        <vt:lpstr>Títulos de diapositiva</vt:lpstr>
      </vt:variant>
      <vt:variant>
        <vt:i4>9</vt:i4>
      </vt:variant>
    </vt:vector>
  </HeadingPairs>
  <TitlesOfParts>
    <vt:vector size="17" baseType="lpstr">
      <vt:lpstr>Times New Roman</vt:lpstr>
      <vt:lpstr>Calibri</vt:lpstr>
      <vt:lpstr>Arial</vt:lpstr>
      <vt:lpstr>Work Sans</vt:lpstr>
      <vt:lpstr>Work Sans Medium</vt:lpstr>
      <vt:lpstr>1_Tema de Office</vt:lpstr>
      <vt:lpstr>Tema de Office</vt:lpstr>
      <vt:lpstr>2_Tema de Office</vt:lpstr>
      <vt:lpstr>Presentación de PowerPoint</vt:lpstr>
      <vt:lpstr>Logo</vt:lpstr>
      <vt:lpstr>Objetivo General </vt:lpstr>
      <vt:lpstr>Objetivos Especificos</vt:lpstr>
      <vt:lpstr>ALCANCE</vt:lpstr>
      <vt:lpstr>Planteamiento del Problema</vt:lpstr>
      <vt:lpstr>Pregunta Problema</vt:lpstr>
      <vt:lpstr>JUSTIFICACIÓN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User</dc:creator>
  <cp:lastModifiedBy>User</cp:lastModifiedBy>
  <cp:revision>15</cp:revision>
  <dcterms:created xsi:type="dcterms:W3CDTF">2024-08-28T17:17:23Z</dcterms:created>
  <dcterms:modified xsi:type="dcterms:W3CDTF">2025-05-30T16:50:22Z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27B7A0128DEB4CEAB770CD757654913D_12</vt:lpwstr>
  </property>
  <property fmtid="{D5CDD505-2E9C-101B-9397-08002B2CF9AE}" pid="3" name="KSOProductBuildVer">
    <vt:lpwstr>3082-12.2.0.17562</vt:lpwstr>
  </property>
</Properties>
</file>