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4C27C7-37EF-46B6-8840-B4AF3A4101F8}" v="427" dt="2024-06-16T15:41:34.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1_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it-IT"/>
              </a:p>
            </p:txBody>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it-IT"/>
              </a:p>
            </p:txBody>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it-IT"/>
              </a:p>
            </p:txBody>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grpSp>
        <p:grpSp>
          <p:nvGrpSpPr>
            <p:cNvPr id="16"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it-IT"/>
              </a:p>
            </p:txBody>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it-IT"/>
              </a:p>
            </p:txBody>
          </p:sp>
        </p:grpSp>
      </p:grpSp>
      <p:sp>
        <p:nvSpPr>
          <p:cNvPr id="2" name="Titolo 1">
            <a:extLst>
              <a:ext uri="{FF2B5EF4-FFF2-40B4-BE49-F238E27FC236}">
                <a16:creationId xmlns:a16="http://schemas.microsoft.com/office/drawing/2014/main" id="{6F1C27F5-6EE0-65CB-FB52-2B5EFCBD59D7}"/>
              </a:ext>
            </a:extLst>
          </p:cNvPr>
          <p:cNvSpPr>
            <a:spLocks noGrp="1"/>
          </p:cNvSpPr>
          <p:nvPr>
            <p:ph type="ctrTitle"/>
          </p:nvPr>
        </p:nvSpPr>
        <p:spPr>
          <a:xfrm>
            <a:off x="1424876" y="1697510"/>
            <a:ext cx="5894387" cy="1478570"/>
          </a:xfrm>
        </p:spPr>
        <p:txBody>
          <a:bodyPr vert="horz" lIns="91440" tIns="45720" rIns="91440" bIns="45720" rtlCol="0" anchor="b">
            <a:normAutofit/>
          </a:bodyPr>
          <a:lstStyle/>
          <a:p>
            <a:r>
              <a:rPr lang="en-US" sz="3600" b="1">
                <a:ln w="10160">
                  <a:solidFill>
                    <a:schemeClr val="accent5"/>
                  </a:solidFill>
                  <a:prstDash val="solid"/>
                </a:ln>
                <a:effectLst>
                  <a:outerShdw blurRad="38100" dist="22860" dir="5400000" algn="tl" rotWithShape="0">
                    <a:srgbClr val="000000">
                      <a:alpha val="30000"/>
                    </a:srgbClr>
                  </a:outerShdw>
                </a:effectLst>
              </a:rPr>
              <a:t>GREENCYBER</a:t>
            </a:r>
          </a:p>
        </p:txBody>
      </p:sp>
      <p:sp>
        <p:nvSpPr>
          <p:cNvPr id="5" name="CasellaDiTesto 4">
            <a:extLst>
              <a:ext uri="{FF2B5EF4-FFF2-40B4-BE49-F238E27FC236}">
                <a16:creationId xmlns:a16="http://schemas.microsoft.com/office/drawing/2014/main" id="{D79465DF-7114-B782-8B3C-A9B688673E8B}"/>
              </a:ext>
            </a:extLst>
          </p:cNvPr>
          <p:cNvSpPr txBox="1"/>
          <p:nvPr/>
        </p:nvSpPr>
        <p:spPr>
          <a:xfrm>
            <a:off x="1424876" y="3328479"/>
            <a:ext cx="5894388" cy="3541714"/>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b="0" i="0">
                <a:effectLst/>
              </a:rPr>
              <a:t>"</a:t>
            </a:r>
            <a:r>
              <a:rPr lang="en-US" b="0" i="0" err="1">
                <a:effectLst/>
              </a:rPr>
              <a:t>Custodiamo</a:t>
            </a:r>
            <a:r>
              <a:rPr lang="en-US" b="0" i="0">
                <a:effectLst/>
              </a:rPr>
              <a:t> il </a:t>
            </a:r>
            <a:r>
              <a:rPr lang="en-US" b="0" i="0" err="1">
                <a:effectLst/>
              </a:rPr>
              <a:t>futuro</a:t>
            </a:r>
            <a:r>
              <a:rPr lang="en-US" b="0" i="0">
                <a:effectLst/>
              </a:rPr>
              <a:t>, </a:t>
            </a:r>
            <a:r>
              <a:rPr lang="en-US" b="0" i="0" err="1">
                <a:effectLst/>
              </a:rPr>
              <a:t>proteggiamo</a:t>
            </a:r>
            <a:r>
              <a:rPr lang="en-US" b="0" i="0">
                <a:effectLst/>
              </a:rPr>
              <a:t> il </a:t>
            </a:r>
            <a:r>
              <a:rPr lang="en-US" b="0" i="0" err="1">
                <a:effectLst/>
              </a:rPr>
              <a:t>presente</a:t>
            </a:r>
            <a:r>
              <a:rPr lang="en-US" b="0" i="0">
                <a:effectLst/>
              </a:rPr>
              <a:t>: </a:t>
            </a:r>
            <a:r>
              <a:rPr lang="en-US" b="0" i="0" err="1">
                <a:effectLst/>
              </a:rPr>
              <a:t>sicurezza</a:t>
            </a:r>
            <a:r>
              <a:rPr lang="en-US" b="0" i="0">
                <a:effectLst/>
              </a:rPr>
              <a:t> </a:t>
            </a:r>
            <a:r>
              <a:rPr lang="en-US" b="0" i="0" err="1">
                <a:effectLst/>
              </a:rPr>
              <a:t>sostenibile</a:t>
            </a:r>
            <a:r>
              <a:rPr lang="en-US" b="0" i="0">
                <a:effectLst/>
              </a:rPr>
              <a:t> per un mondo </a:t>
            </a:r>
            <a:r>
              <a:rPr lang="en-US" b="0" i="0" err="1">
                <a:effectLst/>
              </a:rPr>
              <a:t>digitale</a:t>
            </a:r>
            <a:r>
              <a:rPr lang="en-US" b="0" i="0">
                <a:effectLst/>
              </a:rPr>
              <a:t> </a:t>
            </a:r>
            <a:r>
              <a:rPr lang="en-US" b="0" i="0" err="1">
                <a:effectLst/>
              </a:rPr>
              <a:t>responsabile</a:t>
            </a:r>
            <a:r>
              <a:rPr lang="en-US" b="0" i="0">
                <a:effectLst/>
              </a:rPr>
              <a:t>."</a:t>
            </a:r>
            <a:endParaRPr lang="en-US"/>
          </a:p>
        </p:txBody>
      </p:sp>
      <p:pic>
        <p:nvPicPr>
          <p:cNvPr id="7" name="Immagine 6" descr="Immagine che contiene Elementi grafici, verde, design, logo&#10;&#10;Descrizione generata automaticamente">
            <a:extLst>
              <a:ext uri="{FF2B5EF4-FFF2-40B4-BE49-F238E27FC236}">
                <a16:creationId xmlns:a16="http://schemas.microsoft.com/office/drawing/2014/main" id="{1BA69C88-2F51-C28A-2420-A1689FF75F86}"/>
              </a:ext>
            </a:extLst>
          </p:cNvPr>
          <p:cNvPicPr>
            <a:picLocks noChangeAspect="1"/>
          </p:cNvPicPr>
          <p:nvPr/>
        </p:nvPicPr>
        <p:blipFill rotWithShape="1">
          <a:blip r:embed="rId4"/>
          <a:srcRect l="3325" r="2325" b="1"/>
          <a:stretch/>
        </p:blipFill>
        <p:spPr>
          <a:xfrm>
            <a:off x="7619998" y="780235"/>
            <a:ext cx="3425199" cy="4840332"/>
          </a:xfrm>
          <a:prstGeom prst="rect">
            <a:avLst/>
          </a:prstGeom>
          <a:ln>
            <a:noFill/>
          </a:ln>
          <a:effectLst>
            <a:softEdge rad="112500"/>
          </a:effectLst>
        </p:spPr>
      </p:pic>
    </p:spTree>
    <p:extLst>
      <p:ext uri="{BB962C8B-B14F-4D97-AF65-F5344CB8AC3E}">
        <p14:creationId xmlns:p14="http://schemas.microsoft.com/office/powerpoint/2010/main" val="25839367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16" presetClass="entr" presetSubtype="2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201577FF-CA57-8C58-9B47-AB1A27B054DC}"/>
              </a:ext>
            </a:extLst>
          </p:cNvPr>
          <p:cNvSpPr txBox="1"/>
          <p:nvPr/>
        </p:nvSpPr>
        <p:spPr>
          <a:xfrm>
            <a:off x="1226916" y="462987"/>
            <a:ext cx="8715737" cy="923330"/>
          </a:xfrm>
          <a:prstGeom prst="rect">
            <a:avLst/>
          </a:prstGeom>
          <a:noFill/>
        </p:spPr>
        <p:txBody>
          <a:bodyPr wrap="square" rtlCol="0">
            <a:spAutoFit/>
          </a:bodyPr>
          <a:lstStyle/>
          <a:p>
            <a:r>
              <a:rPr lang="it-IT" dirty="0"/>
              <a:t>La prima parte del progetto, è stata sviluppata da Nicoletta Belfiore e Lara Maggiulli, che si sono occupate di creare la pagina del Login, l’accesso alle varie tipologie di clienti, e la pagina delle videolezioni</a:t>
            </a:r>
          </a:p>
        </p:txBody>
      </p:sp>
      <p:pic>
        <p:nvPicPr>
          <p:cNvPr id="1029" name="Picture 5" descr="Immagine che contiene testo, schermata, Carattere, logo&#10;&#10;Descrizione generata automaticamente">
            <a:extLst>
              <a:ext uri="{FF2B5EF4-FFF2-40B4-BE49-F238E27FC236}">
                <a16:creationId xmlns:a16="http://schemas.microsoft.com/office/drawing/2014/main" id="{7E8D9795-FF8E-167D-95DB-AE39959BF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64" y="1719530"/>
            <a:ext cx="2270125" cy="479557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magine che contiene testo, schermata, Carattere, design&#10;&#10;Descrizione generata automaticamente">
            <a:extLst>
              <a:ext uri="{FF2B5EF4-FFF2-40B4-BE49-F238E27FC236}">
                <a16:creationId xmlns:a16="http://schemas.microsoft.com/office/drawing/2014/main" id="{EF678997-F40E-F53D-22BB-E2BDF1A5B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308" y="1719530"/>
            <a:ext cx="2272345" cy="4795570"/>
          </a:xfrm>
          <a:prstGeom prst="rect">
            <a:avLst/>
          </a:prstGeom>
          <a:noFill/>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41807901-B0E3-C791-874B-D6B0544739ED}"/>
              </a:ext>
            </a:extLst>
          </p:cNvPr>
          <p:cNvSpPr txBox="1"/>
          <p:nvPr/>
        </p:nvSpPr>
        <p:spPr>
          <a:xfrm>
            <a:off x="3708148" y="2588210"/>
            <a:ext cx="4164835" cy="2031325"/>
          </a:xfrm>
          <a:prstGeom prst="rect">
            <a:avLst/>
          </a:prstGeom>
          <a:noFill/>
        </p:spPr>
        <p:txBody>
          <a:bodyPr wrap="square" rtlCol="0">
            <a:spAutoFit/>
          </a:bodyPr>
          <a:lstStyle/>
          <a:p>
            <a:r>
              <a:rPr lang="it-IT" b="0" i="0" dirty="0">
                <a:effectLst/>
                <a:latin typeface="+mj-lt"/>
              </a:rPr>
              <a:t>Dopo aver effettuato il login con le credenziali, si accederà alla home page dell'applicazione. In questa pagina sarà possibile effettuare un ulteriore accesso, senza l’uso di credenziali, selezionando l’opzione corrispondente tra privato, azienda o organizzazione no-profit. </a:t>
            </a:r>
            <a:endParaRPr lang="it-IT" dirty="0">
              <a:latin typeface="+mj-lt"/>
            </a:endParaRPr>
          </a:p>
        </p:txBody>
      </p:sp>
    </p:spTree>
    <p:extLst>
      <p:ext uri="{BB962C8B-B14F-4D97-AF65-F5344CB8AC3E}">
        <p14:creationId xmlns:p14="http://schemas.microsoft.com/office/powerpoint/2010/main" val="35789490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magine che contiene testo, schermata&#10;&#10;Descrizione generata automaticamente">
            <a:extLst>
              <a:ext uri="{FF2B5EF4-FFF2-40B4-BE49-F238E27FC236}">
                <a16:creationId xmlns:a16="http://schemas.microsoft.com/office/drawing/2014/main" id="{822265C8-9F5E-D813-665F-CD9E38F56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477" y="754846"/>
            <a:ext cx="2606425" cy="5505994"/>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a:extLst>
              <a:ext uri="{FF2B5EF4-FFF2-40B4-BE49-F238E27FC236}">
                <a16:creationId xmlns:a16="http://schemas.microsoft.com/office/drawing/2014/main" id="{3A8F8B04-97D9-FCAD-9A0A-BBB58FF82F3A}"/>
              </a:ext>
            </a:extLst>
          </p:cNvPr>
          <p:cNvSpPr txBox="1"/>
          <p:nvPr/>
        </p:nvSpPr>
        <p:spPr>
          <a:xfrm>
            <a:off x="5074920" y="2690336"/>
            <a:ext cx="4782312" cy="1477328"/>
          </a:xfrm>
          <a:prstGeom prst="rect">
            <a:avLst/>
          </a:prstGeom>
          <a:noFill/>
        </p:spPr>
        <p:txBody>
          <a:bodyPr wrap="square" rtlCol="0">
            <a:spAutoFit/>
          </a:bodyPr>
          <a:lstStyle/>
          <a:p>
            <a:r>
              <a:rPr lang="it-IT" sz="1800" b="0" i="0" dirty="0">
                <a:effectLst/>
                <a:latin typeface="+mj-lt"/>
              </a:rPr>
              <a:t>Dopo aver selezionato la propria identità e aver effettuato l’accesso, sarà possibile scegliere le videolezioni di interesse.</a:t>
            </a:r>
          </a:p>
          <a:p>
            <a:r>
              <a:rPr lang="it-IT" dirty="0">
                <a:latin typeface="+mj-lt"/>
              </a:rPr>
              <a:t>Codeste videolezioni, si occupano sia di Cybersecurity che Sostenibilità</a:t>
            </a:r>
            <a:r>
              <a:rPr lang="it-IT" sz="1800" b="0" i="0" dirty="0">
                <a:effectLst/>
                <a:latin typeface="+mj-lt"/>
              </a:rPr>
              <a:t> </a:t>
            </a:r>
            <a:endParaRPr lang="it-IT" dirty="0">
              <a:latin typeface="+mj-lt"/>
            </a:endParaRPr>
          </a:p>
        </p:txBody>
      </p:sp>
    </p:spTree>
    <p:extLst>
      <p:ext uri="{BB962C8B-B14F-4D97-AF65-F5344CB8AC3E}">
        <p14:creationId xmlns:p14="http://schemas.microsoft.com/office/powerpoint/2010/main" val="22422215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magine che contiene testo, schermata, Carattere, design&#10;&#10;Descrizione generata automaticamente">
            <a:extLst>
              <a:ext uri="{FF2B5EF4-FFF2-40B4-BE49-F238E27FC236}">
                <a16:creationId xmlns:a16="http://schemas.microsoft.com/office/drawing/2014/main" id="{185910B3-200A-2C69-962F-4D525F9DD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094" y="774439"/>
            <a:ext cx="2591285" cy="5474011"/>
          </a:xfrm>
          <a:prstGeom prst="rect">
            <a:avLst/>
          </a:prstGeom>
          <a:noFill/>
          <a:extLst>
            <a:ext uri="{909E8E84-426E-40DD-AFC4-6F175D3DCCD1}">
              <a14:hiddenFill xmlns:a14="http://schemas.microsoft.com/office/drawing/2010/main">
                <a:solidFill>
                  <a:srgbClr val="FFFFFF"/>
                </a:solidFill>
              </a14:hiddenFill>
            </a:ext>
          </a:extLst>
        </p:spPr>
      </p:pic>
      <p:pic>
        <p:nvPicPr>
          <p:cNvPr id="13" name="Immagine 12">
            <a:extLst>
              <a:ext uri="{FF2B5EF4-FFF2-40B4-BE49-F238E27FC236}">
                <a16:creationId xmlns:a16="http://schemas.microsoft.com/office/drawing/2014/main" id="{6A4D6C39-09A5-588B-BBE9-86827B8D61B3}"/>
              </a:ext>
            </a:extLst>
          </p:cNvPr>
          <p:cNvPicPr>
            <a:picLocks noChangeAspect="1"/>
          </p:cNvPicPr>
          <p:nvPr/>
        </p:nvPicPr>
        <p:blipFill>
          <a:blip r:embed="rId3"/>
          <a:stretch>
            <a:fillRect/>
          </a:stretch>
        </p:blipFill>
        <p:spPr>
          <a:xfrm>
            <a:off x="4842588" y="782908"/>
            <a:ext cx="2592952" cy="5474011"/>
          </a:xfrm>
          <a:prstGeom prst="rect">
            <a:avLst/>
          </a:prstGeom>
        </p:spPr>
      </p:pic>
      <p:sp>
        <p:nvSpPr>
          <p:cNvPr id="14" name="CasellaDiTesto 13">
            <a:extLst>
              <a:ext uri="{FF2B5EF4-FFF2-40B4-BE49-F238E27FC236}">
                <a16:creationId xmlns:a16="http://schemas.microsoft.com/office/drawing/2014/main" id="{F4E3C815-AA91-CF37-180C-3E0FCCEB53DA}"/>
              </a:ext>
            </a:extLst>
          </p:cNvPr>
          <p:cNvSpPr txBox="1"/>
          <p:nvPr/>
        </p:nvSpPr>
        <p:spPr>
          <a:xfrm>
            <a:off x="7613779" y="1720840"/>
            <a:ext cx="3433665" cy="3416320"/>
          </a:xfrm>
          <a:prstGeom prst="rect">
            <a:avLst/>
          </a:prstGeom>
          <a:noFill/>
        </p:spPr>
        <p:txBody>
          <a:bodyPr wrap="square" rtlCol="0">
            <a:spAutoFit/>
          </a:bodyPr>
          <a:lstStyle/>
          <a:p>
            <a:r>
              <a:rPr lang="it-IT" sz="1800" b="0" i="0" dirty="0">
                <a:effectLst/>
                <a:latin typeface="+mj-lt"/>
              </a:rPr>
              <a:t>Poiché l'Azienda offre diversi abbonamenti sia per clienti individuali che per aziende, selezionando il lucchetto centrale sarà possibile scegliere il tipo di abbonamento da sottoscrivere. </a:t>
            </a:r>
          </a:p>
          <a:p>
            <a:r>
              <a:rPr lang="it-IT" dirty="0">
                <a:latin typeface="+mj-lt"/>
              </a:rPr>
              <a:t>Sabrina Caliendo e Felice Simonelli, hanno sviluppato la parte riguardante gli abbonamenti e il pagamento di questi ultimi, attraverso l’inserimenti della carta di credito</a:t>
            </a:r>
          </a:p>
        </p:txBody>
      </p:sp>
    </p:spTree>
    <p:extLst>
      <p:ext uri="{BB962C8B-B14F-4D97-AF65-F5344CB8AC3E}">
        <p14:creationId xmlns:p14="http://schemas.microsoft.com/office/powerpoint/2010/main" val="2056107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magine che contiene testo, schermata, Carattere, design&#10;&#10;Descrizione generata automaticamente">
            <a:extLst>
              <a:ext uri="{FF2B5EF4-FFF2-40B4-BE49-F238E27FC236}">
                <a16:creationId xmlns:a16="http://schemas.microsoft.com/office/drawing/2014/main" id="{EB69996C-8929-F89F-0415-1982D9FA2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965" y="531845"/>
            <a:ext cx="2674851" cy="56450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magine che contiene testo, schermata, design&#10;&#10;Descrizione generata automaticamente">
            <a:extLst>
              <a:ext uri="{FF2B5EF4-FFF2-40B4-BE49-F238E27FC236}">
                <a16:creationId xmlns:a16="http://schemas.microsoft.com/office/drawing/2014/main" id="{11D7F5B0-806A-C307-ED5E-529F19A67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042" y="531844"/>
            <a:ext cx="2674851" cy="5645021"/>
          </a:xfrm>
          <a:prstGeom prst="rect">
            <a:avLst/>
          </a:prstGeom>
          <a:noFill/>
          <a:extLst>
            <a:ext uri="{909E8E84-426E-40DD-AFC4-6F175D3DCCD1}">
              <a14:hiddenFill xmlns:a14="http://schemas.microsoft.com/office/drawing/2010/main">
                <a:solidFill>
                  <a:srgbClr val="FFFFFF"/>
                </a:solidFill>
              </a14:hiddenFill>
            </a:ext>
          </a:extLst>
        </p:spPr>
      </p:pic>
      <p:sp>
        <p:nvSpPr>
          <p:cNvPr id="21" name="CasellaDiTesto 20">
            <a:extLst>
              <a:ext uri="{FF2B5EF4-FFF2-40B4-BE49-F238E27FC236}">
                <a16:creationId xmlns:a16="http://schemas.microsoft.com/office/drawing/2014/main" id="{F38925AF-CA37-3D39-9951-F089DA20E21A}"/>
              </a:ext>
            </a:extLst>
          </p:cNvPr>
          <p:cNvSpPr txBox="1"/>
          <p:nvPr/>
        </p:nvSpPr>
        <p:spPr>
          <a:xfrm>
            <a:off x="4416303" y="1177369"/>
            <a:ext cx="3181739" cy="4801314"/>
          </a:xfrm>
          <a:prstGeom prst="rect">
            <a:avLst/>
          </a:prstGeom>
          <a:noFill/>
        </p:spPr>
        <p:txBody>
          <a:bodyPr wrap="square" rtlCol="0">
            <a:spAutoFit/>
          </a:bodyPr>
          <a:lstStyle/>
          <a:p>
            <a:pPr algn="l" rtl="0" fontAlgn="base"/>
            <a:r>
              <a:rPr lang="it-IT" sz="1800" b="0" i="0" dirty="0">
                <a:effectLst/>
                <a:latin typeface="+mj-lt"/>
              </a:rPr>
              <a:t>All’interno delle impostazioni è possibile trovare diverse opzioni. </a:t>
            </a:r>
            <a:endParaRPr lang="it-IT" b="0" i="0" dirty="0">
              <a:effectLst/>
              <a:latin typeface="+mj-lt"/>
            </a:endParaRPr>
          </a:p>
          <a:p>
            <a:pPr algn="l" rtl="0" fontAlgn="base"/>
            <a:r>
              <a:rPr lang="it-IT" sz="1800" b="0" i="0" dirty="0">
                <a:effectLst/>
                <a:latin typeface="+mj-lt"/>
              </a:rPr>
              <a:t>Poiché l’applicazione offre la possibilità di creare un profilo, nelle impostazioni è presente una sezione per eventuali modifiche. Sono disponibili, inoltre, una sezione per la gestione dell’abbonamento, una per le consulenze, una per eliminare e ricreare l’account, una per uscire dal profilo e, infine, una sezione dedicata ai termini di privacy e sicurezza. </a:t>
            </a:r>
            <a:endParaRPr lang="it-IT" b="0" i="0" dirty="0">
              <a:effectLst/>
              <a:latin typeface="+mj-lt"/>
            </a:endParaRPr>
          </a:p>
          <a:p>
            <a:pPr algn="just" rtl="0" fontAlgn="base"/>
            <a:r>
              <a:rPr lang="it-IT" sz="1800" b="0" i="0" dirty="0">
                <a:solidFill>
                  <a:srgbClr val="000000"/>
                </a:solidFill>
                <a:effectLst/>
                <a:highlight>
                  <a:srgbClr val="FFFFFF"/>
                </a:highlight>
                <a:latin typeface="Times New Roman" panose="02020603050405020304" pitchFamily="18" charset="0"/>
              </a:rPr>
              <a:t> </a:t>
            </a:r>
            <a:endParaRPr lang="it-IT" b="0" i="0" dirty="0">
              <a:solidFill>
                <a:srgbClr val="000000"/>
              </a:solidFill>
              <a:effectLst/>
              <a:highlight>
                <a:srgbClr val="FFFFFF"/>
              </a:highlight>
              <a:latin typeface="Segoe UI" panose="020B0502040204020203" pitchFamily="34" charset="0"/>
            </a:endParaRPr>
          </a:p>
          <a:p>
            <a:endParaRPr lang="it-IT" dirty="0"/>
          </a:p>
        </p:txBody>
      </p:sp>
    </p:spTree>
    <p:extLst>
      <p:ext uri="{BB962C8B-B14F-4D97-AF65-F5344CB8AC3E}">
        <p14:creationId xmlns:p14="http://schemas.microsoft.com/office/powerpoint/2010/main" val="24638124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F11A96-B3BA-2AE9-90CB-ABC393D9D27B}"/>
              </a:ext>
            </a:extLst>
          </p:cNvPr>
          <p:cNvSpPr>
            <a:spLocks noGrp="1"/>
          </p:cNvSpPr>
          <p:nvPr>
            <p:ph type="ctrTitle"/>
          </p:nvPr>
        </p:nvSpPr>
        <p:spPr>
          <a:xfrm>
            <a:off x="2348372" y="403122"/>
            <a:ext cx="8791575" cy="914247"/>
          </a:xfrm>
        </p:spPr>
        <p:txBody>
          <a:bodyPr/>
          <a:lstStyle/>
          <a:p>
            <a:r>
              <a:rPr lang="it-IT"/>
              <a:t>PROGETTO A CURA DI:</a:t>
            </a:r>
          </a:p>
        </p:txBody>
      </p:sp>
      <p:sp>
        <p:nvSpPr>
          <p:cNvPr id="3" name="Sottotitolo 2">
            <a:extLst>
              <a:ext uri="{FF2B5EF4-FFF2-40B4-BE49-F238E27FC236}">
                <a16:creationId xmlns:a16="http://schemas.microsoft.com/office/drawing/2014/main" id="{5BCFC77E-621F-CFB8-C023-04772D9934E5}"/>
              </a:ext>
            </a:extLst>
          </p:cNvPr>
          <p:cNvSpPr>
            <a:spLocks noGrp="1"/>
          </p:cNvSpPr>
          <p:nvPr>
            <p:ph type="subTitle" idx="1"/>
          </p:nvPr>
        </p:nvSpPr>
        <p:spPr>
          <a:xfrm>
            <a:off x="2348372" y="1455174"/>
            <a:ext cx="8791575" cy="2563761"/>
          </a:xfrm>
        </p:spPr>
        <p:txBody>
          <a:bodyPr>
            <a:normAutofit/>
          </a:bodyPr>
          <a:lstStyle/>
          <a:p>
            <a:r>
              <a:rPr lang="it-IT" sz="2400"/>
              <a:t>Sabrina </a:t>
            </a:r>
            <a:r>
              <a:rPr lang="it-IT" sz="2400" err="1"/>
              <a:t>caliendo</a:t>
            </a:r>
            <a:r>
              <a:rPr lang="it-IT" sz="2400"/>
              <a:t> </a:t>
            </a:r>
          </a:p>
          <a:p>
            <a:r>
              <a:rPr lang="it-IT" sz="2400"/>
              <a:t>Felice </a:t>
            </a:r>
            <a:r>
              <a:rPr lang="it-IT" sz="2400" err="1"/>
              <a:t>simonelli</a:t>
            </a:r>
            <a:endParaRPr lang="it-IT" sz="2400"/>
          </a:p>
          <a:p>
            <a:r>
              <a:rPr lang="it-IT" sz="2400"/>
              <a:t>Lara </a:t>
            </a:r>
            <a:r>
              <a:rPr lang="it-IT" sz="2400" err="1"/>
              <a:t>maggiulli</a:t>
            </a:r>
            <a:endParaRPr lang="it-IT" sz="2400"/>
          </a:p>
          <a:p>
            <a:r>
              <a:rPr lang="it-IT" sz="2400"/>
              <a:t>Nicoletta </a:t>
            </a:r>
            <a:r>
              <a:rPr lang="it-IT" sz="2400" err="1"/>
              <a:t>belfiore</a:t>
            </a:r>
            <a:endParaRPr lang="it-IT" sz="2400"/>
          </a:p>
        </p:txBody>
      </p:sp>
      <p:sp>
        <p:nvSpPr>
          <p:cNvPr id="4" name="CasellaDiTesto 3">
            <a:extLst>
              <a:ext uri="{FF2B5EF4-FFF2-40B4-BE49-F238E27FC236}">
                <a16:creationId xmlns:a16="http://schemas.microsoft.com/office/drawing/2014/main" id="{27FE229B-E6A4-E48A-6D12-BAE4D1F6E107}"/>
              </a:ext>
            </a:extLst>
          </p:cNvPr>
          <p:cNvSpPr txBox="1"/>
          <p:nvPr/>
        </p:nvSpPr>
        <p:spPr>
          <a:xfrm>
            <a:off x="8101780" y="6017653"/>
            <a:ext cx="5565058" cy="369332"/>
          </a:xfrm>
          <a:prstGeom prst="rect">
            <a:avLst/>
          </a:prstGeom>
          <a:noFill/>
        </p:spPr>
        <p:txBody>
          <a:bodyPr wrap="square" rtlCol="0">
            <a:spAutoFit/>
          </a:bodyPr>
          <a:lstStyle/>
          <a:p>
            <a:r>
              <a:rPr lang="it-IT"/>
              <a:t>Grazie per la cortese attenzione.</a:t>
            </a:r>
          </a:p>
        </p:txBody>
      </p:sp>
    </p:spTree>
    <p:extLst>
      <p:ext uri="{BB962C8B-B14F-4D97-AF65-F5344CB8AC3E}">
        <p14:creationId xmlns:p14="http://schemas.microsoft.com/office/powerpoint/2010/main" val="22322385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500"/>
                            </p:stCondLst>
                            <p:childTnLst>
                              <p:par>
                                <p:cTn id="21" presetID="6" presetClass="entr" presetSubtype="16"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25F81C12A1AA4A9AD55A9133676411" ma:contentTypeVersion="5" ma:contentTypeDescription="Create a new document." ma:contentTypeScope="" ma:versionID="5c1789d2c24e162971c0d31ae520a09f">
  <xsd:schema xmlns:xsd="http://www.w3.org/2001/XMLSchema" xmlns:xs="http://www.w3.org/2001/XMLSchema" xmlns:p="http://schemas.microsoft.com/office/2006/metadata/properties" xmlns:ns3="92f5b9e8-9cff-4a7a-b4a3-b362baa89dc8" targetNamespace="http://schemas.microsoft.com/office/2006/metadata/properties" ma:root="true" ma:fieldsID="86d6cb22067db421d8124b60fa564efe" ns3:_="">
    <xsd:import namespace="92f5b9e8-9cff-4a7a-b4a3-b362baa89dc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f5b9e8-9cff-4a7a-b4a3-b362baa89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2f5b9e8-9cff-4a7a-b4a3-b362baa89dc8" xsi:nil="true"/>
  </documentManagement>
</p:properties>
</file>

<file path=customXml/itemProps1.xml><?xml version="1.0" encoding="utf-8"?>
<ds:datastoreItem xmlns:ds="http://schemas.openxmlformats.org/officeDocument/2006/customXml" ds:itemID="{B334BD12-7AEF-44D4-BC65-C0A2635A2D29}">
  <ds:schemaRefs>
    <ds:schemaRef ds:uri="92f5b9e8-9cff-4a7a-b4a3-b362baa89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A6824C1-44BC-40B2-A276-4D1106F752C1}">
  <ds:schemaRefs>
    <ds:schemaRef ds:uri="http://schemas.microsoft.com/sharepoint/v3/contenttype/forms"/>
  </ds:schemaRefs>
</ds:datastoreItem>
</file>

<file path=customXml/itemProps3.xml><?xml version="1.0" encoding="utf-8"?>
<ds:datastoreItem xmlns:ds="http://schemas.openxmlformats.org/officeDocument/2006/customXml" ds:itemID="{54265887-6301-4A30-8A54-5F82704CF4E2}">
  <ds:schemaRefs>
    <ds:schemaRef ds:uri="92f5b9e8-9cff-4a7a-b4a3-b362baa89dc8"/>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TM04033919[[fn=Circuito]]</Template>
  <TotalTime>24</TotalTime>
  <Words>273</Words>
  <Application>Microsoft Office PowerPoint</Application>
  <PresentationFormat>Widescreen</PresentationFormat>
  <Paragraphs>17</Paragraphs>
  <Slides>6</Slides>
  <Notes>0</Notes>
  <HiddenSlides>0</HiddenSlides>
  <MMClips>0</MMClips>
  <ScaleCrop>false</ScaleCrop>
  <HeadingPairs>
    <vt:vector size="4" baseType="variant">
      <vt:variant>
        <vt:lpstr>Tema</vt:lpstr>
      </vt:variant>
      <vt:variant>
        <vt:i4>1</vt:i4>
      </vt:variant>
      <vt:variant>
        <vt:lpstr>Titoli diapositive</vt:lpstr>
      </vt:variant>
      <vt:variant>
        <vt:i4>6</vt:i4>
      </vt:variant>
    </vt:vector>
  </HeadingPairs>
  <TitlesOfParts>
    <vt:vector size="7" baseType="lpstr">
      <vt:lpstr>Circuito</vt:lpstr>
      <vt:lpstr>GREENCYBER</vt:lpstr>
      <vt:lpstr>Presentazione standard di PowerPoint</vt:lpstr>
      <vt:lpstr>Presentazione standard di PowerPoint</vt:lpstr>
      <vt:lpstr>Presentazione standard di PowerPoint</vt:lpstr>
      <vt:lpstr>Presentazione standard di PowerPoint</vt:lpstr>
      <vt:lpstr>PROGETTO A CURA 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GREENCYBER</dc:title>
  <dc:creator>NICOLETTA BELFIORE</dc:creator>
  <cp:lastModifiedBy>Sabrina Caliendo</cp:lastModifiedBy>
  <cp:revision>5</cp:revision>
  <dcterms:created xsi:type="dcterms:W3CDTF">2024-05-13T11:34:24Z</dcterms:created>
  <dcterms:modified xsi:type="dcterms:W3CDTF">2024-06-16T15:46:01Z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0x010100FF25F81C12A1AA4A9AD55A9133676411</vt:lpwstr>
  </property>
</Properties>
</file>