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78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0266C-EB3A-46FF-9DFF-1D300318D93B}" type="datetimeFigureOut">
              <a:rPr lang="zh-TW" altLang="en-US" smtClean="0"/>
              <a:t>2019/8/31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C3B5F-8A93-4D27-BE33-697E60C32F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517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C3B5F-8A93-4D27-BE33-697E60C32FE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44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C516B4D-3316-46BC-9344-537CC8778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72EE86F2-8686-4A62-A85E-07F6C9FCA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9C92E66C-42E5-42AA-A106-2AFD080F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DAA9-8306-4CC9-B992-C0A037804617}" type="datetimeFigureOut">
              <a:rPr lang="zh-TW" altLang="en-US" smtClean="0"/>
              <a:t>2019/8/31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2CBA3547-A09E-41D2-897A-FEE4F023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2D894FC3-461E-4527-8E46-D1FCCC62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69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516A69B-B404-4DD9-B723-718747C4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1E7C6CBF-A902-4F43-A7BA-AA5641163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07FC21E9-751C-4844-A903-3A1C9C07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DAA9-8306-4CC9-B992-C0A037804617}" type="datetimeFigureOut">
              <a:rPr lang="zh-TW" altLang="en-US" smtClean="0"/>
              <a:t>2019/8/31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5C497F2D-B2AB-4692-9723-2211EAA2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A0A32C88-0219-4558-97DA-278BE282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54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4AE2E3AC-4F7A-4EBF-AB50-4D0F889F0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D64421F3-D7B4-429B-A87F-90C18ED39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E868421B-0C98-4ED7-8AA9-C0A086F0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DAA9-8306-4CC9-B992-C0A037804617}" type="datetimeFigureOut">
              <a:rPr lang="zh-TW" altLang="en-US" smtClean="0"/>
              <a:t>2019/8/31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BA234719-FA55-440E-BDDE-C6585C904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AB382A4-D21C-418E-AA80-261EC0B5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67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A82D6DB-CDCC-4D3A-9710-721D3CB7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CEB30C5-0321-46CC-8009-A1516B0FA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CBF96F2D-C0CA-47F6-901F-1198C633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DAA9-8306-4CC9-B992-C0A037804617}" type="datetimeFigureOut">
              <a:rPr lang="zh-TW" altLang="en-US" smtClean="0"/>
              <a:t>2019/8/31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0255B2D-C3E2-4484-8EC4-3ACF4220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26B801E0-F738-449C-8EE0-BC427D33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73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9D3F9C8-F6E2-46B1-ACC2-BA074F37F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4F104A6A-7161-4D98-B4FB-3DB3E061F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B88AF4B-F516-421D-888B-1D89035B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DAA9-8306-4CC9-B992-C0A037804617}" type="datetimeFigureOut">
              <a:rPr lang="zh-TW" altLang="en-US" smtClean="0"/>
              <a:t>2019/8/31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41C9937E-90BD-4DDF-87FF-A2654D97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269F0460-86E4-452D-9A62-2FE38103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9965988-71B4-4438-AB9C-E946BCF3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CF54ED3-1742-49E2-A3B0-8088FAF21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802AAC5-4AEE-428D-B1E0-412100150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C5942496-D4C1-4F4B-8D37-B5BA79EC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DAA9-8306-4CC9-B992-C0A037804617}" type="datetimeFigureOut">
              <a:rPr lang="zh-TW" altLang="en-US" smtClean="0"/>
              <a:t>2019/8/31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986F8353-E73C-4FA6-A7BE-D8598C83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5048B33D-4B8A-4D30-864B-38D1AC0A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65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0747F3A-4449-4E3B-8666-C12CE98E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2BD40F0D-44FE-463E-808C-92C8751EC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902B8175-1DD8-4A3C-8638-9AF79BDED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258B2401-E620-4DE6-8DEE-A79D2E9F0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621FCFEF-3E9E-4BEE-A71E-DE2AC2E93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8C3BE562-AB3E-4C84-B8F6-8D0A9447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DAA9-8306-4CC9-B992-C0A037804617}" type="datetimeFigureOut">
              <a:rPr lang="zh-TW" altLang="en-US" smtClean="0"/>
              <a:t>2019/8/31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15951EF1-1194-4466-9809-8F2A7F42B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4953749B-2C91-4D7B-868E-A27F4E9E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18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DB10691-DE01-4CAE-B91F-AD4A0EF2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3DC68FB3-F31D-4B9A-9E35-CE8B8A17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DAA9-8306-4CC9-B992-C0A037804617}" type="datetimeFigureOut">
              <a:rPr lang="zh-TW" altLang="en-US" smtClean="0"/>
              <a:t>2019/8/31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6F2668D9-B4DB-4C06-8126-77178381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62B11C53-DBA8-44E3-B8ED-14688E97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18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DAAEBBB1-06E9-4666-A914-28CCD284A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DAA9-8306-4CC9-B992-C0A037804617}" type="datetimeFigureOut">
              <a:rPr lang="zh-TW" altLang="en-US" smtClean="0"/>
              <a:t>2019/8/31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2DBFBC50-ACC6-4172-89C9-E07D9A15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3C36042B-6960-413D-89ED-09F613BB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11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524E8F1-5ED5-4ECB-A966-E28072C1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C285F6C-EF86-43D1-8009-A028CEEC1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44560070-00D6-4C16-A46D-633D564FC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879CA0D0-60C5-4326-BCE3-7376887F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DAA9-8306-4CC9-B992-C0A037804617}" type="datetimeFigureOut">
              <a:rPr lang="zh-TW" altLang="en-US" smtClean="0"/>
              <a:t>2019/8/31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ADF3FDCD-DE9D-4610-91A4-BDF87D53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B1D1DBB4-BE93-4F57-A9BF-79D6F826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73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B4B43BA-3855-41E0-B63B-0B529EB20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E0978B20-E708-4CBC-B256-908A8D8B7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6F910D0E-630F-4E34-88E9-E11DD0353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5DCA3F04-E960-4402-B854-F134203E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DAA9-8306-4CC9-B992-C0A037804617}" type="datetimeFigureOut">
              <a:rPr lang="zh-TW" altLang="en-US" smtClean="0"/>
              <a:t>2019/8/31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E7A58D44-BA13-4C92-B385-450E5965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A1589C99-E582-49FA-B9A6-4EF7BAF0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00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F0A41766-EBFF-444D-AAAE-F1468069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1651DCAF-343D-4DC9-AFCA-3B97C4E9C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7EF700B6-F0E5-4333-91A6-0B8CF0454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7DAA9-8306-4CC9-B992-C0A037804617}" type="datetimeFigureOut">
              <a:rPr lang="zh-TW" altLang="en-US" smtClean="0"/>
              <a:t>2019/8/31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52DB0C43-34A8-40DC-AA04-83D4FE0DD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A7F2BED7-FCEB-44DF-8ADE-9784206D3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08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9CB76CB-FE71-4A9A-AC75-C64BD48D55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Engine Design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0A6B0576-278E-41D7-9944-FC088424E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30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34A1095-84E8-474E-A99E-C778167B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72"/>
            <a:ext cx="10515600" cy="229679"/>
          </a:xfrm>
        </p:spPr>
        <p:txBody>
          <a:bodyPr>
            <a:noAutofit/>
          </a:bodyPr>
          <a:lstStyle/>
          <a:p>
            <a:pPr algn="ctr"/>
            <a:r>
              <a:rPr lang="en-US" altLang="zh-TW" sz="2000" dirty="0"/>
              <a:t>1. Vertex Buffer</a:t>
            </a:r>
            <a:endParaRPr lang="zh-TW" altLang="en-US" sz="2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742E149B-4D70-4DD8-9AB6-CB986A4C6143}"/>
              </a:ext>
            </a:extLst>
          </p:cNvPr>
          <p:cNvSpPr txBox="1"/>
          <p:nvPr/>
        </p:nvSpPr>
        <p:spPr>
          <a:xfrm>
            <a:off x="840286" y="681311"/>
            <a:ext cx="464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Function </a:t>
            </a:r>
            <a:r>
              <a:rPr lang="en-US" altLang="zh-TW" dirty="0" err="1"/>
              <a:t>RefreshData</a:t>
            </a:r>
            <a:r>
              <a:rPr lang="zh-TW" altLang="en-US" dirty="0"/>
              <a:t> </a:t>
            </a:r>
            <a:r>
              <a:rPr lang="en-US" altLang="zh-TW" dirty="0"/>
              <a:t>for </a:t>
            </a:r>
            <a:r>
              <a:rPr lang="en-US" altLang="zh-TW" dirty="0" err="1"/>
              <a:t>DynamicVertexBuffer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xmlns="" id="{24E311BC-CF98-461F-814B-7E109D5C82F9}"/>
              </a:ext>
            </a:extLst>
          </p:cNvPr>
          <p:cNvSpPr txBox="1"/>
          <p:nvPr/>
        </p:nvSpPr>
        <p:spPr>
          <a:xfrm>
            <a:off x="7180438" y="681311"/>
            <a:ext cx="464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Function </a:t>
            </a:r>
            <a:r>
              <a:rPr lang="en-US" altLang="zh-TW" dirty="0" err="1"/>
              <a:t>RefreshData</a:t>
            </a:r>
            <a:r>
              <a:rPr lang="zh-TW" altLang="en-US" dirty="0"/>
              <a:t> </a:t>
            </a:r>
            <a:r>
              <a:rPr lang="en-US" altLang="zh-TW" dirty="0"/>
              <a:t>for </a:t>
            </a:r>
            <a:r>
              <a:rPr lang="en-US" altLang="zh-TW" dirty="0" err="1"/>
              <a:t>StaticVertexBuffer</a:t>
            </a: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461520" y="1179955"/>
            <a:ext cx="5438335" cy="5362888"/>
            <a:chOff x="461520" y="1179955"/>
            <a:chExt cx="5438335" cy="536288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xmlns="" id="{54121B23-9C6A-46DE-927F-49CFDF8596E2}"/>
                </a:ext>
              </a:extLst>
            </p:cNvPr>
            <p:cNvSpPr/>
            <p:nvPr/>
          </p:nvSpPr>
          <p:spPr>
            <a:xfrm>
              <a:off x="475373" y="1360370"/>
              <a:ext cx="3428126" cy="328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 err="1">
                  <a:solidFill>
                    <a:schemeClr val="tx1"/>
                  </a:solidFill>
                </a:rPr>
                <a:t>Ckeck</a:t>
              </a:r>
              <a:r>
                <a:rPr lang="en-US" altLang="zh-TW" sz="1000" dirty="0">
                  <a:solidFill>
                    <a:schemeClr val="tx1"/>
                  </a:solidFill>
                </a:rPr>
                <a:t> </a:t>
              </a:r>
              <a:r>
                <a:rPr lang="en-US" altLang="zh-TW" sz="1000" dirty="0" err="1">
                  <a:solidFill>
                    <a:schemeClr val="tx1"/>
                  </a:solidFill>
                </a:rPr>
                <a:t>BufferHandle</a:t>
              </a:r>
              <a:r>
                <a:rPr lang="en-US" altLang="zh-TW" sz="1000" dirty="0">
                  <a:solidFill>
                    <a:schemeClr val="tx1"/>
                  </a:solidFill>
                </a:rPr>
                <a:t> is 0 or not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xmlns="" id="{A2924F2B-BAF2-4F69-9B2F-0226FD0A1410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2185536" y="1688568"/>
              <a:ext cx="3900" cy="2549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菱形 8">
              <a:extLst>
                <a:ext uri="{FF2B5EF4-FFF2-40B4-BE49-F238E27FC236}">
                  <a16:creationId xmlns:a16="http://schemas.microsoft.com/office/drawing/2014/main" xmlns="" id="{36101DE4-A20A-480A-9A7F-6EAFAFEF8131}"/>
                </a:ext>
              </a:extLst>
            </p:cNvPr>
            <p:cNvSpPr/>
            <p:nvPr/>
          </p:nvSpPr>
          <p:spPr>
            <a:xfrm>
              <a:off x="763135" y="1925149"/>
              <a:ext cx="2844800" cy="896368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Is buffer handle null?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xmlns="" id="{6AD4E8C0-67CD-4C61-9F57-6FA20D4DAEED}"/>
                </a:ext>
              </a:extLst>
            </p:cNvPr>
            <p:cNvCxnSpPr>
              <a:cxnSpLocks/>
              <a:stCxn id="9" idx="2"/>
              <a:endCxn id="18" idx="0"/>
            </p:cNvCxnSpPr>
            <p:nvPr/>
          </p:nvCxnSpPr>
          <p:spPr>
            <a:xfrm flipH="1">
              <a:off x="2182511" y="2821517"/>
              <a:ext cx="3024" cy="4191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4D1A1250-84E8-4312-BBE3-DBB340C390B4}"/>
                </a:ext>
              </a:extLst>
            </p:cNvPr>
            <p:cNvSpPr/>
            <p:nvPr/>
          </p:nvSpPr>
          <p:spPr>
            <a:xfrm>
              <a:off x="461521" y="4675602"/>
              <a:ext cx="3441977" cy="332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Destroy buffer and release memory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xmlns="" id="{DB954364-904E-4768-96AD-F662A18A25E1}"/>
                </a:ext>
              </a:extLst>
            </p:cNvPr>
            <p:cNvSpPr txBox="1"/>
            <p:nvPr/>
          </p:nvSpPr>
          <p:spPr>
            <a:xfrm>
              <a:off x="2213065" y="2874810"/>
              <a:ext cx="4848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No</a:t>
              </a:r>
              <a:endParaRPr lang="zh-TW" altLang="en-US" sz="10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xmlns="" id="{090D3404-C21C-4353-865B-F89AED6854A1}"/>
                </a:ext>
              </a:extLst>
            </p:cNvPr>
            <p:cNvSpPr txBox="1"/>
            <p:nvPr/>
          </p:nvSpPr>
          <p:spPr>
            <a:xfrm>
              <a:off x="507813" y="2073818"/>
              <a:ext cx="4801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Yes</a:t>
              </a:r>
              <a:endParaRPr lang="zh-TW" altLang="en-US" sz="1200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4D1B714A-EF98-4861-8F96-D6A29B196549}"/>
                </a:ext>
              </a:extLst>
            </p:cNvPr>
            <p:cNvSpPr/>
            <p:nvPr/>
          </p:nvSpPr>
          <p:spPr>
            <a:xfrm>
              <a:off x="461521" y="5298723"/>
              <a:ext cx="3437354" cy="332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Create new one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xmlns="" id="{D6212E94-363D-4066-9EC9-AE1F73ABD614}"/>
                </a:ext>
              </a:extLst>
            </p:cNvPr>
            <p:cNvCxnSpPr>
              <a:cxnSpLocks/>
              <a:stCxn id="17" idx="2"/>
              <a:endCxn id="25" idx="0"/>
            </p:cNvCxnSpPr>
            <p:nvPr/>
          </p:nvCxnSpPr>
          <p:spPr>
            <a:xfrm flipH="1">
              <a:off x="2180198" y="5008339"/>
              <a:ext cx="2312" cy="2903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接點: 肘形 35">
              <a:extLst>
                <a:ext uri="{FF2B5EF4-FFF2-40B4-BE49-F238E27FC236}">
                  <a16:creationId xmlns:a16="http://schemas.microsoft.com/office/drawing/2014/main" xmlns="" id="{437C143D-297A-4228-9C51-19493288CBF2}"/>
                </a:ext>
              </a:extLst>
            </p:cNvPr>
            <p:cNvCxnSpPr>
              <a:cxnSpLocks/>
              <a:stCxn id="9" idx="1"/>
              <a:endCxn id="25" idx="1"/>
            </p:cNvCxnSpPr>
            <p:nvPr/>
          </p:nvCxnSpPr>
          <p:spPr>
            <a:xfrm rot="10800000" flipV="1">
              <a:off x="461521" y="2373332"/>
              <a:ext cx="301614" cy="3091759"/>
            </a:xfrm>
            <a:prstGeom prst="bentConnector3">
              <a:avLst>
                <a:gd name="adj1" fmla="val 17579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FABDA4C0-6255-4A1A-8252-AF987408F1C0}"/>
                </a:ext>
              </a:extLst>
            </p:cNvPr>
            <p:cNvSpPr/>
            <p:nvPr/>
          </p:nvSpPr>
          <p:spPr>
            <a:xfrm>
              <a:off x="461522" y="3240711"/>
              <a:ext cx="3441977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Compare current buffer size and new buffer size.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菱形 21">
              <a:extLst>
                <a:ext uri="{FF2B5EF4-FFF2-40B4-BE49-F238E27FC236}">
                  <a16:creationId xmlns:a16="http://schemas.microsoft.com/office/drawing/2014/main" xmlns="" id="{6EF627EE-48A4-4B4A-A28A-E2C63D6C2149}"/>
                </a:ext>
              </a:extLst>
            </p:cNvPr>
            <p:cNvSpPr/>
            <p:nvPr/>
          </p:nvSpPr>
          <p:spPr>
            <a:xfrm>
              <a:off x="3055055" y="3693438"/>
              <a:ext cx="2844800" cy="1077134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Is current buffer size smaller than new size?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接點: 肘形 22">
              <a:extLst>
                <a:ext uri="{FF2B5EF4-FFF2-40B4-BE49-F238E27FC236}">
                  <a16:creationId xmlns:a16="http://schemas.microsoft.com/office/drawing/2014/main" xmlns="" id="{97D14BAA-E92C-4245-8CC9-F1A5FF29341C}"/>
                </a:ext>
              </a:extLst>
            </p:cNvPr>
            <p:cNvCxnSpPr>
              <a:cxnSpLocks/>
              <a:stCxn id="18" idx="3"/>
              <a:endCxn id="22" idx="0"/>
            </p:cNvCxnSpPr>
            <p:nvPr/>
          </p:nvCxnSpPr>
          <p:spPr>
            <a:xfrm>
              <a:off x="3903499" y="3425377"/>
              <a:ext cx="573956" cy="268061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接點: 肘形 39">
              <a:extLst>
                <a:ext uri="{FF2B5EF4-FFF2-40B4-BE49-F238E27FC236}">
                  <a16:creationId xmlns:a16="http://schemas.microsoft.com/office/drawing/2014/main" xmlns="" id="{8E1BB32D-E65C-4CD9-BFE0-9EEBDADE904D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rot="5400000">
              <a:off x="2812927" y="4135532"/>
              <a:ext cx="1029489" cy="229956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xmlns="" id="{DE437A75-1F9F-46FC-8C5E-69D17EDE0291}"/>
                </a:ext>
              </a:extLst>
            </p:cNvPr>
            <p:cNvSpPr txBox="1"/>
            <p:nvPr/>
          </p:nvSpPr>
          <p:spPr>
            <a:xfrm>
              <a:off x="4463603" y="4870321"/>
              <a:ext cx="4848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No</a:t>
              </a:r>
              <a:endParaRPr lang="zh-TW" altLang="en-US" sz="1000" dirty="0"/>
            </a:p>
          </p:txBody>
        </p:sp>
        <p:cxnSp>
          <p:nvCxnSpPr>
            <p:cNvPr id="44" name="接點: 肘形 43">
              <a:extLst>
                <a:ext uri="{FF2B5EF4-FFF2-40B4-BE49-F238E27FC236}">
                  <a16:creationId xmlns:a16="http://schemas.microsoft.com/office/drawing/2014/main" xmlns="" id="{4E3CBDD9-4AE0-4601-954F-01478892CDC2}"/>
                </a:ext>
              </a:extLst>
            </p:cNvPr>
            <p:cNvCxnSpPr>
              <a:cxnSpLocks/>
              <a:stCxn id="22" idx="1"/>
              <a:endCxn id="17" idx="0"/>
            </p:cNvCxnSpPr>
            <p:nvPr/>
          </p:nvCxnSpPr>
          <p:spPr>
            <a:xfrm rot="10800000" flipV="1">
              <a:off x="2182511" y="4232004"/>
              <a:ext cx="872545" cy="44359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xmlns="" id="{DB9C473C-AA63-4083-B70B-F2BD3C33A323}"/>
                </a:ext>
              </a:extLst>
            </p:cNvPr>
            <p:cNvSpPr txBox="1"/>
            <p:nvPr/>
          </p:nvSpPr>
          <p:spPr>
            <a:xfrm>
              <a:off x="2622473" y="3943800"/>
              <a:ext cx="4801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Yes</a:t>
              </a:r>
              <a:endParaRPr lang="zh-TW" altLang="en-US" sz="1200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xmlns="" id="{8378BDF9-3729-4BE3-80FA-D9C996450B55}"/>
                </a:ext>
              </a:extLst>
            </p:cNvPr>
            <p:cNvSpPr/>
            <p:nvPr/>
          </p:nvSpPr>
          <p:spPr>
            <a:xfrm>
              <a:off x="461520" y="5968662"/>
              <a:ext cx="3437354" cy="332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Refresh data when buffer handle and memory handle are both null handle.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xmlns="" id="{934C0B8D-165C-4422-888A-09D06CC0816E}"/>
                </a:ext>
              </a:extLst>
            </p:cNvPr>
            <p:cNvCxnSpPr>
              <a:cxnSpLocks/>
              <a:stCxn id="25" idx="2"/>
              <a:endCxn id="50" idx="0"/>
            </p:cNvCxnSpPr>
            <p:nvPr/>
          </p:nvCxnSpPr>
          <p:spPr>
            <a:xfrm flipH="1">
              <a:off x="2180197" y="5631460"/>
              <a:ext cx="1" cy="337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xmlns="" id="{11F36B25-AD3A-4D2E-8501-CCF281119381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flipH="1">
              <a:off x="2177887" y="6301399"/>
              <a:ext cx="2310" cy="2414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xmlns="" id="{D9633314-7D3C-44E3-898D-7479AA45A7AD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2185535" y="1179955"/>
              <a:ext cx="3901" cy="1804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群組 110">
            <a:extLst>
              <a:ext uri="{FF2B5EF4-FFF2-40B4-BE49-F238E27FC236}">
                <a16:creationId xmlns:a16="http://schemas.microsoft.com/office/drawing/2014/main" xmlns="" id="{AB4CEEEC-C554-4887-9BB7-A0552066925A}"/>
              </a:ext>
            </a:extLst>
          </p:cNvPr>
          <p:cNvGrpSpPr/>
          <p:nvPr/>
        </p:nvGrpSpPr>
        <p:grpSpPr>
          <a:xfrm>
            <a:off x="7072266" y="1103025"/>
            <a:ext cx="4424317" cy="2840775"/>
            <a:chOff x="7072266" y="1103025"/>
            <a:chExt cx="4424317" cy="284077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6B855020-FA30-4780-908C-1E0CFF7FCC18}"/>
                </a:ext>
              </a:extLst>
            </p:cNvPr>
            <p:cNvSpPr/>
            <p:nvPr/>
          </p:nvSpPr>
          <p:spPr>
            <a:xfrm>
              <a:off x="7072266" y="1322723"/>
              <a:ext cx="3030551" cy="328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 err="1">
                  <a:solidFill>
                    <a:schemeClr val="tx1"/>
                  </a:solidFill>
                </a:rPr>
                <a:t>Ckeck</a:t>
              </a:r>
              <a:r>
                <a:rPr lang="en-US" altLang="zh-TW" sz="1000" dirty="0">
                  <a:solidFill>
                    <a:schemeClr val="tx1"/>
                  </a:solidFill>
                </a:rPr>
                <a:t> </a:t>
              </a:r>
              <a:r>
                <a:rPr lang="en-US" altLang="zh-TW" sz="1000" dirty="0" err="1">
                  <a:solidFill>
                    <a:schemeClr val="tx1"/>
                  </a:solidFill>
                </a:rPr>
                <a:t>BufferHandle</a:t>
              </a:r>
              <a:r>
                <a:rPr lang="en-US" altLang="zh-TW" sz="1000" dirty="0">
                  <a:solidFill>
                    <a:schemeClr val="tx1"/>
                  </a:solidFill>
                </a:rPr>
                <a:t> is initialized or not?</a:t>
              </a:r>
            </a:p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(buffer handle is null handle represent uninitialized)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xmlns="" id="{C66C8EE0-6781-41B5-8813-390A27C0ABBA}"/>
                </a:ext>
              </a:extLst>
            </p:cNvPr>
            <p:cNvCxnSpPr>
              <a:cxnSpLocks/>
              <a:stCxn id="27" idx="2"/>
              <a:endCxn id="30" idx="0"/>
            </p:cNvCxnSpPr>
            <p:nvPr/>
          </p:nvCxnSpPr>
          <p:spPr>
            <a:xfrm>
              <a:off x="8587542" y="1650921"/>
              <a:ext cx="1502" cy="236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菱形 29">
              <a:extLst>
                <a:ext uri="{FF2B5EF4-FFF2-40B4-BE49-F238E27FC236}">
                  <a16:creationId xmlns:a16="http://schemas.microsoft.com/office/drawing/2014/main" xmlns="" id="{06B3870A-A040-4857-87E0-5971AC623529}"/>
                </a:ext>
              </a:extLst>
            </p:cNvPr>
            <p:cNvSpPr/>
            <p:nvPr/>
          </p:nvSpPr>
          <p:spPr>
            <a:xfrm>
              <a:off x="7166644" y="1887502"/>
              <a:ext cx="2844800" cy="896368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Is buffer handle null?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xmlns="" id="{2342B696-3865-40C4-B984-6DA76D5977A0}"/>
                </a:ext>
              </a:extLst>
            </p:cNvPr>
            <p:cNvSpPr txBox="1"/>
            <p:nvPr/>
          </p:nvSpPr>
          <p:spPr>
            <a:xfrm>
              <a:off x="10055687" y="2072982"/>
              <a:ext cx="4848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Yes</a:t>
              </a:r>
              <a:endParaRPr lang="zh-TW" altLang="en-US" sz="1000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xmlns="" id="{06B75FEB-B4CE-469F-89B6-265C83E9908F}"/>
                </a:ext>
              </a:extLst>
            </p:cNvPr>
            <p:cNvSpPr txBox="1"/>
            <p:nvPr/>
          </p:nvSpPr>
          <p:spPr>
            <a:xfrm>
              <a:off x="8248335" y="2860093"/>
              <a:ext cx="4801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No</a:t>
              </a:r>
              <a:endParaRPr lang="zh-TW" altLang="en-US" sz="1200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xmlns="" id="{9EBB5EA8-8320-4C70-B026-063D7471C3C2}"/>
                </a:ext>
              </a:extLst>
            </p:cNvPr>
            <p:cNvSpPr/>
            <p:nvPr/>
          </p:nvSpPr>
          <p:spPr>
            <a:xfrm>
              <a:off x="9809825" y="2736983"/>
              <a:ext cx="1686758" cy="332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Create new buffer.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接點: 肘形 59">
              <a:extLst>
                <a:ext uri="{FF2B5EF4-FFF2-40B4-BE49-F238E27FC236}">
                  <a16:creationId xmlns:a16="http://schemas.microsoft.com/office/drawing/2014/main" xmlns="" id="{9D06D988-AC0B-471F-9ACB-7C07D21D0697}"/>
                </a:ext>
              </a:extLst>
            </p:cNvPr>
            <p:cNvCxnSpPr>
              <a:cxnSpLocks/>
              <a:stCxn id="30" idx="3"/>
              <a:endCxn id="35" idx="0"/>
            </p:cNvCxnSpPr>
            <p:nvPr/>
          </p:nvCxnSpPr>
          <p:spPr>
            <a:xfrm>
              <a:off x="10011444" y="2335686"/>
              <a:ext cx="641760" cy="40129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xmlns="" id="{C3A9BDBF-28BC-4D3F-8A56-E4B49585A1FC}"/>
                </a:ext>
              </a:extLst>
            </p:cNvPr>
            <p:cNvCxnSpPr>
              <a:cxnSpLocks/>
              <a:stCxn id="30" idx="2"/>
              <a:endCxn id="89" idx="0"/>
            </p:cNvCxnSpPr>
            <p:nvPr/>
          </p:nvCxnSpPr>
          <p:spPr>
            <a:xfrm>
              <a:off x="8589044" y="2783870"/>
              <a:ext cx="0" cy="4499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xmlns="" id="{C09EA6CD-389F-4B0F-A82D-1914D466BE1E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587541" y="1103025"/>
              <a:ext cx="1" cy="2196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xmlns="" id="{F5931E76-863E-471A-80F0-F62D852D23F5}"/>
                </a:ext>
              </a:extLst>
            </p:cNvPr>
            <p:cNvCxnSpPr>
              <a:cxnSpLocks/>
              <a:stCxn id="35" idx="2"/>
              <a:endCxn id="87" idx="0"/>
            </p:cNvCxnSpPr>
            <p:nvPr/>
          </p:nvCxnSpPr>
          <p:spPr>
            <a:xfrm>
              <a:off x="10653204" y="3069720"/>
              <a:ext cx="0" cy="1570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xmlns="" id="{C1D846B3-D8BA-4C1E-937A-6B752B5D5B35}"/>
                </a:ext>
              </a:extLst>
            </p:cNvPr>
            <p:cNvSpPr/>
            <p:nvPr/>
          </p:nvSpPr>
          <p:spPr>
            <a:xfrm>
              <a:off x="9809825" y="3226737"/>
              <a:ext cx="1686758" cy="332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Refresh data.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xmlns="" id="{9DE1E879-8791-4B81-AE21-765A2D76FBF4}"/>
                </a:ext>
              </a:extLst>
            </p:cNvPr>
            <p:cNvSpPr/>
            <p:nvPr/>
          </p:nvSpPr>
          <p:spPr>
            <a:xfrm>
              <a:off x="7647361" y="3233839"/>
              <a:ext cx="1883365" cy="332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Show warning log.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xmlns="" id="{00FF4D21-D839-4150-8A7C-DB7F7A32E334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>
              <a:off x="8589044" y="3566576"/>
              <a:ext cx="0" cy="3772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接點: 肘形 103">
              <a:extLst>
                <a:ext uri="{FF2B5EF4-FFF2-40B4-BE49-F238E27FC236}">
                  <a16:creationId xmlns:a16="http://schemas.microsoft.com/office/drawing/2014/main" xmlns="" id="{C8B07251-3037-4FE8-A8C6-366CCF68138B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rot="5400000">
              <a:off x="9518829" y="2620813"/>
              <a:ext cx="195714" cy="207303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893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/>
          <p:cNvGrpSpPr/>
          <p:nvPr/>
        </p:nvGrpSpPr>
        <p:grpSpPr>
          <a:xfrm>
            <a:off x="1363648" y="343187"/>
            <a:ext cx="3722158" cy="2336844"/>
            <a:chOff x="1363648" y="343187"/>
            <a:chExt cx="3722158" cy="233684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xmlns="" id="{54121B23-9C6A-46DE-927F-49CFDF8596E2}"/>
                </a:ext>
              </a:extLst>
            </p:cNvPr>
            <p:cNvSpPr/>
            <p:nvPr/>
          </p:nvSpPr>
          <p:spPr>
            <a:xfrm>
              <a:off x="1363648" y="343187"/>
              <a:ext cx="3722158" cy="35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 smtClean="0">
                  <a:solidFill>
                    <a:schemeClr val="tx1"/>
                  </a:solidFill>
                </a:rPr>
                <a:t>For each direction light and spot light, do  Shadow Render Pass.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xmlns="" id="{A2924F2B-BAF2-4F69-9B2F-0226FD0A1410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3224727" y="696574"/>
              <a:ext cx="0" cy="2702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54121B23-9C6A-46DE-927F-49CFDF8596E2}"/>
                </a:ext>
              </a:extLst>
            </p:cNvPr>
            <p:cNvSpPr/>
            <p:nvPr/>
          </p:nvSpPr>
          <p:spPr>
            <a:xfrm>
              <a:off x="1363648" y="966782"/>
              <a:ext cx="3722158" cy="35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 smtClean="0">
                  <a:solidFill>
                    <a:schemeClr val="tx1"/>
                  </a:solidFill>
                </a:rPr>
                <a:t>For each secondary camera, do Forwar</a:t>
              </a:r>
              <a:r>
                <a:rPr lang="en-US" altLang="zh-TW" sz="1000" dirty="0" smtClean="0">
                  <a:solidFill>
                    <a:schemeClr val="tx1"/>
                  </a:solidFill>
                </a:rPr>
                <a:t>d or </a:t>
              </a:r>
              <a:r>
                <a:rPr lang="en-US" altLang="zh-TW" sz="1000" dirty="0">
                  <a:solidFill>
                    <a:schemeClr val="tx1"/>
                  </a:solidFill>
                </a:rPr>
                <a:t>D</a:t>
              </a:r>
              <a:r>
                <a:rPr lang="en-US" altLang="zh-TW" sz="1000" dirty="0" smtClean="0">
                  <a:solidFill>
                    <a:schemeClr val="tx1"/>
                  </a:solidFill>
                </a:rPr>
                <a:t>efer </a:t>
              </a:r>
              <a:r>
                <a:rPr lang="en-US" altLang="zh-TW" sz="1000" dirty="0">
                  <a:solidFill>
                    <a:schemeClr val="tx1"/>
                  </a:solidFill>
                </a:rPr>
                <a:t>R</a:t>
              </a:r>
              <a:r>
                <a:rPr lang="en-US" altLang="zh-TW" sz="1000" dirty="0" smtClean="0">
                  <a:solidFill>
                    <a:schemeClr val="tx1"/>
                  </a:solidFill>
                </a:rPr>
                <a:t>ender </a:t>
              </a:r>
              <a:r>
                <a:rPr lang="en-US" altLang="zh-TW" sz="1000" dirty="0">
                  <a:solidFill>
                    <a:schemeClr val="tx1"/>
                  </a:solidFill>
                </a:rPr>
                <a:t>P</a:t>
              </a:r>
              <a:r>
                <a:rPr lang="en-US" altLang="zh-TW" sz="1000" dirty="0" smtClean="0">
                  <a:solidFill>
                    <a:schemeClr val="tx1"/>
                  </a:solidFill>
                </a:rPr>
                <a:t>ass.</a:t>
              </a:r>
              <a:r>
                <a:rPr lang="en-US" altLang="zh-TW" sz="1000" dirty="0" smtClean="0">
                  <a:solidFill>
                    <a:schemeClr val="tx1"/>
                  </a:solidFill>
                </a:rPr>
                <a:t> 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xmlns="" id="{A2924F2B-BAF2-4F69-9B2F-0226FD0A1410}"/>
                </a:ext>
              </a:extLst>
            </p:cNvPr>
            <p:cNvCxnSpPr>
              <a:cxnSpLocks/>
              <a:stCxn id="11" idx="2"/>
              <a:endCxn id="19" idx="0"/>
            </p:cNvCxnSpPr>
            <p:nvPr/>
          </p:nvCxnSpPr>
          <p:spPr>
            <a:xfrm>
              <a:off x="3224727" y="1320169"/>
              <a:ext cx="0" cy="2176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54121B23-9C6A-46DE-927F-49CFDF8596E2}"/>
                </a:ext>
              </a:extLst>
            </p:cNvPr>
            <p:cNvSpPr/>
            <p:nvPr/>
          </p:nvSpPr>
          <p:spPr>
            <a:xfrm>
              <a:off x="1363648" y="1537865"/>
              <a:ext cx="3722158" cy="35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 smtClean="0">
                  <a:solidFill>
                    <a:schemeClr val="tx1"/>
                  </a:solidFill>
                </a:rPr>
                <a:t>For mainly camera, </a:t>
              </a:r>
              <a:r>
                <a:rPr lang="en-US" altLang="zh-TW" sz="1000" dirty="0">
                  <a:solidFill>
                    <a:schemeClr val="tx1"/>
                  </a:solidFill>
                </a:rPr>
                <a:t>do Forward or Defer Render Pass.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xmlns="" id="{A2924F2B-BAF2-4F69-9B2F-0226FD0A1410}"/>
                </a:ext>
              </a:extLst>
            </p:cNvPr>
            <p:cNvCxnSpPr>
              <a:cxnSpLocks/>
            </p:cNvCxnSpPr>
            <p:nvPr/>
          </p:nvCxnSpPr>
          <p:spPr>
            <a:xfrm>
              <a:off x="3222928" y="1891252"/>
              <a:ext cx="0" cy="2176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xmlns="" id="{A2924F2B-BAF2-4F69-9B2F-0226FD0A1410}"/>
                </a:ext>
              </a:extLst>
            </p:cNvPr>
            <p:cNvCxnSpPr>
              <a:cxnSpLocks/>
            </p:cNvCxnSpPr>
            <p:nvPr/>
          </p:nvCxnSpPr>
          <p:spPr>
            <a:xfrm>
              <a:off x="3224727" y="2462335"/>
              <a:ext cx="0" cy="2176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4121B23-9C6A-46DE-927F-49CFDF8596E2}"/>
                </a:ext>
              </a:extLst>
            </p:cNvPr>
            <p:cNvSpPr/>
            <p:nvPr/>
          </p:nvSpPr>
          <p:spPr>
            <a:xfrm>
              <a:off x="1363648" y="2108948"/>
              <a:ext cx="3722158" cy="35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 smtClean="0">
                  <a:solidFill>
                    <a:schemeClr val="tx1"/>
                  </a:solidFill>
                </a:rPr>
                <a:t>Compose color buffer of main camera </a:t>
              </a:r>
              <a:r>
                <a:rPr lang="en-US" altLang="zh-TW" sz="1000" dirty="0" smtClean="0">
                  <a:solidFill>
                    <a:schemeClr val="tx1"/>
                  </a:solidFill>
                </a:rPr>
                <a:t>.</a:t>
              </a:r>
              <a:r>
                <a:rPr lang="en-US" altLang="zh-TW" sz="1000" dirty="0" smtClean="0">
                  <a:solidFill>
                    <a:schemeClr val="tx1"/>
                  </a:solidFill>
                </a:rPr>
                <a:t> 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1" name="群組 130"/>
          <p:cNvGrpSpPr/>
          <p:nvPr/>
        </p:nvGrpSpPr>
        <p:grpSpPr>
          <a:xfrm>
            <a:off x="6309028" y="301597"/>
            <a:ext cx="5230065" cy="5598491"/>
            <a:chOff x="6309028" y="301597"/>
            <a:chExt cx="5230065" cy="559849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54121B23-9C6A-46DE-927F-49CFDF8596E2}"/>
                </a:ext>
              </a:extLst>
            </p:cNvPr>
            <p:cNvSpPr/>
            <p:nvPr/>
          </p:nvSpPr>
          <p:spPr>
            <a:xfrm>
              <a:off x="6309028" y="301597"/>
              <a:ext cx="2972132" cy="3156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 smtClean="0">
                  <a:solidFill>
                    <a:schemeClr val="tx1"/>
                  </a:solidFill>
                </a:rPr>
                <a:t>Make shadow maps for each direction and spot light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菱形 30">
              <a:extLst>
                <a:ext uri="{FF2B5EF4-FFF2-40B4-BE49-F238E27FC236}">
                  <a16:creationId xmlns:a16="http://schemas.microsoft.com/office/drawing/2014/main" xmlns="" id="{36101DE4-A20A-480A-9A7F-6EAFAFEF8131}"/>
                </a:ext>
              </a:extLst>
            </p:cNvPr>
            <p:cNvSpPr/>
            <p:nvPr/>
          </p:nvSpPr>
          <p:spPr>
            <a:xfrm>
              <a:off x="6661015" y="858517"/>
              <a:ext cx="2284865" cy="679348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H</a:t>
              </a:r>
              <a:r>
                <a:rPr lang="en-US" altLang="zh-TW" sz="1000" dirty="0" smtClean="0">
                  <a:solidFill>
                    <a:schemeClr val="tx1"/>
                  </a:solidFill>
                </a:rPr>
                <a:t>as drawn shadow maps for all lights?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xmlns="" id="{A2924F2B-BAF2-4F69-9B2F-0226FD0A1410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>
            <a:xfrm>
              <a:off x="7795094" y="617220"/>
              <a:ext cx="8354" cy="2412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接點: 肘形 59">
              <a:extLst>
                <a:ext uri="{FF2B5EF4-FFF2-40B4-BE49-F238E27FC236}">
                  <a16:creationId xmlns:a16="http://schemas.microsoft.com/office/drawing/2014/main" xmlns="" id="{9D06D988-AC0B-471F-9ACB-7C07D21D0697}"/>
                </a:ext>
              </a:extLst>
            </p:cNvPr>
            <p:cNvCxnSpPr>
              <a:cxnSpLocks/>
              <a:stCxn id="31" idx="3"/>
              <a:endCxn id="39" idx="0"/>
            </p:cNvCxnSpPr>
            <p:nvPr/>
          </p:nvCxnSpPr>
          <p:spPr>
            <a:xfrm>
              <a:off x="8945880" y="1198191"/>
              <a:ext cx="773430" cy="22175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xmlns="" id="{54121B23-9C6A-46DE-927F-49CFDF8596E2}"/>
                </a:ext>
              </a:extLst>
            </p:cNvPr>
            <p:cNvSpPr/>
            <p:nvPr/>
          </p:nvSpPr>
          <p:spPr>
            <a:xfrm>
              <a:off x="8907780" y="1419945"/>
              <a:ext cx="1623060" cy="3156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 smtClean="0">
                  <a:solidFill>
                    <a:schemeClr val="tx1"/>
                  </a:solidFill>
                </a:rPr>
                <a:t>For each cascade, make shadow map.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xmlns="" id="{A2924F2B-BAF2-4F69-9B2F-0226FD0A1410}"/>
                </a:ext>
              </a:extLst>
            </p:cNvPr>
            <p:cNvCxnSpPr>
              <a:cxnSpLocks/>
              <a:stCxn id="39" idx="2"/>
              <a:endCxn id="49" idx="0"/>
            </p:cNvCxnSpPr>
            <p:nvPr/>
          </p:nvCxnSpPr>
          <p:spPr>
            <a:xfrm>
              <a:off x="9719310" y="1735568"/>
              <a:ext cx="1" cy="2086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菱形 48">
              <a:extLst>
                <a:ext uri="{FF2B5EF4-FFF2-40B4-BE49-F238E27FC236}">
                  <a16:creationId xmlns:a16="http://schemas.microsoft.com/office/drawing/2014/main" xmlns="" id="{36101DE4-A20A-480A-9A7F-6EAFAFEF8131}"/>
                </a:ext>
              </a:extLst>
            </p:cNvPr>
            <p:cNvSpPr/>
            <p:nvPr/>
          </p:nvSpPr>
          <p:spPr>
            <a:xfrm>
              <a:off x="8282941" y="1944233"/>
              <a:ext cx="2872740" cy="679348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 smtClean="0">
                  <a:solidFill>
                    <a:schemeClr val="tx1"/>
                  </a:solidFill>
                </a:rPr>
                <a:t>Has drawn shadow maps for all cascades in this light?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xmlns="" id="{A2924F2B-BAF2-4F69-9B2F-0226FD0A1410}"/>
                </a:ext>
              </a:extLst>
            </p:cNvPr>
            <p:cNvCxnSpPr>
              <a:cxnSpLocks/>
              <a:stCxn id="49" idx="2"/>
              <a:endCxn id="58" idx="0"/>
            </p:cNvCxnSpPr>
            <p:nvPr/>
          </p:nvCxnSpPr>
          <p:spPr>
            <a:xfrm flipH="1">
              <a:off x="9719310" y="2623581"/>
              <a:ext cx="1" cy="20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xmlns="" id="{54121B23-9C6A-46DE-927F-49CFDF8596E2}"/>
                </a:ext>
              </a:extLst>
            </p:cNvPr>
            <p:cNvSpPr/>
            <p:nvPr/>
          </p:nvSpPr>
          <p:spPr>
            <a:xfrm>
              <a:off x="8907780" y="2829645"/>
              <a:ext cx="1623060" cy="3156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 smtClean="0">
                  <a:solidFill>
                    <a:schemeClr val="tx1"/>
                  </a:solidFill>
                </a:rPr>
                <a:t>Calculate view volume of this cascade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xmlns="" id="{54121B23-9C6A-46DE-927F-49CFDF8596E2}"/>
                </a:ext>
              </a:extLst>
            </p:cNvPr>
            <p:cNvSpPr/>
            <p:nvPr/>
          </p:nvSpPr>
          <p:spPr>
            <a:xfrm>
              <a:off x="8907780" y="3370665"/>
              <a:ext cx="1623060" cy="3156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 smtClean="0">
                  <a:solidFill>
                    <a:schemeClr val="tx1"/>
                  </a:solidFill>
                </a:rPr>
                <a:t>Draw all objects with its shadow material.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xmlns="" id="{A2924F2B-BAF2-4F69-9B2F-0226FD0A1410}"/>
                </a:ext>
              </a:extLst>
            </p:cNvPr>
            <p:cNvCxnSpPr>
              <a:cxnSpLocks/>
              <a:stCxn id="58" idx="2"/>
              <a:endCxn id="60" idx="0"/>
            </p:cNvCxnSpPr>
            <p:nvPr/>
          </p:nvCxnSpPr>
          <p:spPr>
            <a:xfrm>
              <a:off x="9719310" y="3145268"/>
              <a:ext cx="0" cy="2253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接點: 肘形 59">
              <a:extLst>
                <a:ext uri="{FF2B5EF4-FFF2-40B4-BE49-F238E27FC236}">
                  <a16:creationId xmlns:a16="http://schemas.microsoft.com/office/drawing/2014/main" xmlns="" id="{9D06D988-AC0B-471F-9ACB-7C07D21D0697}"/>
                </a:ext>
              </a:extLst>
            </p:cNvPr>
            <p:cNvCxnSpPr>
              <a:cxnSpLocks/>
              <a:stCxn id="105" idx="3"/>
              <a:endCxn id="49" idx="3"/>
            </p:cNvCxnSpPr>
            <p:nvPr/>
          </p:nvCxnSpPr>
          <p:spPr>
            <a:xfrm flipV="1">
              <a:off x="10530842" y="2283907"/>
              <a:ext cx="624839" cy="3458370"/>
            </a:xfrm>
            <a:prstGeom prst="bentConnector3">
              <a:avLst>
                <a:gd name="adj1" fmla="val 13658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接點: 肘形 59">
              <a:extLst>
                <a:ext uri="{FF2B5EF4-FFF2-40B4-BE49-F238E27FC236}">
                  <a16:creationId xmlns:a16="http://schemas.microsoft.com/office/drawing/2014/main" xmlns="" id="{9D06D988-AC0B-471F-9ACB-7C07D21D0697}"/>
                </a:ext>
              </a:extLst>
            </p:cNvPr>
            <p:cNvCxnSpPr>
              <a:cxnSpLocks/>
              <a:stCxn id="49" idx="1"/>
              <a:endCxn id="31" idx="2"/>
            </p:cNvCxnSpPr>
            <p:nvPr/>
          </p:nvCxnSpPr>
          <p:spPr>
            <a:xfrm rot="10800000">
              <a:off x="7803449" y="1537865"/>
              <a:ext cx="479493" cy="746042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xmlns="" id="{2342B696-3865-40C4-B984-6DA76D5977A0}"/>
                </a:ext>
              </a:extLst>
            </p:cNvPr>
            <p:cNvSpPr txBox="1"/>
            <p:nvPr/>
          </p:nvSpPr>
          <p:spPr>
            <a:xfrm>
              <a:off x="8847710" y="966782"/>
              <a:ext cx="4848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/>
                <a:t>No</a:t>
              </a:r>
              <a:endParaRPr lang="zh-TW" altLang="en-US" sz="1000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xmlns="" id="{2342B696-3865-40C4-B984-6DA76D5977A0}"/>
                </a:ext>
              </a:extLst>
            </p:cNvPr>
            <p:cNvSpPr txBox="1"/>
            <p:nvPr/>
          </p:nvSpPr>
          <p:spPr>
            <a:xfrm>
              <a:off x="9742172" y="2614614"/>
              <a:ext cx="4848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/>
                <a:t>No</a:t>
              </a:r>
              <a:endParaRPr lang="zh-TW" altLang="en-US" sz="1000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xmlns="" id="{DE437A75-1F9F-46FC-8C5E-69D17EDE0291}"/>
                </a:ext>
              </a:extLst>
            </p:cNvPr>
            <p:cNvSpPr txBox="1"/>
            <p:nvPr/>
          </p:nvSpPr>
          <p:spPr>
            <a:xfrm>
              <a:off x="8040498" y="2040561"/>
              <a:ext cx="4848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/>
                <a:t>Yes</a:t>
              </a:r>
              <a:endParaRPr lang="zh-TW" altLang="en-US" sz="1000" dirty="0"/>
            </a:p>
          </p:txBody>
        </p:sp>
        <p:cxnSp>
          <p:nvCxnSpPr>
            <p:cNvPr id="88" name="接點: 肘形 59">
              <a:extLst>
                <a:ext uri="{FF2B5EF4-FFF2-40B4-BE49-F238E27FC236}">
                  <a16:creationId xmlns:a16="http://schemas.microsoft.com/office/drawing/2014/main" xmlns="" id="{9D06D988-AC0B-471F-9ACB-7C07D21D0697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rot="10800000" flipV="1">
              <a:off x="6553771" y="1198190"/>
              <a:ext cx="107244" cy="447870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xmlns="" id="{DE437A75-1F9F-46FC-8C5E-69D17EDE0291}"/>
                </a:ext>
              </a:extLst>
            </p:cNvPr>
            <p:cNvSpPr txBox="1"/>
            <p:nvPr/>
          </p:nvSpPr>
          <p:spPr>
            <a:xfrm>
              <a:off x="6418573" y="943392"/>
              <a:ext cx="4848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/>
                <a:t>Yes</a:t>
              </a:r>
              <a:endParaRPr lang="zh-TW" altLang="en-US" sz="1000" dirty="0"/>
            </a:p>
          </p:txBody>
        </p:sp>
        <p:sp>
          <p:nvSpPr>
            <p:cNvPr id="96" name="菱形 95">
              <a:extLst>
                <a:ext uri="{FF2B5EF4-FFF2-40B4-BE49-F238E27FC236}">
                  <a16:creationId xmlns:a16="http://schemas.microsoft.com/office/drawing/2014/main" xmlns="" id="{36101DE4-A20A-480A-9A7F-6EAFAFEF8131}"/>
                </a:ext>
              </a:extLst>
            </p:cNvPr>
            <p:cNvSpPr/>
            <p:nvPr/>
          </p:nvSpPr>
          <p:spPr>
            <a:xfrm>
              <a:off x="8282942" y="3885032"/>
              <a:ext cx="2872740" cy="679348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 smtClean="0">
                  <a:solidFill>
                    <a:schemeClr val="tx1"/>
                  </a:solidFill>
                </a:rPr>
                <a:t>Has drawn all objects or this object?  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xmlns="" id="{A2924F2B-BAF2-4F69-9B2F-0226FD0A1410}"/>
                </a:ext>
              </a:extLst>
            </p:cNvPr>
            <p:cNvCxnSpPr>
              <a:cxnSpLocks/>
              <a:stCxn id="60" idx="2"/>
              <a:endCxn id="96" idx="0"/>
            </p:cNvCxnSpPr>
            <p:nvPr/>
          </p:nvCxnSpPr>
          <p:spPr>
            <a:xfrm>
              <a:off x="9719310" y="3686288"/>
              <a:ext cx="2" cy="1987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xmlns="" id="{54121B23-9C6A-46DE-927F-49CFDF8596E2}"/>
                </a:ext>
              </a:extLst>
            </p:cNvPr>
            <p:cNvSpPr/>
            <p:nvPr/>
          </p:nvSpPr>
          <p:spPr>
            <a:xfrm>
              <a:off x="8907782" y="5584465"/>
              <a:ext cx="1623060" cy="3156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 smtClean="0">
                  <a:solidFill>
                    <a:schemeClr val="tx1"/>
                  </a:solidFill>
                </a:rPr>
                <a:t>Draw </a:t>
              </a:r>
              <a:r>
                <a:rPr lang="en-US" altLang="zh-TW" sz="1000" dirty="0">
                  <a:solidFill>
                    <a:schemeClr val="tx1"/>
                  </a:solidFill>
                </a:rPr>
                <a:t>this object with its shadow </a:t>
              </a:r>
              <a:r>
                <a:rPr lang="en-US" altLang="zh-TW" sz="1000" dirty="0" smtClean="0">
                  <a:solidFill>
                    <a:schemeClr val="tx1"/>
                  </a:solidFill>
                </a:rPr>
                <a:t>material.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xmlns="" id="{2342B696-3865-40C4-B984-6DA76D5977A0}"/>
                </a:ext>
              </a:extLst>
            </p:cNvPr>
            <p:cNvSpPr txBox="1"/>
            <p:nvPr/>
          </p:nvSpPr>
          <p:spPr>
            <a:xfrm>
              <a:off x="9823070" y="4532211"/>
              <a:ext cx="4848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/>
                <a:t>No</a:t>
              </a:r>
              <a:endParaRPr lang="zh-TW" altLang="en-US" sz="1000" dirty="0"/>
            </a:p>
          </p:txBody>
        </p:sp>
        <p:cxnSp>
          <p:nvCxnSpPr>
            <p:cNvPr id="112" name="直線單箭頭接點 111">
              <a:extLst>
                <a:ext uri="{FF2B5EF4-FFF2-40B4-BE49-F238E27FC236}">
                  <a16:creationId xmlns:a16="http://schemas.microsoft.com/office/drawing/2014/main" xmlns="" id="{A2924F2B-BAF2-4F69-9B2F-0226FD0A1410}"/>
                </a:ext>
              </a:extLst>
            </p:cNvPr>
            <p:cNvCxnSpPr>
              <a:cxnSpLocks/>
              <a:stCxn id="96" idx="3"/>
            </p:cNvCxnSpPr>
            <p:nvPr/>
          </p:nvCxnSpPr>
          <p:spPr>
            <a:xfrm>
              <a:off x="11155682" y="4224706"/>
              <a:ext cx="2819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字方塊 114">
              <a:extLst>
                <a:ext uri="{FF2B5EF4-FFF2-40B4-BE49-F238E27FC236}">
                  <a16:creationId xmlns:a16="http://schemas.microsoft.com/office/drawing/2014/main" xmlns="" id="{DE437A75-1F9F-46FC-8C5E-69D17EDE0291}"/>
                </a:ext>
              </a:extLst>
            </p:cNvPr>
            <p:cNvSpPr txBox="1"/>
            <p:nvPr/>
          </p:nvSpPr>
          <p:spPr>
            <a:xfrm>
              <a:off x="11054208" y="3978485"/>
              <a:ext cx="4848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/>
                <a:t>Yes</a:t>
              </a:r>
              <a:endParaRPr lang="zh-TW" altLang="en-US" sz="1000" dirty="0"/>
            </a:p>
          </p:txBody>
        </p:sp>
        <p:sp>
          <p:nvSpPr>
            <p:cNvPr id="116" name="菱形 115">
              <a:extLst>
                <a:ext uri="{FF2B5EF4-FFF2-40B4-BE49-F238E27FC236}">
                  <a16:creationId xmlns:a16="http://schemas.microsoft.com/office/drawing/2014/main" xmlns="" id="{36101DE4-A20A-480A-9A7F-6EAFAFEF8131}"/>
                </a:ext>
              </a:extLst>
            </p:cNvPr>
            <p:cNvSpPr/>
            <p:nvPr/>
          </p:nvSpPr>
          <p:spPr>
            <a:xfrm>
              <a:off x="8282940" y="4733404"/>
              <a:ext cx="2872740" cy="679348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 smtClean="0">
                  <a:solidFill>
                    <a:schemeClr val="tx1"/>
                  </a:solidFill>
                </a:rPr>
                <a:t>Do we need to make shadow for this object? 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直線單箭頭接點 116">
              <a:extLst>
                <a:ext uri="{FF2B5EF4-FFF2-40B4-BE49-F238E27FC236}">
                  <a16:creationId xmlns:a16="http://schemas.microsoft.com/office/drawing/2014/main" xmlns="" id="{A2924F2B-BAF2-4F69-9B2F-0226FD0A1410}"/>
                </a:ext>
              </a:extLst>
            </p:cNvPr>
            <p:cNvCxnSpPr>
              <a:cxnSpLocks/>
              <a:stCxn id="96" idx="2"/>
              <a:endCxn id="116" idx="0"/>
            </p:cNvCxnSpPr>
            <p:nvPr/>
          </p:nvCxnSpPr>
          <p:spPr>
            <a:xfrm flipH="1">
              <a:off x="9719310" y="4564380"/>
              <a:ext cx="2" cy="169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單箭頭接點 121">
              <a:extLst>
                <a:ext uri="{FF2B5EF4-FFF2-40B4-BE49-F238E27FC236}">
                  <a16:creationId xmlns:a16="http://schemas.microsoft.com/office/drawing/2014/main" xmlns="" id="{A2924F2B-BAF2-4F69-9B2F-0226FD0A1410}"/>
                </a:ext>
              </a:extLst>
            </p:cNvPr>
            <p:cNvCxnSpPr>
              <a:cxnSpLocks/>
              <a:stCxn id="116" idx="2"/>
              <a:endCxn id="105" idx="0"/>
            </p:cNvCxnSpPr>
            <p:nvPr/>
          </p:nvCxnSpPr>
          <p:spPr>
            <a:xfrm>
              <a:off x="9719310" y="5412752"/>
              <a:ext cx="2" cy="1717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xmlns="" id="{2342B696-3865-40C4-B984-6DA76D5977A0}"/>
                </a:ext>
              </a:extLst>
            </p:cNvPr>
            <p:cNvSpPr txBox="1"/>
            <p:nvPr/>
          </p:nvSpPr>
          <p:spPr>
            <a:xfrm>
              <a:off x="9797861" y="5375495"/>
              <a:ext cx="3877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/>
                <a:t>Yes</a:t>
              </a:r>
              <a:endParaRPr lang="zh-TW" altLang="en-US" sz="1000" dirty="0"/>
            </a:p>
          </p:txBody>
        </p:sp>
        <p:cxnSp>
          <p:nvCxnSpPr>
            <p:cNvPr id="127" name="接點: 肘形 59">
              <a:extLst>
                <a:ext uri="{FF2B5EF4-FFF2-40B4-BE49-F238E27FC236}">
                  <a16:creationId xmlns:a16="http://schemas.microsoft.com/office/drawing/2014/main" xmlns="" id="{9D06D988-AC0B-471F-9ACB-7C07D21D0697}"/>
                </a:ext>
              </a:extLst>
            </p:cNvPr>
            <p:cNvCxnSpPr>
              <a:cxnSpLocks/>
              <a:stCxn id="116" idx="1"/>
              <a:endCxn id="96" idx="1"/>
            </p:cNvCxnSpPr>
            <p:nvPr/>
          </p:nvCxnSpPr>
          <p:spPr>
            <a:xfrm rot="10800000" flipH="1">
              <a:off x="8282940" y="4224706"/>
              <a:ext cx="2" cy="848372"/>
            </a:xfrm>
            <a:prstGeom prst="bentConnector3">
              <a:avLst>
                <a:gd name="adj1" fmla="val -114300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xmlns="" id="{2342B696-3865-40C4-B984-6DA76D5977A0}"/>
                </a:ext>
              </a:extLst>
            </p:cNvPr>
            <p:cNvSpPr txBox="1"/>
            <p:nvPr/>
          </p:nvSpPr>
          <p:spPr>
            <a:xfrm>
              <a:off x="8040496" y="5079010"/>
              <a:ext cx="4848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/>
                <a:t>No</a:t>
              </a:r>
              <a:endParaRPr lang="zh-TW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234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230</Words>
  <Application>Microsoft Office PowerPoint</Application>
  <PresentationFormat>自訂</PresentationFormat>
  <Paragraphs>45</Paragraphs>
  <Slides>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Engine Design</vt:lpstr>
      <vt:lpstr>1. Vertex Buffer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 Design</dc:title>
  <dc:creator>冠志 陳</dc:creator>
  <cp:lastModifiedBy>SG-USER</cp:lastModifiedBy>
  <cp:revision>29</cp:revision>
  <dcterms:created xsi:type="dcterms:W3CDTF">2019-07-03T14:39:55Z</dcterms:created>
  <dcterms:modified xsi:type="dcterms:W3CDTF">2019-08-31T08:29:40Z</dcterms:modified>
</cp:coreProperties>
</file>