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0266C-EB3A-46FF-9DFF-1D300318D93B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C3B5F-8A93-4D27-BE33-697E60C32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1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C3B5F-8A93-4D27-BE33-697E60C32FE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4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16B4D-3316-46BC-9344-537CC877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EE86F2-8686-4A62-A85E-07F6C9FC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2E66C-42E5-42AA-A106-2AFD080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A3547-A09E-41D2-897A-FEE4F023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94FC3-461E-4527-8E46-D1FCCC62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9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6A69B-B404-4DD9-B723-718747C4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7C6CBF-A902-4F43-A7BA-AA564116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C21E9-751C-4844-A903-3A1C9C0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497F2D-B2AB-4692-9723-2211EAA2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32C88-0219-4558-97DA-278BE282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5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E2E3AC-4F7A-4EBF-AB50-4D0F889F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4421F3-D7B4-429B-A87F-90C18ED3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68421B-0C98-4ED7-8AA9-C0A086F0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34719-FA55-440E-BDDE-C6585C90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382A4-D21C-418E-AA80-261EC0B5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2D6DB-CDCC-4D3A-9710-721D3CB7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EB30C5-0321-46CC-8009-A1516B0F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F96F2D-C0CA-47F6-901F-1198C633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55B2D-C3E2-4484-8EC4-3ACF4220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801E0-F738-449C-8EE0-BC427D33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3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F9C8-F6E2-46B1-ACC2-BA074F37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104A6A-7161-4D98-B4FB-3DB3E061F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88AF4B-F516-421D-888B-1D89035B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C9937E-90BD-4DDF-87FF-A2654D9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F0460-86E4-452D-9A62-2FE38103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65988-71B4-4438-AB9C-E946BCF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54ED3-1742-49E2-A3B0-8088FAF21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02AAC5-4AEE-428D-B1E0-412100150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942496-D4C1-4F4B-8D37-B5BA79EC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6F8353-E73C-4FA6-A7BE-D8598C8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48B33D-4B8A-4D30-864B-38D1AC0A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47F3A-4449-4E3B-8666-C12CE98E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40F0D-44FE-463E-808C-92C8751E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2B8175-1DD8-4A3C-8638-9AF79BDE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8B2401-E620-4DE6-8DEE-A79D2E9F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1FCFEF-3E9E-4BEE-A71E-DE2AC2E93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3BE562-AB3E-4C84-B8F6-8D0A9447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951EF1-1194-4466-9809-8F2A7F42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53749B-2C91-4D7B-868E-A27F4E9E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8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10691-DE01-4CAE-B91F-AD4A0EF2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C68FB3-F31D-4B9A-9E35-CE8B8A17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2668D9-B4DB-4C06-8126-77178381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B11C53-DBA8-44E3-B8ED-14688E97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8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AEBBB1-06E9-4666-A914-28CCD284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BFBC50-ACC6-4172-89C9-E07D9A15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6042B-6960-413D-89ED-09F613B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4E8F1-5ED5-4ECB-A966-E28072C1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85F6C-EF86-43D1-8009-A028CEEC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560070-00D6-4C16-A46D-633D564F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CA0D0-60C5-4326-BCE3-7376887F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F3FDCD-DE9D-4610-91A4-BDF87D5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D1DBB4-BE93-4F57-A9BF-79D6F826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B43BA-3855-41E0-B63B-0B529EB2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978B20-E708-4CBC-B256-908A8D8B7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910D0E-630F-4E34-88E9-E11DD035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A3F04-E960-4402-B854-F134203E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A58D44-BA13-4C92-B385-450E596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589C99-E582-49FA-B9A6-4EF7BAF0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00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A41766-EBFF-444D-AAAE-F1468069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51DCAF-343D-4DC9-AFCA-3B97C4E9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F700B6-F0E5-4333-91A6-0B8CF0454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DAA9-8306-4CC9-B992-C0A037804617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B0C43-34A8-40DC-AA04-83D4FE0DD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F2BED7-FCEB-44DF-8ADE-9784206D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B76CB-FE71-4A9A-AC75-C64BD48D5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Engine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6B0576-278E-41D7-9944-FC088424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A1095-84E8-474E-A99E-C778167B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229679"/>
          </a:xfrm>
        </p:spPr>
        <p:txBody>
          <a:bodyPr>
            <a:noAutofit/>
          </a:bodyPr>
          <a:lstStyle/>
          <a:p>
            <a:pPr algn="ctr"/>
            <a:r>
              <a:rPr lang="en-US" altLang="zh-TW" sz="2000" dirty="0"/>
              <a:t>1. Vertex Buffer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2E149B-4D70-4DD8-9AB6-CB986A4C6143}"/>
              </a:ext>
            </a:extLst>
          </p:cNvPr>
          <p:cNvSpPr txBox="1"/>
          <p:nvPr/>
        </p:nvSpPr>
        <p:spPr>
          <a:xfrm>
            <a:off x="840286" y="681311"/>
            <a:ext cx="46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err="1"/>
              <a:t>RefreshData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 err="1"/>
              <a:t>DynamicVertexBuffer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E311BC-CF98-461F-814B-7E109D5C82F9}"/>
              </a:ext>
            </a:extLst>
          </p:cNvPr>
          <p:cNvSpPr txBox="1"/>
          <p:nvPr/>
        </p:nvSpPr>
        <p:spPr>
          <a:xfrm>
            <a:off x="7180438" y="681311"/>
            <a:ext cx="46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err="1"/>
              <a:t>RefreshData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 err="1"/>
              <a:t>StaticVertexBuffer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61520" y="1179955"/>
            <a:ext cx="5438335" cy="5362888"/>
            <a:chOff x="461520" y="1179955"/>
            <a:chExt cx="5438335" cy="53628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475373" y="1360370"/>
              <a:ext cx="3428126" cy="328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err="1">
                  <a:solidFill>
                    <a:schemeClr val="tx1"/>
                  </a:solidFill>
                </a:rPr>
                <a:t>Ckeck</a:t>
              </a:r>
              <a:r>
                <a:rPr lang="en-US" altLang="zh-TW" sz="1000" dirty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err="1">
                  <a:solidFill>
                    <a:schemeClr val="tx1"/>
                  </a:solidFill>
                </a:rPr>
                <a:t>BufferHandle</a:t>
              </a:r>
              <a:r>
                <a:rPr lang="en-US" altLang="zh-TW" sz="1000" dirty="0">
                  <a:solidFill>
                    <a:schemeClr val="tx1"/>
                  </a:solidFill>
                </a:rPr>
                <a:t> is 0 or not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85536" y="1688568"/>
              <a:ext cx="3900" cy="254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763135" y="1925149"/>
              <a:ext cx="2844800" cy="89636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Is buffer handle null?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AD4E8C0-67CD-4C61-9F57-6FA20D4DAEED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2182511" y="2821517"/>
              <a:ext cx="3024" cy="4191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D1A1250-84E8-4312-BBE3-DBB340C390B4}"/>
                </a:ext>
              </a:extLst>
            </p:cNvPr>
            <p:cNvSpPr/>
            <p:nvPr/>
          </p:nvSpPr>
          <p:spPr>
            <a:xfrm>
              <a:off x="461521" y="4675602"/>
              <a:ext cx="3441977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Destroy buffer and release memory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B954364-904E-4768-96AD-F662A18A25E1}"/>
                </a:ext>
              </a:extLst>
            </p:cNvPr>
            <p:cNvSpPr txBox="1"/>
            <p:nvPr/>
          </p:nvSpPr>
          <p:spPr>
            <a:xfrm>
              <a:off x="2213065" y="2874810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90D3404-C21C-4353-865B-F89AED6854A1}"/>
                </a:ext>
              </a:extLst>
            </p:cNvPr>
            <p:cNvSpPr txBox="1"/>
            <p:nvPr/>
          </p:nvSpPr>
          <p:spPr>
            <a:xfrm>
              <a:off x="507813" y="2073818"/>
              <a:ext cx="480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2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D1B714A-EF98-4861-8F96-D6A29B196549}"/>
                </a:ext>
              </a:extLst>
            </p:cNvPr>
            <p:cNvSpPr/>
            <p:nvPr/>
          </p:nvSpPr>
          <p:spPr>
            <a:xfrm>
              <a:off x="461521" y="5298723"/>
              <a:ext cx="3437354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Create new one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6212E94-363D-4066-9EC9-AE1F73ABD614}"/>
                </a:ext>
              </a:extLst>
            </p:cNvPr>
            <p:cNvCxnSpPr>
              <a:cxnSpLocks/>
              <a:stCxn id="17" idx="2"/>
              <a:endCxn id="25" idx="0"/>
            </p:cNvCxnSpPr>
            <p:nvPr/>
          </p:nvCxnSpPr>
          <p:spPr>
            <a:xfrm flipH="1">
              <a:off x="2180198" y="5008339"/>
              <a:ext cx="2312" cy="290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437C143D-297A-4228-9C51-19493288CBF2}"/>
                </a:ext>
              </a:extLst>
            </p:cNvPr>
            <p:cNvCxnSpPr>
              <a:cxnSpLocks/>
              <a:stCxn id="9" idx="1"/>
              <a:endCxn id="25" idx="1"/>
            </p:cNvCxnSpPr>
            <p:nvPr/>
          </p:nvCxnSpPr>
          <p:spPr>
            <a:xfrm rot="10800000" flipV="1">
              <a:off x="461521" y="2373332"/>
              <a:ext cx="301614" cy="3091759"/>
            </a:xfrm>
            <a:prstGeom prst="bentConnector3">
              <a:avLst>
                <a:gd name="adj1" fmla="val 1757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ABDA4C0-6255-4A1A-8252-AF987408F1C0}"/>
                </a:ext>
              </a:extLst>
            </p:cNvPr>
            <p:cNvSpPr/>
            <p:nvPr/>
          </p:nvSpPr>
          <p:spPr>
            <a:xfrm>
              <a:off x="461522" y="3240711"/>
              <a:ext cx="3441977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Compare current buffer size and new buffer size.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6EF627EE-48A4-4B4A-A28A-E2C63D6C2149}"/>
                </a:ext>
              </a:extLst>
            </p:cNvPr>
            <p:cNvSpPr/>
            <p:nvPr/>
          </p:nvSpPr>
          <p:spPr>
            <a:xfrm>
              <a:off x="3055055" y="3693438"/>
              <a:ext cx="2844800" cy="107713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Is current buffer size smaller than new size?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97D14BAA-E92C-4245-8CC9-F1A5FF29341C}"/>
                </a:ext>
              </a:extLst>
            </p:cNvPr>
            <p:cNvCxnSpPr>
              <a:cxnSpLocks/>
              <a:stCxn id="18" idx="3"/>
              <a:endCxn id="22" idx="0"/>
            </p:cNvCxnSpPr>
            <p:nvPr/>
          </p:nvCxnSpPr>
          <p:spPr>
            <a:xfrm>
              <a:off x="3903499" y="3425377"/>
              <a:ext cx="573956" cy="26806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8E1BB32D-E65C-4CD9-BFE0-9EEBDADE904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812927" y="4135532"/>
              <a:ext cx="1029489" cy="229956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E437A75-1F9F-46FC-8C5E-69D17EDE0291}"/>
                </a:ext>
              </a:extLst>
            </p:cNvPr>
            <p:cNvSpPr txBox="1"/>
            <p:nvPr/>
          </p:nvSpPr>
          <p:spPr>
            <a:xfrm>
              <a:off x="4463603" y="4870321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4E3CBDD9-4AE0-4601-954F-01478892CDC2}"/>
                </a:ext>
              </a:extLst>
            </p:cNvPr>
            <p:cNvCxnSpPr>
              <a:cxnSpLocks/>
              <a:stCxn id="22" idx="1"/>
              <a:endCxn id="17" idx="0"/>
            </p:cNvCxnSpPr>
            <p:nvPr/>
          </p:nvCxnSpPr>
          <p:spPr>
            <a:xfrm rot="10800000" flipV="1">
              <a:off x="2182511" y="4232004"/>
              <a:ext cx="872545" cy="4435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DB9C473C-AA63-4083-B70B-F2BD3C33A323}"/>
                </a:ext>
              </a:extLst>
            </p:cNvPr>
            <p:cNvSpPr txBox="1"/>
            <p:nvPr/>
          </p:nvSpPr>
          <p:spPr>
            <a:xfrm>
              <a:off x="2622473" y="3943800"/>
              <a:ext cx="480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2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78BDF9-3729-4BE3-80FA-D9C996450B55}"/>
                </a:ext>
              </a:extLst>
            </p:cNvPr>
            <p:cNvSpPr/>
            <p:nvPr/>
          </p:nvSpPr>
          <p:spPr>
            <a:xfrm>
              <a:off x="461520" y="5968662"/>
              <a:ext cx="3437354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Refresh data when buffer handle and memory handle are both null handle.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934C0B8D-165C-4422-888A-09D06CC0816E}"/>
                </a:ext>
              </a:extLst>
            </p:cNvPr>
            <p:cNvCxnSpPr>
              <a:cxnSpLocks/>
              <a:stCxn id="25" idx="2"/>
              <a:endCxn id="50" idx="0"/>
            </p:cNvCxnSpPr>
            <p:nvPr/>
          </p:nvCxnSpPr>
          <p:spPr>
            <a:xfrm flipH="1">
              <a:off x="2180197" y="5631460"/>
              <a:ext cx="1" cy="337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11F36B25-AD3A-4D2E-8501-CCF281119381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2177887" y="6301399"/>
              <a:ext cx="2310" cy="2414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D9633314-7D3C-44E3-898D-7479AA45A7AD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185535" y="1179955"/>
              <a:ext cx="3901" cy="1804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AB4CEEEC-C554-4887-9BB7-A0552066925A}"/>
              </a:ext>
            </a:extLst>
          </p:cNvPr>
          <p:cNvGrpSpPr/>
          <p:nvPr/>
        </p:nvGrpSpPr>
        <p:grpSpPr>
          <a:xfrm>
            <a:off x="7072266" y="1103025"/>
            <a:ext cx="4424317" cy="2840775"/>
            <a:chOff x="7072266" y="1103025"/>
            <a:chExt cx="4424317" cy="28407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B855020-FA30-4780-908C-1E0CFF7FCC18}"/>
                </a:ext>
              </a:extLst>
            </p:cNvPr>
            <p:cNvSpPr/>
            <p:nvPr/>
          </p:nvSpPr>
          <p:spPr>
            <a:xfrm>
              <a:off x="7072266" y="1322723"/>
              <a:ext cx="3030551" cy="328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err="1">
                  <a:solidFill>
                    <a:schemeClr val="tx1"/>
                  </a:solidFill>
                </a:rPr>
                <a:t>Ckeck</a:t>
              </a:r>
              <a:r>
                <a:rPr lang="en-US" altLang="zh-TW" sz="1000" dirty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err="1">
                  <a:solidFill>
                    <a:schemeClr val="tx1"/>
                  </a:solidFill>
                </a:rPr>
                <a:t>BufferHandle</a:t>
              </a:r>
              <a:r>
                <a:rPr lang="en-US" altLang="zh-TW" sz="1000" dirty="0">
                  <a:solidFill>
                    <a:schemeClr val="tx1"/>
                  </a:solidFill>
                </a:rPr>
                <a:t> is initialized or not?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(buffer handle is null handle represent uninitialized)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66C8EE0-6781-41B5-8813-390A27C0ABBA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8587542" y="1650921"/>
              <a:ext cx="1502" cy="236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06B3870A-A040-4857-87E0-5971AC623529}"/>
                </a:ext>
              </a:extLst>
            </p:cNvPr>
            <p:cNvSpPr/>
            <p:nvPr/>
          </p:nvSpPr>
          <p:spPr>
            <a:xfrm>
              <a:off x="7166644" y="1887502"/>
              <a:ext cx="2844800" cy="89636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Is buffer handle null?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10055687" y="2072982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6B75FEB-B4CE-469F-89B6-265C83E9908F}"/>
                </a:ext>
              </a:extLst>
            </p:cNvPr>
            <p:cNvSpPr txBox="1"/>
            <p:nvPr/>
          </p:nvSpPr>
          <p:spPr>
            <a:xfrm>
              <a:off x="8248335" y="2860093"/>
              <a:ext cx="480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2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BB5EA8-8320-4C70-B026-063D7471C3C2}"/>
                </a:ext>
              </a:extLst>
            </p:cNvPr>
            <p:cNvSpPr/>
            <p:nvPr/>
          </p:nvSpPr>
          <p:spPr>
            <a:xfrm>
              <a:off x="9809825" y="2736983"/>
              <a:ext cx="1686758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Create new buffer.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30" idx="3"/>
              <a:endCxn id="35" idx="0"/>
            </p:cNvCxnSpPr>
            <p:nvPr/>
          </p:nvCxnSpPr>
          <p:spPr>
            <a:xfrm>
              <a:off x="10011444" y="2335686"/>
              <a:ext cx="641760" cy="4012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C3A9BDBF-28BC-4D3F-8A56-E4B49585A1FC}"/>
                </a:ext>
              </a:extLst>
            </p:cNvPr>
            <p:cNvCxnSpPr>
              <a:cxnSpLocks/>
              <a:stCxn id="30" idx="2"/>
              <a:endCxn id="89" idx="0"/>
            </p:cNvCxnSpPr>
            <p:nvPr/>
          </p:nvCxnSpPr>
          <p:spPr>
            <a:xfrm>
              <a:off x="8589044" y="2783870"/>
              <a:ext cx="0" cy="4499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C09EA6CD-389F-4B0F-A82D-1914D466BE1E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587541" y="1103025"/>
              <a:ext cx="1" cy="219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F5931E76-863E-471A-80F0-F62D852D23F5}"/>
                </a:ext>
              </a:extLst>
            </p:cNvPr>
            <p:cNvCxnSpPr>
              <a:cxnSpLocks/>
              <a:stCxn id="35" idx="2"/>
              <a:endCxn id="87" idx="0"/>
            </p:cNvCxnSpPr>
            <p:nvPr/>
          </p:nvCxnSpPr>
          <p:spPr>
            <a:xfrm>
              <a:off x="10653204" y="3069720"/>
              <a:ext cx="0" cy="157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1D846B3-D8BA-4C1E-937A-6B752B5D5B35}"/>
                </a:ext>
              </a:extLst>
            </p:cNvPr>
            <p:cNvSpPr/>
            <p:nvPr/>
          </p:nvSpPr>
          <p:spPr>
            <a:xfrm>
              <a:off x="9809825" y="3226737"/>
              <a:ext cx="1686758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Refresh data.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DE1E879-8791-4B81-AE21-765A2D76FBF4}"/>
                </a:ext>
              </a:extLst>
            </p:cNvPr>
            <p:cNvSpPr/>
            <p:nvPr/>
          </p:nvSpPr>
          <p:spPr>
            <a:xfrm>
              <a:off x="7647361" y="3233839"/>
              <a:ext cx="1883365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Show warning log.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00FF4D21-D839-4150-8A7C-DB7F7A32E334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8589044" y="3566576"/>
              <a:ext cx="0" cy="377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接點: 肘形 103">
              <a:extLst>
                <a:ext uri="{FF2B5EF4-FFF2-40B4-BE49-F238E27FC236}">
                  <a16:creationId xmlns:a16="http://schemas.microsoft.com/office/drawing/2014/main" id="{C8B07251-3037-4FE8-A8C6-366CCF68138B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rot="5400000">
              <a:off x="9518829" y="2620813"/>
              <a:ext cx="195714" cy="207303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93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1363648" y="343187"/>
            <a:ext cx="3722158" cy="2336844"/>
            <a:chOff x="1363648" y="343187"/>
            <a:chExt cx="3722158" cy="23368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1363648" y="343187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For each direction light and spot light, do  Shadow Render Pass.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24727" y="696574"/>
              <a:ext cx="0" cy="270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1363648" y="966782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For each secondary camera, do Forward or Defer Render Pass.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>
              <a:off x="3224727" y="1320169"/>
              <a:ext cx="0" cy="217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1363648" y="1537865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For mainly camera, do Forward or Defer Render Pass.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22928" y="1891252"/>
              <a:ext cx="0" cy="217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27" y="2462335"/>
              <a:ext cx="0" cy="217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1363648" y="2108948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Compose color buffer of main camera .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6309028" y="301597"/>
            <a:ext cx="5230065" cy="5598491"/>
            <a:chOff x="6309028" y="301597"/>
            <a:chExt cx="5230065" cy="55984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6309028" y="301597"/>
              <a:ext cx="2972132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Make shadow maps for each direction and spot light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6661015" y="858517"/>
              <a:ext cx="2284865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Has drawn shadow maps for all lights?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7795094" y="617220"/>
              <a:ext cx="8354" cy="241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31" idx="3"/>
              <a:endCxn id="39" idx="0"/>
            </p:cNvCxnSpPr>
            <p:nvPr/>
          </p:nvCxnSpPr>
          <p:spPr>
            <a:xfrm>
              <a:off x="8945880" y="1198191"/>
              <a:ext cx="773430" cy="22175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8907780" y="141994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For each cascade, make shadow map.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39" idx="2"/>
              <a:endCxn id="49" idx="0"/>
            </p:cNvCxnSpPr>
            <p:nvPr/>
          </p:nvCxnSpPr>
          <p:spPr>
            <a:xfrm>
              <a:off x="9719310" y="1735568"/>
              <a:ext cx="1" cy="208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8282941" y="1944233"/>
              <a:ext cx="2872740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Has drawn shadow maps for all cascades in this light?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49" idx="2"/>
              <a:endCxn id="58" idx="0"/>
            </p:cNvCxnSpPr>
            <p:nvPr/>
          </p:nvCxnSpPr>
          <p:spPr>
            <a:xfrm flipH="1">
              <a:off x="9719310" y="2623581"/>
              <a:ext cx="1" cy="20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8907780" y="282964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Calculate view volume of this cascade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8907780" y="337066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Draw all objects with its shadow material.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9719310" y="3145268"/>
              <a:ext cx="0" cy="225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105" idx="3"/>
              <a:endCxn id="49" idx="3"/>
            </p:cNvCxnSpPr>
            <p:nvPr/>
          </p:nvCxnSpPr>
          <p:spPr>
            <a:xfrm flipV="1">
              <a:off x="10530842" y="2283907"/>
              <a:ext cx="624839" cy="3458370"/>
            </a:xfrm>
            <a:prstGeom prst="bentConnector3">
              <a:avLst>
                <a:gd name="adj1" fmla="val 13658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49" idx="1"/>
              <a:endCxn id="31" idx="2"/>
            </p:cNvCxnSpPr>
            <p:nvPr/>
          </p:nvCxnSpPr>
          <p:spPr>
            <a:xfrm rot="10800000">
              <a:off x="7803449" y="1537865"/>
              <a:ext cx="479493" cy="74604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8847710" y="966782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9742172" y="2614614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DE437A75-1F9F-46FC-8C5E-69D17EDE0291}"/>
                </a:ext>
              </a:extLst>
            </p:cNvPr>
            <p:cNvSpPr txBox="1"/>
            <p:nvPr/>
          </p:nvSpPr>
          <p:spPr>
            <a:xfrm>
              <a:off x="8040498" y="2040561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cxnSp>
          <p:nvCxnSpPr>
            <p:cNvPr id="88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 flipV="1">
              <a:off x="6553771" y="1198190"/>
              <a:ext cx="107244" cy="447870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DE437A75-1F9F-46FC-8C5E-69D17EDE0291}"/>
                </a:ext>
              </a:extLst>
            </p:cNvPr>
            <p:cNvSpPr txBox="1"/>
            <p:nvPr/>
          </p:nvSpPr>
          <p:spPr>
            <a:xfrm>
              <a:off x="6418573" y="943392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sp>
          <p:nvSpPr>
            <p:cNvPr id="96" name="菱形 95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8282942" y="3885032"/>
              <a:ext cx="2872740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Has drawn all objects or this object? 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60" idx="2"/>
              <a:endCxn id="96" idx="0"/>
            </p:cNvCxnSpPr>
            <p:nvPr/>
          </p:nvCxnSpPr>
          <p:spPr>
            <a:xfrm>
              <a:off x="9719310" y="3686288"/>
              <a:ext cx="2" cy="198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8907782" y="558446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Draw this object with its shadow material.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9823070" y="4532211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11155682" y="4224706"/>
              <a:ext cx="281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DE437A75-1F9F-46FC-8C5E-69D17EDE0291}"/>
                </a:ext>
              </a:extLst>
            </p:cNvPr>
            <p:cNvSpPr txBox="1"/>
            <p:nvPr/>
          </p:nvSpPr>
          <p:spPr>
            <a:xfrm>
              <a:off x="11054208" y="3978485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sp>
          <p:nvSpPr>
            <p:cNvPr id="116" name="菱形 115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8282940" y="4733404"/>
              <a:ext cx="2872740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Do we need to make shadow for this object?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96" idx="2"/>
              <a:endCxn id="116" idx="0"/>
            </p:cNvCxnSpPr>
            <p:nvPr/>
          </p:nvCxnSpPr>
          <p:spPr>
            <a:xfrm flipH="1">
              <a:off x="9719310" y="4564380"/>
              <a:ext cx="2" cy="169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116" idx="2"/>
              <a:endCxn id="105" idx="0"/>
            </p:cNvCxnSpPr>
            <p:nvPr/>
          </p:nvCxnSpPr>
          <p:spPr>
            <a:xfrm>
              <a:off x="9719310" y="5412752"/>
              <a:ext cx="2" cy="171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9797861" y="5375495"/>
              <a:ext cx="38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cxnSp>
          <p:nvCxnSpPr>
            <p:cNvPr id="127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116" idx="1"/>
              <a:endCxn id="96" idx="1"/>
            </p:cNvCxnSpPr>
            <p:nvPr/>
          </p:nvCxnSpPr>
          <p:spPr>
            <a:xfrm rot="10800000" flipH="1">
              <a:off x="8282940" y="4224706"/>
              <a:ext cx="2" cy="848372"/>
            </a:xfrm>
            <a:prstGeom prst="bentConnector3">
              <a:avLst>
                <a:gd name="adj1" fmla="val -114300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8040496" y="5079010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23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9C70412-D534-4844-B24D-75EACF2D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229679"/>
          </a:xfrm>
        </p:spPr>
        <p:txBody>
          <a:bodyPr>
            <a:noAutofit/>
          </a:bodyPr>
          <a:lstStyle/>
          <a:p>
            <a:pPr algn="ctr"/>
            <a:r>
              <a:rPr lang="en-US" altLang="zh-TW" sz="2000" dirty="0"/>
              <a:t>2. </a:t>
            </a:r>
            <a:r>
              <a:rPr lang="en-US" altLang="zh-TW" sz="2000" dirty="0" err="1"/>
              <a:t>RenderFlow</a:t>
            </a:r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3214F5-AE3E-4953-8631-726AC1736300}"/>
              </a:ext>
            </a:extLst>
          </p:cNvPr>
          <p:cNvSpPr/>
          <p:nvPr/>
        </p:nvSpPr>
        <p:spPr>
          <a:xfrm>
            <a:off x="6661122" y="696101"/>
            <a:ext cx="4607241" cy="9294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640EE8-5B60-448B-95BD-4CEF3C77A3C3}"/>
              </a:ext>
            </a:extLst>
          </p:cNvPr>
          <p:cNvSpPr txBox="1"/>
          <p:nvPr/>
        </p:nvSpPr>
        <p:spPr>
          <a:xfrm>
            <a:off x="8357026" y="695693"/>
            <a:ext cx="1339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Render</a:t>
            </a:r>
            <a:r>
              <a:rPr lang="zh-TW" altLang="en-US" sz="1600" dirty="0"/>
              <a:t> </a:t>
            </a:r>
            <a:r>
              <a:rPr lang="en-US" altLang="zh-TW" sz="1600" dirty="0"/>
              <a:t>Pass</a:t>
            </a:r>
            <a:endParaRPr lang="zh-TW" altLang="en-US" sz="16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5E31300-D6FF-4B42-8D45-221D97E6C56D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8964743" y="1625598"/>
            <a:ext cx="1463111" cy="1182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6993C6-C425-4FEC-98D5-330DCFCBBF9A}"/>
              </a:ext>
            </a:extLst>
          </p:cNvPr>
          <p:cNvSpPr txBox="1"/>
          <p:nvPr/>
        </p:nvSpPr>
        <p:spPr>
          <a:xfrm>
            <a:off x="6677892" y="1010134"/>
            <a:ext cx="45904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Describe how many attachments and their </a:t>
            </a:r>
            <a:r>
              <a:rPr lang="en-US" altLang="zh-TW" sz="1100" dirty="0" err="1"/>
              <a:t>infos</a:t>
            </a:r>
            <a:r>
              <a:rPr lang="en-US" altLang="zh-TW" sz="1100" dirty="0"/>
              <a:t>(attachment kind).</a:t>
            </a:r>
          </a:p>
          <a:p>
            <a:r>
              <a:rPr lang="en-US" altLang="zh-TW" sz="1100" dirty="0"/>
              <a:t>2. </a:t>
            </a:r>
            <a:r>
              <a:rPr lang="en-US" altLang="zh-TW" sz="1100" dirty="0" err="1"/>
              <a:t>Descirbe</a:t>
            </a:r>
            <a:r>
              <a:rPr lang="en-US" altLang="zh-TW" sz="1100" dirty="0"/>
              <a:t> how many steps in this render pass.</a:t>
            </a:r>
          </a:p>
          <a:p>
            <a:r>
              <a:rPr lang="en-US" altLang="zh-TW" sz="1100" dirty="0"/>
              <a:t>3. Will be register to  class </a:t>
            </a:r>
            <a:r>
              <a:rPr lang="en-US" altLang="zh-TW" sz="1100" dirty="0" err="1"/>
              <a:t>RenderFlow</a:t>
            </a:r>
            <a:r>
              <a:rPr lang="en-US" altLang="zh-TW" sz="1100" dirty="0"/>
              <a:t> for pairing with </a:t>
            </a:r>
            <a:r>
              <a:rPr lang="en-US" altLang="zh-TW" sz="1100" dirty="0" err="1"/>
              <a:t>FrameBufferGroup</a:t>
            </a:r>
            <a:r>
              <a:rPr lang="en-US" altLang="zh-TW" sz="1100" dirty="0"/>
              <a:t>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78375D-0130-4F96-A07F-686646D59ABB}"/>
              </a:ext>
            </a:extLst>
          </p:cNvPr>
          <p:cNvSpPr/>
          <p:nvPr/>
        </p:nvSpPr>
        <p:spPr>
          <a:xfrm>
            <a:off x="8802254" y="2808300"/>
            <a:ext cx="3251200" cy="683046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01B418-C9D9-4149-9DE1-1B59F07CB23F}"/>
              </a:ext>
            </a:extLst>
          </p:cNvPr>
          <p:cNvSpPr txBox="1"/>
          <p:nvPr/>
        </p:nvSpPr>
        <p:spPr>
          <a:xfrm>
            <a:off x="9662939" y="2770111"/>
            <a:ext cx="1703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Subpass</a:t>
            </a:r>
            <a:r>
              <a:rPr lang="en-US" altLang="zh-TW" sz="1400" dirty="0"/>
              <a:t> Description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FA47ABA-FCA5-4199-A757-1527F48EF641}"/>
              </a:ext>
            </a:extLst>
          </p:cNvPr>
          <p:cNvSpPr txBox="1"/>
          <p:nvPr/>
        </p:nvSpPr>
        <p:spPr>
          <a:xfrm>
            <a:off x="8802254" y="2986010"/>
            <a:ext cx="325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Description which attachments we will use.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9C8A940-F8F4-4558-BC90-DB01A5A4632B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flipH="1">
            <a:off x="8395853" y="1625598"/>
            <a:ext cx="568890" cy="2233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3B48F00-BE89-4DA0-9FC8-D77BFDD86BC0}"/>
              </a:ext>
            </a:extLst>
          </p:cNvPr>
          <p:cNvSpPr/>
          <p:nvPr/>
        </p:nvSpPr>
        <p:spPr>
          <a:xfrm>
            <a:off x="6770253" y="3858867"/>
            <a:ext cx="3251200" cy="683046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AB9ACD-149B-42C2-BC9A-E0AFC215DDC5}"/>
              </a:ext>
            </a:extLst>
          </p:cNvPr>
          <p:cNvSpPr txBox="1"/>
          <p:nvPr/>
        </p:nvSpPr>
        <p:spPr>
          <a:xfrm>
            <a:off x="7432231" y="3820678"/>
            <a:ext cx="192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Attachment Description</a:t>
            </a:r>
            <a:endParaRPr lang="zh-TW" altLang="en-US" sz="1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080E07-BDF8-4FB8-B17A-E582F81CB8FF}"/>
              </a:ext>
            </a:extLst>
          </p:cNvPr>
          <p:cNvSpPr txBox="1"/>
          <p:nvPr/>
        </p:nvSpPr>
        <p:spPr>
          <a:xfrm>
            <a:off x="6770252" y="4079410"/>
            <a:ext cx="3251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Description attachment information.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E60182-10BA-4D1D-9907-CB4B989CFCF6}"/>
              </a:ext>
            </a:extLst>
          </p:cNvPr>
          <p:cNvSpPr txBox="1"/>
          <p:nvPr/>
        </p:nvSpPr>
        <p:spPr>
          <a:xfrm>
            <a:off x="8540812" y="2150915"/>
            <a:ext cx="526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…. n</a:t>
            </a:r>
            <a:endParaRPr lang="zh-TW" altLang="en-US" sz="10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01148C-8733-4142-82BE-E528538FAE58}"/>
              </a:ext>
            </a:extLst>
          </p:cNvPr>
          <p:cNvSpPr txBox="1"/>
          <p:nvPr/>
        </p:nvSpPr>
        <p:spPr>
          <a:xfrm>
            <a:off x="9558517" y="2172542"/>
            <a:ext cx="526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…. n</a:t>
            </a:r>
            <a:endParaRPr lang="zh-TW" altLang="en-US" sz="1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0E2A2C-C9F8-435F-829B-F5E3B0E91164}"/>
              </a:ext>
            </a:extLst>
          </p:cNvPr>
          <p:cNvSpPr/>
          <p:nvPr/>
        </p:nvSpPr>
        <p:spPr>
          <a:xfrm>
            <a:off x="154104" y="1707793"/>
            <a:ext cx="4607241" cy="7616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336D37F-B1A8-41CC-86C0-93425A0BE140}"/>
              </a:ext>
            </a:extLst>
          </p:cNvPr>
          <p:cNvSpPr txBox="1"/>
          <p:nvPr/>
        </p:nvSpPr>
        <p:spPr>
          <a:xfrm>
            <a:off x="1764146" y="1720200"/>
            <a:ext cx="143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Render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E71C174-69B5-47D1-8227-ADCD752ED91F}"/>
              </a:ext>
            </a:extLst>
          </p:cNvPr>
          <p:cNvSpPr txBox="1"/>
          <p:nvPr/>
        </p:nvSpPr>
        <p:spPr>
          <a:xfrm>
            <a:off x="154104" y="2038595"/>
            <a:ext cx="4590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Used to render step by step.</a:t>
            </a:r>
          </a:p>
          <a:p>
            <a:r>
              <a:rPr lang="en-US" altLang="zh-TW" sz="1100" dirty="0"/>
              <a:t>2. Create </a:t>
            </a:r>
            <a:r>
              <a:rPr lang="en-US" altLang="zh-TW" sz="1100" dirty="0" err="1"/>
              <a:t>FrameBufferGroup</a:t>
            </a:r>
            <a:r>
              <a:rPr lang="en-US" altLang="zh-TW" sz="1100" dirty="0"/>
              <a:t> after </a:t>
            </a:r>
            <a:r>
              <a:rPr lang="en-US" altLang="zh-TW" sz="1100" dirty="0" err="1"/>
              <a:t>RenderPass</a:t>
            </a:r>
            <a:r>
              <a:rPr lang="en-US" altLang="zh-TW" sz="1100" dirty="0"/>
              <a:t> registered.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E67C30F-97F2-4974-97C3-9FA91A2FDDD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761345" y="1160850"/>
            <a:ext cx="1899777" cy="990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6D17C3-CBAB-4653-9D3B-83857623E72C}"/>
              </a:ext>
            </a:extLst>
          </p:cNvPr>
          <p:cNvSpPr txBox="1"/>
          <p:nvPr/>
        </p:nvSpPr>
        <p:spPr>
          <a:xfrm>
            <a:off x="4810442" y="2005141"/>
            <a:ext cx="2439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…….…. 1 (Register Render pass to Flow)</a:t>
            </a:r>
            <a:endParaRPr lang="zh-TW" altLang="en-US" sz="1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23898A-C963-4AA9-B128-7965BE259D10}"/>
              </a:ext>
            </a:extLst>
          </p:cNvPr>
          <p:cNvSpPr/>
          <p:nvPr/>
        </p:nvSpPr>
        <p:spPr>
          <a:xfrm>
            <a:off x="137455" y="3256614"/>
            <a:ext cx="4607241" cy="60225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6957DDA-F364-45A7-84D3-23B3133687B9}"/>
              </a:ext>
            </a:extLst>
          </p:cNvPr>
          <p:cNvSpPr txBox="1"/>
          <p:nvPr/>
        </p:nvSpPr>
        <p:spPr>
          <a:xfrm>
            <a:off x="1512183" y="3229758"/>
            <a:ext cx="1841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Frame Buffer Group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C6983C9-B6AD-4AA1-9880-37D7C110D84E}"/>
              </a:ext>
            </a:extLst>
          </p:cNvPr>
          <p:cNvSpPr txBox="1"/>
          <p:nvPr/>
        </p:nvSpPr>
        <p:spPr>
          <a:xfrm>
            <a:off x="137455" y="3568312"/>
            <a:ext cx="4590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Keep buffer weak ref for each steps.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E0B7D35-AA87-4E68-9310-83A5B5BABCBD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2441076" y="2469482"/>
            <a:ext cx="8264" cy="787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FAFBD71-7E13-458B-BEE7-2438909DFAB5}"/>
              </a:ext>
            </a:extLst>
          </p:cNvPr>
          <p:cNvSpPr/>
          <p:nvPr/>
        </p:nvSpPr>
        <p:spPr>
          <a:xfrm>
            <a:off x="933177" y="322947"/>
            <a:ext cx="5504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 Describe which buffer reference to which attachments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AE726F4-9FB7-4AD8-ACD0-C94CE4E5242C}"/>
              </a:ext>
            </a:extLst>
          </p:cNvPr>
          <p:cNvSpPr/>
          <p:nvPr/>
        </p:nvSpPr>
        <p:spPr>
          <a:xfrm>
            <a:off x="137455" y="4328588"/>
            <a:ext cx="4623890" cy="7616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8F7EF1F-15E1-4A46-AAE4-156C008BE4BC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2441076" y="3858867"/>
            <a:ext cx="8324" cy="46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225462A-3A7C-4912-8B6A-4DDB93C5C250}"/>
              </a:ext>
            </a:extLst>
          </p:cNvPr>
          <p:cNvSpPr txBox="1"/>
          <p:nvPr/>
        </p:nvSpPr>
        <p:spPr>
          <a:xfrm>
            <a:off x="1816267" y="4325321"/>
            <a:ext cx="1232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Framebuffer</a:t>
            </a:r>
            <a:endParaRPr lang="zh-TW" altLang="en-US" sz="16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4A8E71F-A5A2-4ED7-B404-F2B7A1252C8A}"/>
              </a:ext>
            </a:extLst>
          </p:cNvPr>
          <p:cNvSpPr txBox="1"/>
          <p:nvPr/>
        </p:nvSpPr>
        <p:spPr>
          <a:xfrm>
            <a:off x="137452" y="4746271"/>
            <a:ext cx="4590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Describe relationship between color buffer and </a:t>
            </a:r>
            <a:r>
              <a:rPr lang="en-US" altLang="zh-TW" sz="1100" dirty="0" err="1"/>
              <a:t>attachement</a:t>
            </a:r>
            <a:r>
              <a:rPr lang="en-US" altLang="zh-TW" sz="1100" dirty="0"/>
              <a:t>.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64D1B0F-5ABE-47AB-AFD3-B8451D4391A2}"/>
              </a:ext>
            </a:extLst>
          </p:cNvPr>
          <p:cNvSpPr txBox="1"/>
          <p:nvPr/>
        </p:nvSpPr>
        <p:spPr>
          <a:xfrm>
            <a:off x="2101742" y="2726321"/>
            <a:ext cx="3299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…….…. 1 (Create </a:t>
            </a:r>
            <a:r>
              <a:rPr lang="en-US" altLang="zh-TW" sz="1000" dirty="0" err="1"/>
              <a:t>FrameBufferGroup</a:t>
            </a:r>
            <a:r>
              <a:rPr lang="en-US" altLang="zh-TW" sz="1000" dirty="0"/>
              <a:t> by  Flow)</a:t>
            </a:r>
            <a:endParaRPr lang="zh-TW" altLang="en-US" sz="10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07FFC04-B1C7-4D1C-9BAF-FA00C1A9CC9F}"/>
              </a:ext>
            </a:extLst>
          </p:cNvPr>
          <p:cNvSpPr txBox="1"/>
          <p:nvPr/>
        </p:nvSpPr>
        <p:spPr>
          <a:xfrm>
            <a:off x="2092092" y="3893779"/>
            <a:ext cx="780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…….…. 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698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371</Words>
  <Application>Microsoft Office PowerPoint</Application>
  <PresentationFormat>寬螢幕</PresentationFormat>
  <Paragraphs>67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Engine Design</vt:lpstr>
      <vt:lpstr>1. Vertex Buffer</vt:lpstr>
      <vt:lpstr>PowerPoint 簡報</vt:lpstr>
      <vt:lpstr>2. RenderFlow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Design</dc:title>
  <dc:creator>冠志 陳</dc:creator>
  <cp:lastModifiedBy>冠志 陳</cp:lastModifiedBy>
  <cp:revision>35</cp:revision>
  <dcterms:created xsi:type="dcterms:W3CDTF">2019-07-03T14:39:55Z</dcterms:created>
  <dcterms:modified xsi:type="dcterms:W3CDTF">2020-01-30T12:27:14Z</dcterms:modified>
</cp:coreProperties>
</file>