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Proxima Nova"/>
      <p:regular r:id="rId40"/>
      <p:bold r:id="rId41"/>
      <p:italic r:id="rId42"/>
      <p:boldItalic r:id="rId43"/>
    </p:embeddedFont>
    <p:embeddedFont>
      <p:font typeface="Roboto"/>
      <p:regular r:id="rId44"/>
      <p:bold r:id="rId45"/>
      <p:italic r:id="rId46"/>
      <p:boldItalic r:id="rId47"/>
    </p:embeddedFont>
    <p:embeddedFont>
      <p:font typeface="Roboto Medium"/>
      <p:regular r:id="rId48"/>
      <p:bold r:id="rId49"/>
      <p:italic r:id="rId50"/>
      <p:boldItalic r:id="rId51"/>
    </p:embeddedFont>
    <p:embeddedFont>
      <p:font typeface="Amatic SC"/>
      <p:regular r:id="rId52"/>
      <p:bold r:id="rId53"/>
    </p:embeddedFont>
    <p:embeddedFont>
      <p:font typeface="Gloria Hallelujah"/>
      <p:regular r:id="rId54"/>
    </p:embeddedFont>
    <p:embeddedFont>
      <p:font typeface="Oswald"/>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A0139C8-1BF1-4D57-8BDD-E12861EC51B2}">
  <a:tblStyle styleId="{6A0139C8-1BF1-4D57-8BDD-E12861EC51B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Roboto-regular.fntdata"/><Relationship Id="rId43" Type="http://schemas.openxmlformats.org/officeDocument/2006/relationships/font" Target="fonts/ProximaNova-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Medium-regular.fntdata"/><Relationship Id="rId47" Type="http://schemas.openxmlformats.org/officeDocument/2006/relationships/font" Target="fonts/Roboto-boldItalic.fntdata"/><Relationship Id="rId49" Type="http://schemas.openxmlformats.org/officeDocument/2006/relationships/font" Target="fonts/Roboto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edium-boldItalic.fntdata"/><Relationship Id="rId50" Type="http://schemas.openxmlformats.org/officeDocument/2006/relationships/font" Target="fonts/RobotoMedium-italic.fntdata"/><Relationship Id="rId53" Type="http://schemas.openxmlformats.org/officeDocument/2006/relationships/font" Target="fonts/AmaticSC-bold.fntdata"/><Relationship Id="rId52" Type="http://schemas.openxmlformats.org/officeDocument/2006/relationships/font" Target="fonts/AmaticSC-regular.fntdata"/><Relationship Id="rId11" Type="http://schemas.openxmlformats.org/officeDocument/2006/relationships/slide" Target="slides/slide5.xml"/><Relationship Id="rId55" Type="http://schemas.openxmlformats.org/officeDocument/2006/relationships/font" Target="fonts/Oswald-regular.fntdata"/><Relationship Id="rId10" Type="http://schemas.openxmlformats.org/officeDocument/2006/relationships/slide" Target="slides/slide4.xml"/><Relationship Id="rId54" Type="http://schemas.openxmlformats.org/officeDocument/2006/relationships/font" Target="fonts/GloriaHallelujah-regular.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Oswa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Escalabilidad" TargetMode="External"/><Relationship Id="rId3" Type="http://schemas.openxmlformats.org/officeDocument/2006/relationships/hyperlink" Target="https://es.wikipedia.org/w/index.php?title=Elasticidad_(Computaci%C3%B3n_en_la_nube)&amp;action=edit&amp;redlink=1" TargetMode="External"/><Relationship Id="rId4" Type="http://schemas.openxmlformats.org/officeDocument/2006/relationships/hyperlink" Target="https://es.wikipedia.org/wiki/Independencia_de_dispositivos" TargetMode="External"/><Relationship Id="rId5" Type="http://schemas.openxmlformats.org/officeDocument/2006/relationships/hyperlink" Target="https://es.wikipedia.org/wiki/Seguridad_inform%C3%A1tica" TargetMode="External"/><Relationship Id="rId6" Type="http://schemas.openxmlformats.org/officeDocument/2006/relationships/hyperlink" Target="https://es.wikipedia.org/wiki/Computaci%C3%B3n_en_la_nube#cite_note-4" TargetMode="External"/><Relationship Id="rId7" Type="http://schemas.openxmlformats.org/officeDocument/2006/relationships/hyperlink" Target="https://es.wikipedia.org/wiki/Mantenimiento_de_softwar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Escalabilidad" TargetMode="External"/><Relationship Id="rId3" Type="http://schemas.openxmlformats.org/officeDocument/2006/relationships/hyperlink" Target="https://es.wikipedia.org/w/index.php?title=Elasticidad_(Computaci%C3%B3n_en_la_nube)&amp;action=edit&amp;redlink=1" TargetMode="External"/><Relationship Id="rId4" Type="http://schemas.openxmlformats.org/officeDocument/2006/relationships/hyperlink" Target="https://es.wikipedia.org/wiki/Independencia_de_dispositivos" TargetMode="External"/><Relationship Id="rId5" Type="http://schemas.openxmlformats.org/officeDocument/2006/relationships/hyperlink" Target="https://es.wikipedia.org/wiki/Seguridad_inform%C3%A1tica" TargetMode="External"/><Relationship Id="rId6" Type="http://schemas.openxmlformats.org/officeDocument/2006/relationships/hyperlink" Target="https://es.wikipedia.org/wiki/Computaci%C3%B3n_en_la_nube#cite_note-4" TargetMode="External"/><Relationship Id="rId7" Type="http://schemas.openxmlformats.org/officeDocument/2006/relationships/hyperlink" Target="https://es.wikipedia.org/wiki/Mantenimiento_de_softwar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Escalabilidad" TargetMode="External"/><Relationship Id="rId3" Type="http://schemas.openxmlformats.org/officeDocument/2006/relationships/hyperlink" Target="https://es.wikipedia.org/w/index.php?title=Elasticidad_(Computaci%C3%B3n_en_la_nube)&amp;action=edit&amp;redlink=1" TargetMode="External"/><Relationship Id="rId4" Type="http://schemas.openxmlformats.org/officeDocument/2006/relationships/hyperlink" Target="https://es.wikipedia.org/wiki/Independencia_de_dispositivos" TargetMode="External"/><Relationship Id="rId5" Type="http://schemas.openxmlformats.org/officeDocument/2006/relationships/hyperlink" Target="https://es.wikipedia.org/wiki/Seguridad_inform%C3%A1tica" TargetMode="External"/><Relationship Id="rId6" Type="http://schemas.openxmlformats.org/officeDocument/2006/relationships/hyperlink" Target="https://es.wikipedia.org/wiki/Computaci%C3%B3n_en_la_nube#cite_note-4" TargetMode="External"/><Relationship Id="rId7" Type="http://schemas.openxmlformats.org/officeDocument/2006/relationships/hyperlink" Target="https://es.wikipedia.org/wiki/Mantenimiento_de_software"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434343"/>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a:t>
            </a:r>
            <a:r>
              <a:rPr lang="en" sz="1050">
                <a:latin typeface="Roboto"/>
                <a:ea typeface="Roboto"/>
                <a:cs typeface="Roboto"/>
                <a:sym typeface="Roboto"/>
              </a:rPr>
              <a:t>gilidad: Capacidad de mejora para ofrecer recursos tecnológicos al usuario por parte del proveedor.</a:t>
            </a:r>
            <a:endParaRPr sz="1050">
              <a:latin typeface="Roboto"/>
              <a:ea typeface="Roboto"/>
              <a:cs typeface="Roboto"/>
              <a:sym typeface="Roboto"/>
            </a:endParaRPr>
          </a:p>
          <a:p>
            <a:pPr indent="-295275" lvl="0" marL="673100" rtl="0">
              <a:lnSpc>
                <a:spcPct val="115000"/>
              </a:lnSpc>
              <a:spcBef>
                <a:spcPts val="300"/>
              </a:spcBef>
              <a:spcAft>
                <a:spcPts val="0"/>
              </a:spcAft>
              <a:buClr>
                <a:srgbClr val="000000"/>
              </a:buClr>
              <a:buSzPts val="1050"/>
              <a:buFont typeface="Roboto"/>
              <a:buChar char="●"/>
            </a:pPr>
            <a:r>
              <a:rPr lang="en" sz="1050">
                <a:latin typeface="Roboto"/>
                <a:ea typeface="Roboto"/>
                <a:cs typeface="Roboto"/>
                <a:sym typeface="Roboto"/>
              </a:rPr>
              <a:t>Costo: los proveedores de computación en la nube afirman que los costos se reducen. Un modelo de prestación pública en la nube convierte los gastos de capital en gastos de funcionamiento. Ello reduce barreras de entrada, ya que la infraestructura se proporciona típicamente por una tercera parte y no tiene que ser adquirida por una sola vez o tareas informáticas intensivas infrecuentes.</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2"/>
              </a:rPr>
              <a:t>Escalabilidad</a:t>
            </a:r>
            <a:r>
              <a:rPr lang="en" sz="1050">
                <a:latin typeface="Roboto"/>
                <a:ea typeface="Roboto"/>
                <a:cs typeface="Roboto"/>
                <a:sym typeface="Roboto"/>
              </a:rPr>
              <a:t> y</a:t>
            </a:r>
            <a:r>
              <a:rPr lang="en" sz="1050">
                <a:uFill>
                  <a:noFill/>
                </a:uFill>
                <a:latin typeface="Roboto"/>
                <a:ea typeface="Roboto"/>
                <a:cs typeface="Roboto"/>
                <a:sym typeface="Roboto"/>
                <a:hlinkClick r:id="rId3"/>
              </a:rPr>
              <a:t> elasticidad</a:t>
            </a:r>
            <a:r>
              <a:rPr lang="en" sz="1050">
                <a:latin typeface="Roboto"/>
                <a:ea typeface="Roboto"/>
                <a:cs typeface="Roboto"/>
                <a:sym typeface="Roboto"/>
              </a:rPr>
              <a:t>: aprovisionamiento de recursos sobre una base de autoservicio casi en tiempo real, sin que los usuarios necesiten cargas de alta duración.</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4"/>
              </a:rPr>
              <a:t>Independencia entre el dispositivo y la ubicación</a:t>
            </a:r>
            <a:r>
              <a:rPr lang="en" sz="1050">
                <a:latin typeface="Roboto"/>
                <a:ea typeface="Roboto"/>
                <a:cs typeface="Roboto"/>
                <a:sym typeface="Roboto"/>
              </a:rPr>
              <a:t>: permite a los usuarios acceder a los sistemas utilizando un navegador web, independientemente de su ubicación o del dispositivo que utilice (por ejemplo, PC, teléfono móvil).</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latin typeface="Roboto"/>
                <a:ea typeface="Roboto"/>
                <a:cs typeface="Roboto"/>
                <a:sym typeface="Roboto"/>
              </a:rPr>
              <a:t>La tecnología de virtualización permite compartir servidores y dispositivos de almacenamiento y una mayor utilización. Las aplicaciones pueden ser fácilmente migradas de un servidor físico a otro.</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latin typeface="Roboto"/>
                <a:ea typeface="Roboto"/>
                <a:cs typeface="Roboto"/>
                <a:sym typeface="Roboto"/>
              </a:rPr>
              <a:t>Rendimiento: Los sistemas en la nube controlan y optimizan el uso de los recursos de manera automática, dicha característica permite un seguimiento, control y notificación del mismo. Esta capacidad aporta transparencia tanto para el consumidor o el proveedor de servicio.</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5"/>
              </a:rPr>
              <a:t>Seguridad</a:t>
            </a:r>
            <a:r>
              <a:rPr lang="en" sz="1050">
                <a:latin typeface="Roboto"/>
                <a:ea typeface="Roboto"/>
                <a:cs typeface="Roboto"/>
                <a:sym typeface="Roboto"/>
              </a:rPr>
              <a:t>: puede mejorar debido a la centralización de los datos. La seguridad es a menudo tan buena o mejor que otros sistemas tradicionales, en parte porque los proveedores son capaces de dedicar recursos a la solución de los problemas de seguridad que muchos clientes no pueden permitirse el lujo de abordar. El usuario de la nube es responsable de la seguridad a nivel de aplicación. El proveedor de la nube es responsable de la seguridad física.</a:t>
            </a:r>
            <a:r>
              <a:rPr baseline="30000" lang="en" sz="1050">
                <a:uFill>
                  <a:noFill/>
                </a:uFill>
                <a:latin typeface="Roboto"/>
                <a:ea typeface="Roboto"/>
                <a:cs typeface="Roboto"/>
                <a:sym typeface="Roboto"/>
                <a:hlinkClick r:id="rId6"/>
              </a:rPr>
              <a:t>4</a:t>
            </a:r>
            <a:r>
              <a:rPr lang="en" sz="1050">
                <a:latin typeface="Roboto"/>
                <a:ea typeface="Roboto"/>
                <a:cs typeface="Roboto"/>
                <a:sym typeface="Roboto"/>
              </a:rPr>
              <a:t>​</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7"/>
              </a:rPr>
              <a:t>Mantenimiento</a:t>
            </a:r>
            <a:r>
              <a:rPr lang="en" sz="1050">
                <a:latin typeface="Roboto"/>
                <a:ea typeface="Roboto"/>
                <a:cs typeface="Roboto"/>
                <a:sym typeface="Roboto"/>
              </a:rPr>
              <a:t>: en el caso de las aplicaciones de computación en la nube, es más sencillo, ya que no necesitan ser instalados en el ordenador de cada usuario y se puede acceder desde diferentes lugares.</a:t>
            </a:r>
            <a:endParaRPr sz="1050">
              <a:latin typeface="Roboto"/>
              <a:ea typeface="Roboto"/>
              <a:cs typeface="Roboto"/>
              <a:sym typeface="Roboto"/>
            </a:endParaRPr>
          </a:p>
          <a:p>
            <a:pPr indent="-381000" lvl="0" marL="457200" rtl="0">
              <a:spcBef>
                <a:spcPts val="0"/>
              </a:spcBef>
              <a:spcAft>
                <a:spcPts val="0"/>
              </a:spcAft>
              <a:buSzPts val="2400"/>
              <a:buFont typeface="Roboto"/>
              <a:buChar char="●"/>
            </a:pPr>
            <a:r>
              <a:t/>
            </a:r>
            <a:endParaRPr sz="2400">
              <a:latin typeface="Roboto"/>
              <a:ea typeface="Roboto"/>
              <a:cs typeface="Roboto"/>
              <a:sym typeface="Roboto"/>
            </a:endParaRPr>
          </a:p>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a:t>
            </a:r>
            <a:r>
              <a:rPr lang="en" sz="1050">
                <a:latin typeface="Roboto"/>
                <a:ea typeface="Roboto"/>
                <a:cs typeface="Roboto"/>
                <a:sym typeface="Roboto"/>
              </a:rPr>
              <a:t>gilidad: Capacidad de mejora para ofrecer recursos tecnológicos al usuario por parte del proveedor.</a:t>
            </a:r>
            <a:endParaRPr sz="1050">
              <a:latin typeface="Roboto"/>
              <a:ea typeface="Roboto"/>
              <a:cs typeface="Roboto"/>
              <a:sym typeface="Roboto"/>
            </a:endParaRPr>
          </a:p>
          <a:p>
            <a:pPr indent="-295275" lvl="0" marL="673100" rtl="0">
              <a:lnSpc>
                <a:spcPct val="115000"/>
              </a:lnSpc>
              <a:spcBef>
                <a:spcPts val="300"/>
              </a:spcBef>
              <a:spcAft>
                <a:spcPts val="0"/>
              </a:spcAft>
              <a:buClr>
                <a:srgbClr val="000000"/>
              </a:buClr>
              <a:buSzPts val="1050"/>
              <a:buFont typeface="Roboto"/>
              <a:buChar char="●"/>
            </a:pPr>
            <a:r>
              <a:rPr lang="en" sz="1050">
                <a:latin typeface="Roboto"/>
                <a:ea typeface="Roboto"/>
                <a:cs typeface="Roboto"/>
                <a:sym typeface="Roboto"/>
              </a:rPr>
              <a:t>Costo: los proveedores de computación en la nube afirman que los costos se reducen. Un modelo de prestación pública en la nube convierte los gastos de capital en gastos de funcionamiento. Ello reduce barreras de entrada, ya que la infraestructura se proporciona típicamente por una tercera parte y no tiene que ser adquirida por una sola vez o tareas informáticas intensivas infrecuentes.</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2"/>
              </a:rPr>
              <a:t>Escalabilidad</a:t>
            </a:r>
            <a:r>
              <a:rPr lang="en" sz="1050">
                <a:latin typeface="Roboto"/>
                <a:ea typeface="Roboto"/>
                <a:cs typeface="Roboto"/>
                <a:sym typeface="Roboto"/>
              </a:rPr>
              <a:t> y</a:t>
            </a:r>
            <a:r>
              <a:rPr lang="en" sz="1050">
                <a:uFill>
                  <a:noFill/>
                </a:uFill>
                <a:latin typeface="Roboto"/>
                <a:ea typeface="Roboto"/>
                <a:cs typeface="Roboto"/>
                <a:sym typeface="Roboto"/>
                <a:hlinkClick r:id="rId3"/>
              </a:rPr>
              <a:t> elasticidad</a:t>
            </a:r>
            <a:r>
              <a:rPr lang="en" sz="1050">
                <a:latin typeface="Roboto"/>
                <a:ea typeface="Roboto"/>
                <a:cs typeface="Roboto"/>
                <a:sym typeface="Roboto"/>
              </a:rPr>
              <a:t>: aprovisionamiento de recursos sobre una base de autoservicio casi en tiempo real, sin que los usuarios necesiten cargas de alta duración.</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4"/>
              </a:rPr>
              <a:t>Independencia entre el dispositivo y la ubicación</a:t>
            </a:r>
            <a:r>
              <a:rPr lang="en" sz="1050">
                <a:latin typeface="Roboto"/>
                <a:ea typeface="Roboto"/>
                <a:cs typeface="Roboto"/>
                <a:sym typeface="Roboto"/>
              </a:rPr>
              <a:t>: permite a los usuarios acceder a los sistemas utilizando un navegador web, independientemente de su ubicación o del dispositivo que utilice (por ejemplo, PC, teléfono móvil).</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latin typeface="Roboto"/>
                <a:ea typeface="Roboto"/>
                <a:cs typeface="Roboto"/>
                <a:sym typeface="Roboto"/>
              </a:rPr>
              <a:t>La tecnología de virtualización permite compartir servidores y dispositivos de almacenamiento y una mayor utilización. Las aplicaciones pueden ser fácilmente migradas de un servidor físico a otro.</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latin typeface="Roboto"/>
                <a:ea typeface="Roboto"/>
                <a:cs typeface="Roboto"/>
                <a:sym typeface="Roboto"/>
              </a:rPr>
              <a:t>Rendimiento: Los sistemas en la nube controlan y optimizan el uso de los recursos de manera automática, dicha característica permite un seguimiento, control y notificación del mismo. Esta capacidad aporta transparencia tanto para el consumidor o el proveedor de servicio.</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5"/>
              </a:rPr>
              <a:t>Seguridad</a:t>
            </a:r>
            <a:r>
              <a:rPr lang="en" sz="1050">
                <a:latin typeface="Roboto"/>
                <a:ea typeface="Roboto"/>
                <a:cs typeface="Roboto"/>
                <a:sym typeface="Roboto"/>
              </a:rPr>
              <a:t>: puede mejorar debido a la centralización de los datos. La seguridad es a menudo tan buena o mejor que otros sistemas tradicionales, en parte porque los proveedores son capaces de dedicar recursos a la solución de los problemas de seguridad que muchos clientes no pueden permitirse el lujo de abordar. El usuario de la nube es responsable de la seguridad a nivel de aplicación. El proveedor de la nube es responsable de la seguridad física.</a:t>
            </a:r>
            <a:r>
              <a:rPr baseline="30000" lang="en" sz="1050">
                <a:uFill>
                  <a:noFill/>
                </a:uFill>
                <a:latin typeface="Roboto"/>
                <a:ea typeface="Roboto"/>
                <a:cs typeface="Roboto"/>
                <a:sym typeface="Roboto"/>
                <a:hlinkClick r:id="rId6"/>
              </a:rPr>
              <a:t>4</a:t>
            </a:r>
            <a:r>
              <a:rPr lang="en" sz="1050">
                <a:latin typeface="Roboto"/>
                <a:ea typeface="Roboto"/>
                <a:cs typeface="Roboto"/>
                <a:sym typeface="Roboto"/>
              </a:rPr>
              <a:t>​</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7"/>
              </a:rPr>
              <a:t>Mantenimiento</a:t>
            </a:r>
            <a:r>
              <a:rPr lang="en" sz="1050">
                <a:latin typeface="Roboto"/>
                <a:ea typeface="Roboto"/>
                <a:cs typeface="Roboto"/>
                <a:sym typeface="Roboto"/>
              </a:rPr>
              <a:t>: en el caso de las aplicaciones de computación en la nube, es más sencillo, ya que no necesitan ser instalados en el ordenador de cada usuario y se puede acceder desde diferentes lugares.</a:t>
            </a:r>
            <a:endParaRPr sz="1050">
              <a:latin typeface="Roboto"/>
              <a:ea typeface="Roboto"/>
              <a:cs typeface="Roboto"/>
              <a:sym typeface="Roboto"/>
            </a:endParaRPr>
          </a:p>
          <a:p>
            <a:pPr indent="-381000" lvl="0" marL="457200" rtl="0">
              <a:spcBef>
                <a:spcPts val="0"/>
              </a:spcBef>
              <a:spcAft>
                <a:spcPts val="0"/>
              </a:spcAft>
              <a:buSzPts val="2400"/>
              <a:buFont typeface="Roboto"/>
              <a:buChar char="●"/>
            </a:pPr>
            <a:r>
              <a:t/>
            </a:r>
            <a:endParaRPr sz="2400">
              <a:latin typeface="Roboto"/>
              <a:ea typeface="Roboto"/>
              <a:cs typeface="Roboto"/>
              <a:sym typeface="Roboto"/>
            </a:endParaRPr>
          </a:p>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a:t>
            </a:r>
            <a:r>
              <a:rPr lang="en" sz="1050">
                <a:latin typeface="Roboto"/>
                <a:ea typeface="Roboto"/>
                <a:cs typeface="Roboto"/>
                <a:sym typeface="Roboto"/>
              </a:rPr>
              <a:t>gilidad: Capacidad de mejora para ofrecer recursos tecnológicos al usuario por parte del proveedor.</a:t>
            </a:r>
            <a:endParaRPr sz="1050">
              <a:latin typeface="Roboto"/>
              <a:ea typeface="Roboto"/>
              <a:cs typeface="Roboto"/>
              <a:sym typeface="Roboto"/>
            </a:endParaRPr>
          </a:p>
          <a:p>
            <a:pPr indent="-295275" lvl="0" marL="673100" rtl="0">
              <a:lnSpc>
                <a:spcPct val="115000"/>
              </a:lnSpc>
              <a:spcBef>
                <a:spcPts val="300"/>
              </a:spcBef>
              <a:spcAft>
                <a:spcPts val="0"/>
              </a:spcAft>
              <a:buClr>
                <a:srgbClr val="000000"/>
              </a:buClr>
              <a:buSzPts val="1050"/>
              <a:buFont typeface="Roboto"/>
              <a:buChar char="●"/>
            </a:pPr>
            <a:r>
              <a:rPr lang="en" sz="1050">
                <a:latin typeface="Roboto"/>
                <a:ea typeface="Roboto"/>
                <a:cs typeface="Roboto"/>
                <a:sym typeface="Roboto"/>
              </a:rPr>
              <a:t>Costo: los proveedores de computación en la nube afirman que los costos se reducen. Un modelo de prestación pública en la nube convierte los gastos de capital en gastos de funcionamiento. Ello reduce barreras de entrada, ya que la infraestructura se proporciona típicamente por una tercera parte y no tiene que ser adquirida por una sola vez o tareas informáticas intensivas infrecuentes.</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2"/>
              </a:rPr>
              <a:t>Escalabilidad</a:t>
            </a:r>
            <a:r>
              <a:rPr lang="en" sz="1050">
                <a:latin typeface="Roboto"/>
                <a:ea typeface="Roboto"/>
                <a:cs typeface="Roboto"/>
                <a:sym typeface="Roboto"/>
              </a:rPr>
              <a:t> y</a:t>
            </a:r>
            <a:r>
              <a:rPr lang="en" sz="1050">
                <a:uFill>
                  <a:noFill/>
                </a:uFill>
                <a:latin typeface="Roboto"/>
                <a:ea typeface="Roboto"/>
                <a:cs typeface="Roboto"/>
                <a:sym typeface="Roboto"/>
                <a:hlinkClick r:id="rId3"/>
              </a:rPr>
              <a:t> elasticidad</a:t>
            </a:r>
            <a:r>
              <a:rPr lang="en" sz="1050">
                <a:latin typeface="Roboto"/>
                <a:ea typeface="Roboto"/>
                <a:cs typeface="Roboto"/>
                <a:sym typeface="Roboto"/>
              </a:rPr>
              <a:t>: aprovisionamiento de recursos sobre una base de autoservicio casi en tiempo real, sin que los usuarios necesiten cargas de alta duración.</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4"/>
              </a:rPr>
              <a:t>Independencia entre el dispositivo y la ubicación</a:t>
            </a:r>
            <a:r>
              <a:rPr lang="en" sz="1050">
                <a:latin typeface="Roboto"/>
                <a:ea typeface="Roboto"/>
                <a:cs typeface="Roboto"/>
                <a:sym typeface="Roboto"/>
              </a:rPr>
              <a:t>: permite a los usuarios acceder a los sistemas utilizando un navegador web, independientemente de su ubicación o del dispositivo que utilice (por ejemplo, PC, teléfono móvil).</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latin typeface="Roboto"/>
                <a:ea typeface="Roboto"/>
                <a:cs typeface="Roboto"/>
                <a:sym typeface="Roboto"/>
              </a:rPr>
              <a:t>La tecnología de virtualización permite compartir servidores y dispositivos de almacenamiento y una mayor utilización. Las aplicaciones pueden ser fácilmente migradas de un servidor físico a otro.</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latin typeface="Roboto"/>
                <a:ea typeface="Roboto"/>
                <a:cs typeface="Roboto"/>
                <a:sym typeface="Roboto"/>
              </a:rPr>
              <a:t>Rendimiento: Los sistemas en la nube controlan y optimizan el uso de los recursos de manera automática, dicha característica permite un seguimiento, control y notificación del mismo. Esta capacidad aporta transparencia tanto para el consumidor o el proveedor de servicio.</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5"/>
              </a:rPr>
              <a:t>Seguridad</a:t>
            </a:r>
            <a:r>
              <a:rPr lang="en" sz="1050">
                <a:latin typeface="Roboto"/>
                <a:ea typeface="Roboto"/>
                <a:cs typeface="Roboto"/>
                <a:sym typeface="Roboto"/>
              </a:rPr>
              <a:t>: puede mejorar debido a la centralización de los datos. La seguridad es a menudo tan buena o mejor que otros sistemas tradicionales, en parte porque los proveedores son capaces de dedicar recursos a la solución de los problemas de seguridad que muchos clientes no pueden permitirse el lujo de abordar. El usuario de la nube es responsable de la seguridad a nivel de aplicación. El proveedor de la nube es responsable de la seguridad física.</a:t>
            </a:r>
            <a:r>
              <a:rPr baseline="30000" lang="en" sz="1050">
                <a:uFill>
                  <a:noFill/>
                </a:uFill>
                <a:latin typeface="Roboto"/>
                <a:ea typeface="Roboto"/>
                <a:cs typeface="Roboto"/>
                <a:sym typeface="Roboto"/>
                <a:hlinkClick r:id="rId6"/>
              </a:rPr>
              <a:t>4</a:t>
            </a:r>
            <a:r>
              <a:rPr lang="en" sz="1050">
                <a:latin typeface="Roboto"/>
                <a:ea typeface="Roboto"/>
                <a:cs typeface="Roboto"/>
                <a:sym typeface="Roboto"/>
              </a:rPr>
              <a:t>​</a:t>
            </a:r>
            <a:endParaRPr sz="1050">
              <a:latin typeface="Roboto"/>
              <a:ea typeface="Roboto"/>
              <a:cs typeface="Roboto"/>
              <a:sym typeface="Roboto"/>
            </a:endParaRPr>
          </a:p>
          <a:p>
            <a:pPr indent="-295275" lvl="0" marL="673100" rtl="0">
              <a:lnSpc>
                <a:spcPct val="115000"/>
              </a:lnSpc>
              <a:spcBef>
                <a:spcPts val="0"/>
              </a:spcBef>
              <a:spcAft>
                <a:spcPts val="0"/>
              </a:spcAft>
              <a:buClr>
                <a:srgbClr val="000000"/>
              </a:buClr>
              <a:buSzPts val="1050"/>
              <a:buFont typeface="Roboto"/>
              <a:buChar char="●"/>
            </a:pPr>
            <a:r>
              <a:rPr lang="en" sz="1050">
                <a:uFill>
                  <a:noFill/>
                </a:uFill>
                <a:latin typeface="Roboto"/>
                <a:ea typeface="Roboto"/>
                <a:cs typeface="Roboto"/>
                <a:sym typeface="Roboto"/>
                <a:hlinkClick r:id="rId7"/>
              </a:rPr>
              <a:t>Mantenimiento</a:t>
            </a:r>
            <a:r>
              <a:rPr lang="en" sz="1050">
                <a:latin typeface="Roboto"/>
                <a:ea typeface="Roboto"/>
                <a:cs typeface="Roboto"/>
                <a:sym typeface="Roboto"/>
              </a:rPr>
              <a:t>: en el caso de las aplicaciones de computación en la nube, es más sencillo, ya que no necesitan ser instalados en el ordenador de cada usuario y se puede acceder desde diferentes lugares.</a:t>
            </a:r>
            <a:endParaRPr sz="1050">
              <a:latin typeface="Roboto"/>
              <a:ea typeface="Roboto"/>
              <a:cs typeface="Roboto"/>
              <a:sym typeface="Roboto"/>
            </a:endParaRPr>
          </a:p>
          <a:p>
            <a:pPr indent="-381000" lvl="0" marL="457200" rtl="0">
              <a:spcBef>
                <a:spcPts val="0"/>
              </a:spcBef>
              <a:spcAft>
                <a:spcPts val="0"/>
              </a:spcAft>
              <a:buSzPts val="2400"/>
              <a:buFont typeface="Roboto"/>
              <a:buChar char="●"/>
            </a:pPr>
            <a:r>
              <a:t/>
            </a:r>
            <a:endParaRPr sz="2400">
              <a:latin typeface="Roboto"/>
              <a:ea typeface="Roboto"/>
              <a:cs typeface="Roboto"/>
              <a:sym typeface="Roboto"/>
            </a:endParaRPr>
          </a:p>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Shape 56"/>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Shape 57"/>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Shape 6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Shape 61"/>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Shape 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Shape 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Shape 70"/>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Shape 71"/>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Shape 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Shape 78"/>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Shape 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Shape 8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5" name="Shape 8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Shape 86"/>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Shape 87"/>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Shape 88"/>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Shape 91"/>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ph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p:txBody>
      </p:sp>
      <p:sp>
        <p:nvSpPr>
          <p:cNvPr id="96" name="Shape 96"/>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Shape 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100" name="Shape 100"/>
        <p:cNvGrpSpPr/>
        <p:nvPr/>
      </p:nvGrpSpPr>
      <p:grpSpPr>
        <a:xfrm>
          <a:off x="0" y="0"/>
          <a:ext cx="0" cy="0"/>
          <a:chOff x="0" y="0"/>
          <a:chExt cx="0" cy="0"/>
        </a:xfrm>
      </p:grpSpPr>
      <p:sp>
        <p:nvSpPr>
          <p:cNvPr id="101" name="Shape 101"/>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2" name="Shape 102"/>
          <p:cNvCxnSpPr/>
          <p:nvPr/>
        </p:nvCxnSpPr>
        <p:spPr>
          <a:xfrm>
            <a:off x="831620" y="615325"/>
            <a:ext cx="5948700" cy="0"/>
          </a:xfrm>
          <a:prstGeom prst="straightConnector1">
            <a:avLst/>
          </a:prstGeom>
          <a:noFill/>
          <a:ln cap="flat" cmpd="sng" w="76200">
            <a:solidFill>
              <a:schemeClr val="lt1"/>
            </a:solidFill>
            <a:prstDash val="solid"/>
            <a:round/>
            <a:headEnd len="sm" w="sm" type="none"/>
            <a:tailEnd len="sm" w="sm" type="none"/>
          </a:ln>
        </p:spPr>
      </p:cxnSp>
      <p:sp>
        <p:nvSpPr>
          <p:cNvPr id="103" name="Shape 103"/>
          <p:cNvSpPr txBox="1"/>
          <p:nvPr>
            <p:ph type="title"/>
          </p:nvPr>
        </p:nvSpPr>
        <p:spPr>
          <a:xfrm>
            <a:off x="832600" y="844000"/>
            <a:ext cx="5810400" cy="15504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04" name="Shape 104"/>
          <p:cNvSpPr txBox="1"/>
          <p:nvPr>
            <p:ph idx="1" type="body"/>
          </p:nvPr>
        </p:nvSpPr>
        <p:spPr>
          <a:xfrm>
            <a:off x="832600" y="2623081"/>
            <a:ext cx="5810400" cy="1738800"/>
          </a:xfrm>
          <a:prstGeom prst="rect">
            <a:avLst/>
          </a:prstGeom>
          <a:noFill/>
        </p:spPr>
        <p:txBody>
          <a:bodyPr anchorCtr="0" anchor="t" bIns="91425" lIns="91425" spcFirstLastPara="1" rIns="91425" wrap="square" tIns="91425"/>
          <a:lstStyle>
            <a:lvl1pPr indent="-330200" lvl="0" marL="457200" rtl="0" algn="l">
              <a:lnSpc>
                <a:spcPct val="115000"/>
              </a:lnSpc>
              <a:spcBef>
                <a:spcPts val="0"/>
              </a:spcBef>
              <a:spcAft>
                <a:spcPts val="0"/>
              </a:spcAft>
              <a:buClr>
                <a:schemeClr val="lt1"/>
              </a:buClr>
              <a:buSzPts val="1600"/>
              <a:buChar char="●"/>
              <a:defRPr sz="1600">
                <a:solidFill>
                  <a:schemeClr val="lt1"/>
                </a:solidFill>
              </a:defRPr>
            </a:lvl1pPr>
            <a:lvl2pPr indent="-317500" lvl="1" marL="914400" rtl="0" algn="l">
              <a:lnSpc>
                <a:spcPct val="115000"/>
              </a:lnSpc>
              <a:spcBef>
                <a:spcPts val="1600"/>
              </a:spcBef>
              <a:spcAft>
                <a:spcPts val="0"/>
              </a:spcAft>
              <a:buClr>
                <a:schemeClr val="lt1"/>
              </a:buClr>
              <a:buSzPts val="1400"/>
              <a:buChar char="○"/>
              <a:defRPr sz="1400">
                <a:solidFill>
                  <a:schemeClr val="lt1"/>
                </a:solidFill>
              </a:defRPr>
            </a:lvl2pPr>
            <a:lvl3pPr indent="-317500" lvl="2" marL="1371600" rtl="0" algn="l">
              <a:lnSpc>
                <a:spcPct val="115000"/>
              </a:lnSpc>
              <a:spcBef>
                <a:spcPts val="1600"/>
              </a:spcBef>
              <a:spcAft>
                <a:spcPts val="0"/>
              </a:spcAft>
              <a:buClr>
                <a:schemeClr val="lt1"/>
              </a:buClr>
              <a:buSzPts val="1400"/>
              <a:buChar char="■"/>
              <a:defRPr sz="1400">
                <a:solidFill>
                  <a:schemeClr val="lt1"/>
                </a:solidFill>
              </a:defRPr>
            </a:lvl3pPr>
            <a:lvl4pPr indent="-317500" lvl="3" marL="1828800" rtl="0" algn="l">
              <a:lnSpc>
                <a:spcPct val="115000"/>
              </a:lnSpc>
              <a:spcBef>
                <a:spcPts val="1600"/>
              </a:spcBef>
              <a:spcAft>
                <a:spcPts val="0"/>
              </a:spcAft>
              <a:buClr>
                <a:schemeClr val="lt1"/>
              </a:buClr>
              <a:buSzPts val="1400"/>
              <a:buChar char="●"/>
              <a:defRPr sz="1400">
                <a:solidFill>
                  <a:schemeClr val="lt1"/>
                </a:solidFill>
              </a:defRPr>
            </a:lvl4pPr>
            <a:lvl5pPr indent="-317500" lvl="4" marL="2286000" rtl="0" algn="l">
              <a:lnSpc>
                <a:spcPct val="115000"/>
              </a:lnSpc>
              <a:spcBef>
                <a:spcPts val="1600"/>
              </a:spcBef>
              <a:spcAft>
                <a:spcPts val="0"/>
              </a:spcAft>
              <a:buClr>
                <a:schemeClr val="lt1"/>
              </a:buClr>
              <a:buSzPts val="1400"/>
              <a:buChar char="○"/>
              <a:defRPr sz="1400">
                <a:solidFill>
                  <a:schemeClr val="lt1"/>
                </a:solidFill>
              </a:defRPr>
            </a:lvl5pPr>
            <a:lvl6pPr indent="-317500" lvl="5" marL="2743200" rtl="0" algn="l">
              <a:lnSpc>
                <a:spcPct val="115000"/>
              </a:lnSpc>
              <a:spcBef>
                <a:spcPts val="1600"/>
              </a:spcBef>
              <a:spcAft>
                <a:spcPts val="0"/>
              </a:spcAft>
              <a:buClr>
                <a:schemeClr val="lt1"/>
              </a:buClr>
              <a:buSzPts val="1400"/>
              <a:buChar char="■"/>
              <a:defRPr sz="1400">
                <a:solidFill>
                  <a:schemeClr val="lt1"/>
                </a:solidFill>
              </a:defRPr>
            </a:lvl6pPr>
            <a:lvl7pPr indent="-317500" lvl="6" marL="3200400" rtl="0" algn="l">
              <a:lnSpc>
                <a:spcPct val="115000"/>
              </a:lnSpc>
              <a:spcBef>
                <a:spcPts val="1600"/>
              </a:spcBef>
              <a:spcAft>
                <a:spcPts val="0"/>
              </a:spcAft>
              <a:buClr>
                <a:schemeClr val="lt1"/>
              </a:buClr>
              <a:buSzPts val="1400"/>
              <a:buChar char="●"/>
              <a:defRPr sz="1400">
                <a:solidFill>
                  <a:schemeClr val="lt1"/>
                </a:solidFill>
              </a:defRPr>
            </a:lvl7pPr>
            <a:lvl8pPr indent="-317500" lvl="7" marL="3657600" rtl="0" algn="l">
              <a:lnSpc>
                <a:spcPct val="115000"/>
              </a:lnSpc>
              <a:spcBef>
                <a:spcPts val="1600"/>
              </a:spcBef>
              <a:spcAft>
                <a:spcPts val="0"/>
              </a:spcAft>
              <a:buClr>
                <a:schemeClr val="lt1"/>
              </a:buClr>
              <a:buSzPts val="1400"/>
              <a:buChar char="○"/>
              <a:defRPr sz="1400">
                <a:solidFill>
                  <a:schemeClr val="lt1"/>
                </a:solidFill>
              </a:defRPr>
            </a:lvl8pPr>
            <a:lvl9pPr indent="-317500" lvl="8" marL="4114800" rtl="0" algn="l">
              <a:lnSpc>
                <a:spcPct val="115000"/>
              </a:lnSpc>
              <a:spcBef>
                <a:spcPts val="1600"/>
              </a:spcBef>
              <a:spcAft>
                <a:spcPts val="1600"/>
              </a:spcAft>
              <a:buClr>
                <a:schemeClr val="lt1"/>
              </a:buClr>
              <a:buSzPts val="1400"/>
              <a:buChar char="■"/>
              <a:defRPr sz="1400">
                <a:solidFill>
                  <a:schemeClr val="lt1"/>
                </a:solidFill>
              </a:defRPr>
            </a:lvl9pPr>
          </a:lstStyle>
          <a:p/>
        </p:txBody>
      </p:sp>
      <p:sp>
        <p:nvSpPr>
          <p:cNvPr id="105" name="Shape 10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bg>
      <p:bgPr>
        <a:solidFill>
          <a:srgbClr val="FFFFFF"/>
        </a:solidFill>
      </p:bgPr>
    </p:bg>
    <p:spTree>
      <p:nvGrpSpPr>
        <p:cNvPr id="106" name="Shape 106"/>
        <p:cNvGrpSpPr/>
        <p:nvPr/>
      </p:nvGrpSpPr>
      <p:grpSpPr>
        <a:xfrm>
          <a:off x="0" y="0"/>
          <a:ext cx="0" cy="0"/>
          <a:chOff x="0" y="0"/>
          <a:chExt cx="0" cy="0"/>
        </a:xfrm>
      </p:grpSpPr>
      <p:sp>
        <p:nvSpPr>
          <p:cNvPr id="107" name="Shape 107"/>
          <p:cNvSpPr/>
          <p:nvPr/>
        </p:nvSpPr>
        <p:spPr>
          <a:xfrm>
            <a:off x="0" y="0"/>
            <a:ext cx="9144000" cy="5143500"/>
          </a:xfrm>
          <a:prstGeom prst="rect">
            <a:avLst/>
          </a:prstGeom>
          <a:solidFill>
            <a:srgbClr val="455A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txBox="1"/>
          <p:nvPr>
            <p:ph type="title"/>
          </p:nvPr>
        </p:nvSpPr>
        <p:spPr>
          <a:xfrm>
            <a:off x="3019425" y="1662150"/>
            <a:ext cx="3105300" cy="1819200"/>
          </a:xfrm>
          <a:prstGeom prst="rect">
            <a:avLst/>
          </a:prstGeom>
          <a:noFill/>
        </p:spPr>
        <p:txBody>
          <a:bodyPr anchorCtr="0" anchor="ctr" bIns="91425" lIns="91425" spcFirstLastPara="1" rIns="91425" wrap="square" tIns="91425"/>
          <a:lstStyle>
            <a:lvl1pPr lvl="0" rtl="0" algn="ctr">
              <a:lnSpc>
                <a:spcPct val="100000"/>
              </a:lnSpc>
              <a:spcBef>
                <a:spcPts val="0"/>
              </a:spcBef>
              <a:spcAft>
                <a:spcPts val="0"/>
              </a:spcAft>
              <a:buNone/>
              <a:defRPr b="1" sz="4000">
                <a:solidFill>
                  <a:srgbClr val="263238"/>
                </a:solidFill>
              </a:defRPr>
            </a:lvl1pPr>
            <a:lvl2pPr lvl="1" rtl="0" algn="ctr">
              <a:lnSpc>
                <a:spcPct val="100000"/>
              </a:lnSpc>
              <a:spcBef>
                <a:spcPts val="0"/>
              </a:spcBef>
              <a:spcAft>
                <a:spcPts val="0"/>
              </a:spcAft>
              <a:buNone/>
              <a:defRPr b="1" sz="2800">
                <a:solidFill>
                  <a:srgbClr val="263238"/>
                </a:solidFill>
              </a:defRPr>
            </a:lvl2pPr>
            <a:lvl3pPr lvl="2" rtl="0" algn="ctr">
              <a:lnSpc>
                <a:spcPct val="100000"/>
              </a:lnSpc>
              <a:spcBef>
                <a:spcPts val="0"/>
              </a:spcBef>
              <a:spcAft>
                <a:spcPts val="0"/>
              </a:spcAft>
              <a:buNone/>
              <a:defRPr b="1" sz="2800">
                <a:solidFill>
                  <a:srgbClr val="263238"/>
                </a:solidFill>
              </a:defRPr>
            </a:lvl3pPr>
            <a:lvl4pPr lvl="3" rtl="0" algn="ctr">
              <a:lnSpc>
                <a:spcPct val="100000"/>
              </a:lnSpc>
              <a:spcBef>
                <a:spcPts val="0"/>
              </a:spcBef>
              <a:spcAft>
                <a:spcPts val="0"/>
              </a:spcAft>
              <a:buNone/>
              <a:defRPr b="1" sz="2800">
                <a:solidFill>
                  <a:srgbClr val="263238"/>
                </a:solidFill>
              </a:defRPr>
            </a:lvl4pPr>
            <a:lvl5pPr lvl="4" rtl="0" algn="ctr">
              <a:lnSpc>
                <a:spcPct val="100000"/>
              </a:lnSpc>
              <a:spcBef>
                <a:spcPts val="0"/>
              </a:spcBef>
              <a:spcAft>
                <a:spcPts val="0"/>
              </a:spcAft>
              <a:buNone/>
              <a:defRPr b="1" sz="2800">
                <a:solidFill>
                  <a:srgbClr val="263238"/>
                </a:solidFill>
              </a:defRPr>
            </a:lvl5pPr>
            <a:lvl6pPr lvl="5" rtl="0" algn="ctr">
              <a:lnSpc>
                <a:spcPct val="100000"/>
              </a:lnSpc>
              <a:spcBef>
                <a:spcPts val="0"/>
              </a:spcBef>
              <a:spcAft>
                <a:spcPts val="0"/>
              </a:spcAft>
              <a:buNone/>
              <a:defRPr b="1" sz="2800">
                <a:solidFill>
                  <a:srgbClr val="263238"/>
                </a:solidFill>
              </a:defRPr>
            </a:lvl6pPr>
            <a:lvl7pPr lvl="6" rtl="0" algn="ctr">
              <a:lnSpc>
                <a:spcPct val="100000"/>
              </a:lnSpc>
              <a:spcBef>
                <a:spcPts val="0"/>
              </a:spcBef>
              <a:spcAft>
                <a:spcPts val="0"/>
              </a:spcAft>
              <a:buNone/>
              <a:defRPr b="1" sz="2800">
                <a:solidFill>
                  <a:srgbClr val="263238"/>
                </a:solidFill>
              </a:defRPr>
            </a:lvl7pPr>
            <a:lvl8pPr lvl="7" rtl="0" algn="ctr">
              <a:lnSpc>
                <a:spcPct val="100000"/>
              </a:lnSpc>
              <a:spcBef>
                <a:spcPts val="0"/>
              </a:spcBef>
              <a:spcAft>
                <a:spcPts val="0"/>
              </a:spcAft>
              <a:buNone/>
              <a:defRPr b="1" sz="2800">
                <a:solidFill>
                  <a:srgbClr val="263238"/>
                </a:solidFill>
              </a:defRPr>
            </a:lvl8pPr>
            <a:lvl9pPr lvl="8" rtl="0" algn="ctr">
              <a:lnSpc>
                <a:spcPct val="100000"/>
              </a:lnSpc>
              <a:spcBef>
                <a:spcPts val="0"/>
              </a:spcBef>
              <a:spcAft>
                <a:spcPts val="0"/>
              </a:spcAft>
              <a:buNone/>
              <a:defRPr b="1" sz="2800">
                <a:solidFill>
                  <a:srgbClr val="263238"/>
                </a:solidFill>
              </a:defRPr>
            </a:lvl9pPr>
          </a:lstStyle>
          <a:p/>
        </p:txBody>
      </p:sp>
      <p:sp>
        <p:nvSpPr>
          <p:cNvPr id="111" name="Shape 11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www.ibm.com/software/data/informix/ids/ad/" TargetMode="External"/><Relationship Id="rId4" Type="http://schemas.openxmlformats.org/officeDocument/2006/relationships/hyperlink" Target="http://www.ibm.com/software/data/informix/ids/ad/" TargetMode="External"/><Relationship Id="rId5" Type="http://schemas.openxmlformats.org/officeDocument/2006/relationships/hyperlink" Target="http://www.openadmintool.org/" TargetMode="External"/><Relationship Id="rId6" Type="http://schemas.openxmlformats.org/officeDocument/2006/relationships/hyperlink" Target="http://www.openadmintool.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s://es.wikipedia.org/wiki/Escalabilidad" TargetMode="External"/><Relationship Id="rId4" Type="http://schemas.openxmlformats.org/officeDocument/2006/relationships/hyperlink" Target="https://es.wikipedia.org/w/index.php?title=Elasticidad_(Computaci%C3%B3n_en_la_nube)&amp;action=edit&amp;redlink=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hyperlink" Target="https://www.ibm.com/support/knowledgecenter/en/SSGU8G_12.1.0/com.ibm.adref.doc/ids_adr_0718.htm" TargetMode="External"/><Relationship Id="rId4" Type="http://schemas.openxmlformats.org/officeDocument/2006/relationships/hyperlink" Target="https://www.ibm.com/analytics/informix" TargetMode="External"/><Relationship Id="rId5" Type="http://schemas.openxmlformats.org/officeDocument/2006/relationships/hyperlink" Target="https://www-112.ibm.com/software/howtobuy/buyingtools/paexpress/Express?P0=E1&amp;part_number=D55NPLL,D5509LL,D5507LL&amp;catalogLocale=es_ES&amp;Locale=es_ES&amp;country=ESP&amp;PT=html&amp;S_TACT=none&amp;S_CMP=none" TargetMode="External"/><Relationship Id="rId6" Type="http://schemas.openxmlformats.org/officeDocument/2006/relationships/hyperlink" Target="http://www.banxico.org.mx/portal-mercado-cambiario/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www.ibm.com/software/data/informix/cluster/" TargetMode="External"/><Relationship Id="rId4" Type="http://schemas.openxmlformats.org/officeDocument/2006/relationships/hyperlink" Target="http://www.ibm.com/software/data/informix/clust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ctrTitle"/>
          </p:nvPr>
        </p:nvSpPr>
        <p:spPr>
          <a:xfrm>
            <a:off x="1292250" y="242100"/>
            <a:ext cx="6957300" cy="1588500"/>
          </a:xfrm>
          <a:prstGeom prst="rect">
            <a:avLst/>
          </a:prstGeom>
        </p:spPr>
        <p:txBody>
          <a:bodyPr anchorCtr="0" anchor="b" bIns="91425" lIns="91425" spcFirstLastPara="1" rIns="91425" wrap="square" tIns="91425">
            <a:noAutofit/>
          </a:bodyPr>
          <a:lstStyle/>
          <a:p>
            <a:pPr indent="0" lvl="0" marL="0" algn="just">
              <a:spcBef>
                <a:spcPts val="0"/>
              </a:spcBef>
              <a:spcAft>
                <a:spcPts val="0"/>
              </a:spcAft>
              <a:buNone/>
            </a:pPr>
            <a:r>
              <a:t/>
            </a:r>
            <a:endParaRPr sz="1000">
              <a:solidFill>
                <a:srgbClr val="434343"/>
              </a:solidFill>
              <a:latin typeface="Roboto"/>
              <a:ea typeface="Roboto"/>
              <a:cs typeface="Roboto"/>
              <a:sym typeface="Roboto"/>
            </a:endParaRPr>
          </a:p>
          <a:p>
            <a:pPr indent="0" lvl="0" marL="0" rtl="0">
              <a:spcBef>
                <a:spcPts val="0"/>
              </a:spcBef>
              <a:spcAft>
                <a:spcPts val="0"/>
              </a:spcAft>
              <a:buNone/>
            </a:pPr>
            <a:r>
              <a:rPr lang="en" sz="7200">
                <a:latin typeface="Roboto Medium"/>
                <a:ea typeface="Roboto Medium"/>
                <a:cs typeface="Roboto Medium"/>
                <a:sym typeface="Roboto Medium"/>
              </a:rPr>
              <a:t>Informix</a:t>
            </a:r>
            <a:endParaRPr sz="7200">
              <a:latin typeface="Roboto Medium"/>
              <a:ea typeface="Roboto Medium"/>
              <a:cs typeface="Roboto Medium"/>
              <a:sym typeface="Roboto Medium"/>
            </a:endParaRPr>
          </a:p>
        </p:txBody>
      </p:sp>
      <p:sp>
        <p:nvSpPr>
          <p:cNvPr id="117" name="Shape 117"/>
          <p:cNvSpPr txBox="1"/>
          <p:nvPr>
            <p:ph idx="1" type="subTitle"/>
          </p:nvPr>
        </p:nvSpPr>
        <p:spPr>
          <a:xfrm>
            <a:off x="1105000" y="2879325"/>
            <a:ext cx="6559500" cy="192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Integrantes: </a:t>
            </a:r>
            <a:endParaRPr>
              <a:latin typeface="Oswald"/>
              <a:ea typeface="Oswald"/>
              <a:cs typeface="Oswald"/>
              <a:sym typeface="Oswald"/>
            </a:endParaRPr>
          </a:p>
          <a:p>
            <a:pPr indent="0" lvl="0" marL="0">
              <a:spcBef>
                <a:spcPts val="0"/>
              </a:spcBef>
              <a:spcAft>
                <a:spcPts val="0"/>
              </a:spcAft>
              <a:buNone/>
            </a:pPr>
            <a:r>
              <a:rPr lang="en">
                <a:latin typeface="Oswald"/>
                <a:ea typeface="Oswald"/>
                <a:cs typeface="Oswald"/>
                <a:sym typeface="Oswald"/>
              </a:rPr>
              <a:t>Huerta Cortes Alan Antonio</a:t>
            </a:r>
            <a:endParaRPr>
              <a:latin typeface="Oswald"/>
              <a:ea typeface="Oswald"/>
              <a:cs typeface="Oswald"/>
              <a:sym typeface="Oswald"/>
            </a:endParaRPr>
          </a:p>
          <a:p>
            <a:pPr indent="0" lvl="0" marL="0">
              <a:spcBef>
                <a:spcPts val="0"/>
              </a:spcBef>
              <a:spcAft>
                <a:spcPts val="0"/>
              </a:spcAft>
              <a:buNone/>
            </a:pPr>
            <a:r>
              <a:rPr lang="en">
                <a:latin typeface="Oswald"/>
                <a:ea typeface="Oswald"/>
                <a:cs typeface="Oswald"/>
                <a:sym typeface="Oswald"/>
              </a:rPr>
              <a:t>Hernández Elizalde Juan Mario</a:t>
            </a:r>
            <a:endParaRPr>
              <a:latin typeface="Oswald"/>
              <a:ea typeface="Oswald"/>
              <a:cs typeface="Oswald"/>
              <a:sym typeface="Oswald"/>
            </a:endParaRPr>
          </a:p>
          <a:p>
            <a:pPr indent="0" lvl="0" marL="0">
              <a:spcBef>
                <a:spcPts val="0"/>
              </a:spcBef>
              <a:spcAft>
                <a:spcPts val="0"/>
              </a:spcAft>
              <a:buNone/>
            </a:pPr>
            <a:r>
              <a:rPr lang="en">
                <a:latin typeface="Oswald"/>
                <a:ea typeface="Oswald"/>
                <a:cs typeface="Oswald"/>
                <a:sym typeface="Oswald"/>
              </a:rPr>
              <a:t>Macias Castillo Josue</a:t>
            </a:r>
            <a:endParaRPr>
              <a:latin typeface="Oswald"/>
              <a:ea typeface="Oswald"/>
              <a:cs typeface="Oswald"/>
              <a:sym typeface="Oswald"/>
            </a:endParaRPr>
          </a:p>
          <a:p>
            <a:pPr indent="0" lvl="0" marL="0" rtl="0">
              <a:spcBef>
                <a:spcPts val="0"/>
              </a:spcBef>
              <a:spcAft>
                <a:spcPts val="0"/>
              </a:spcAft>
              <a:buNone/>
            </a:pPr>
            <a:r>
              <a:rPr lang="en">
                <a:latin typeface="Oswald"/>
                <a:ea typeface="Oswald"/>
                <a:cs typeface="Oswald"/>
                <a:sym typeface="Oswald"/>
              </a:rPr>
              <a:t>Morales López Laura Andrea</a:t>
            </a:r>
            <a:endParaRPr>
              <a:latin typeface="Oswald"/>
              <a:ea typeface="Oswald"/>
              <a:cs typeface="Oswald"/>
              <a:sym typeface="Oswald"/>
            </a:endParaRPr>
          </a:p>
        </p:txBody>
      </p:sp>
      <p:pic>
        <p:nvPicPr>
          <p:cNvPr id="118" name="Shape 118"/>
          <p:cNvPicPr preferRelativeResize="0"/>
          <p:nvPr/>
        </p:nvPicPr>
        <p:blipFill>
          <a:blip r:embed="rId3">
            <a:alphaModFix/>
          </a:blip>
          <a:stretch>
            <a:fillRect/>
          </a:stretch>
        </p:blipFill>
        <p:spPr>
          <a:xfrm>
            <a:off x="5589175" y="242103"/>
            <a:ext cx="3040185" cy="1588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Tipo de herramientas</a:t>
            </a:r>
            <a:endParaRPr b="1" sz="3000">
              <a:latin typeface="Oswald"/>
              <a:ea typeface="Oswald"/>
              <a:cs typeface="Oswald"/>
              <a:sym typeface="Oswald"/>
            </a:endParaRPr>
          </a:p>
        </p:txBody>
      </p:sp>
      <p:sp>
        <p:nvSpPr>
          <p:cNvPr id="175" name="Shape 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400"/>
              </a:spcBef>
              <a:spcAft>
                <a:spcPts val="0"/>
              </a:spcAft>
              <a:buNone/>
            </a:pPr>
            <a:r>
              <a:rPr b="1" lang="en">
                <a:solidFill>
                  <a:srgbClr val="000000"/>
                </a:solidFill>
                <a:uFill>
                  <a:noFill/>
                </a:uFill>
                <a:latin typeface="Oswald"/>
                <a:ea typeface="Oswald"/>
                <a:cs typeface="Oswald"/>
                <a:sym typeface="Oswald"/>
                <a:hlinkClick r:id="rId3"/>
              </a:rPr>
              <a:t>Desarrollo de las aplicaciones</a:t>
            </a:r>
            <a:endParaRPr b="1">
              <a:solidFill>
                <a:srgbClr val="000000"/>
              </a:solidFill>
              <a:uFill>
                <a:noFill/>
              </a:uFill>
              <a:latin typeface="Oswald"/>
              <a:ea typeface="Oswald"/>
              <a:cs typeface="Oswald"/>
              <a:sym typeface="Oswald"/>
              <a:hlinkClick r:id="rId4"/>
            </a:endParaRPr>
          </a:p>
          <a:p>
            <a:pPr indent="0" lvl="0" marL="0" rtl="0">
              <a:lnSpc>
                <a:spcPct val="150000"/>
              </a:lnSpc>
              <a:spcBef>
                <a:spcPts val="400"/>
              </a:spcBef>
              <a:spcAft>
                <a:spcPts val="0"/>
              </a:spcAft>
              <a:buNone/>
            </a:pPr>
            <a:r>
              <a:rPr lang="en">
                <a:solidFill>
                  <a:srgbClr val="4C4C4C"/>
                </a:solidFill>
                <a:latin typeface="Oswald"/>
                <a:ea typeface="Oswald"/>
                <a:cs typeface="Oswald"/>
                <a:sym typeface="Oswald"/>
              </a:rPr>
              <a:t>Despliegue las aplicaciones más fácilmente por medio de Informix, y elija los entornos y los lenguajes de desarrollo que respondan a sus necesidades.</a:t>
            </a:r>
            <a:endParaRPr>
              <a:solidFill>
                <a:srgbClr val="4C4C4C"/>
              </a:solidFill>
              <a:latin typeface="Oswald"/>
              <a:ea typeface="Oswald"/>
              <a:cs typeface="Oswald"/>
              <a:sym typeface="Oswald"/>
            </a:endParaRPr>
          </a:p>
          <a:p>
            <a:pPr indent="0" lvl="0" marL="0" rtl="0">
              <a:spcBef>
                <a:spcPts val="400"/>
              </a:spcBef>
              <a:spcAft>
                <a:spcPts val="0"/>
              </a:spcAft>
              <a:buNone/>
            </a:pPr>
            <a:r>
              <a:rPr b="1" lang="en">
                <a:solidFill>
                  <a:srgbClr val="000000"/>
                </a:solidFill>
                <a:uFill>
                  <a:noFill/>
                </a:uFill>
                <a:latin typeface="Oswald"/>
                <a:ea typeface="Oswald"/>
                <a:cs typeface="Oswald"/>
                <a:sym typeface="Oswald"/>
                <a:hlinkClick r:id="rId5"/>
              </a:rPr>
              <a:t>Herramienta OpenAdmin para Informix</a:t>
            </a:r>
            <a:endParaRPr b="1">
              <a:solidFill>
                <a:srgbClr val="000000"/>
              </a:solidFill>
              <a:uFill>
                <a:noFill/>
              </a:uFill>
              <a:latin typeface="Oswald"/>
              <a:ea typeface="Oswald"/>
              <a:cs typeface="Oswald"/>
              <a:sym typeface="Oswald"/>
              <a:hlinkClick r:id="rId6"/>
            </a:endParaRPr>
          </a:p>
          <a:p>
            <a:pPr indent="0" lvl="0" marL="0" rtl="0">
              <a:lnSpc>
                <a:spcPct val="150000"/>
              </a:lnSpc>
              <a:spcBef>
                <a:spcPts val="400"/>
              </a:spcBef>
              <a:spcAft>
                <a:spcPts val="0"/>
              </a:spcAft>
              <a:buNone/>
            </a:pPr>
            <a:r>
              <a:rPr lang="en">
                <a:solidFill>
                  <a:srgbClr val="4C4C4C"/>
                </a:solidFill>
                <a:latin typeface="Oswald"/>
                <a:ea typeface="Oswald"/>
                <a:cs typeface="Oswald"/>
                <a:sym typeface="Oswald"/>
              </a:rPr>
              <a:t>La herramienta OpernAdmin es una herramienta para la administración de los navegadores de la Web basada en PHP para administrar uno o más Informix Dynamic Servers.</a:t>
            </a:r>
            <a:endParaRPr>
              <a:solidFill>
                <a:srgbClr val="4C4C4C"/>
              </a:solidFill>
              <a:latin typeface="Oswald"/>
              <a:ea typeface="Oswald"/>
              <a:cs typeface="Oswald"/>
              <a:sym typeface="Oswald"/>
            </a:endParaRPr>
          </a:p>
          <a:p>
            <a:pPr indent="0" lvl="0" marL="0">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413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Requerimientos técnicos</a:t>
            </a:r>
            <a:endParaRPr b="1" sz="3000">
              <a:latin typeface="Oswald"/>
              <a:ea typeface="Oswald"/>
              <a:cs typeface="Oswald"/>
              <a:sym typeface="Oswald"/>
            </a:endParaRPr>
          </a:p>
          <a:p>
            <a:pPr indent="0" lvl="0" marL="0">
              <a:spcBef>
                <a:spcPts val="0"/>
              </a:spcBef>
              <a:spcAft>
                <a:spcPts val="0"/>
              </a:spcAft>
              <a:buNone/>
            </a:pPr>
            <a:r>
              <a:rPr lang="en" sz="2400">
                <a:latin typeface="Oswald"/>
                <a:ea typeface="Oswald"/>
                <a:cs typeface="Oswald"/>
                <a:sym typeface="Oswald"/>
              </a:rPr>
              <a:t>Sistemas operativos</a:t>
            </a:r>
            <a:endParaRPr sz="2400">
              <a:latin typeface="Oswald"/>
              <a:ea typeface="Oswald"/>
              <a:cs typeface="Oswald"/>
              <a:sym typeface="Oswald"/>
            </a:endParaRPr>
          </a:p>
          <a:p>
            <a:pPr indent="-342900" lvl="0" marL="457200">
              <a:spcBef>
                <a:spcPts val="0"/>
              </a:spcBef>
              <a:spcAft>
                <a:spcPts val="0"/>
              </a:spcAft>
              <a:buClr>
                <a:srgbClr val="323232"/>
              </a:buClr>
              <a:buSzPts val="1800"/>
              <a:buFont typeface="Oswald"/>
              <a:buChar char="-"/>
            </a:pPr>
            <a:r>
              <a:rPr lang="en" sz="1800">
                <a:solidFill>
                  <a:srgbClr val="323232"/>
                </a:solidFill>
                <a:latin typeface="Oswald"/>
                <a:ea typeface="Oswald"/>
                <a:cs typeface="Oswald"/>
                <a:sym typeface="Oswald"/>
              </a:rPr>
              <a:t>AIX, HP-UX, Linux, OS X, Solaris, Windows </a:t>
            </a:r>
            <a:endParaRPr sz="3600">
              <a:latin typeface="Oswald"/>
              <a:ea typeface="Oswald"/>
              <a:cs typeface="Oswald"/>
              <a:sym typeface="Oswald"/>
            </a:endParaRPr>
          </a:p>
          <a:p>
            <a:pPr indent="0" lvl="0" marL="0">
              <a:spcBef>
                <a:spcPts val="0"/>
              </a:spcBef>
              <a:spcAft>
                <a:spcPts val="0"/>
              </a:spcAft>
              <a:buNone/>
            </a:pPr>
            <a:r>
              <a:rPr lang="en" sz="2400">
                <a:latin typeface="Oswald"/>
                <a:ea typeface="Oswald"/>
                <a:cs typeface="Oswald"/>
                <a:sym typeface="Oswald"/>
              </a:rPr>
              <a:t>Almacenamiento y memoria </a:t>
            </a:r>
            <a:endParaRPr sz="2400">
              <a:latin typeface="Oswald"/>
              <a:ea typeface="Oswald"/>
              <a:cs typeface="Oswald"/>
              <a:sym typeface="Oswald"/>
            </a:endParaRPr>
          </a:p>
          <a:p>
            <a:pPr indent="-342900" lvl="0" marL="457200" rtl="0">
              <a:spcBef>
                <a:spcPts val="0"/>
              </a:spcBef>
              <a:spcAft>
                <a:spcPts val="0"/>
              </a:spcAft>
              <a:buSzPts val="1800"/>
              <a:buFont typeface="Oswald"/>
              <a:buChar char="-"/>
            </a:pPr>
            <a:r>
              <a:rPr lang="en" sz="1800">
                <a:latin typeface="Oswald"/>
                <a:ea typeface="Oswald"/>
                <a:cs typeface="Oswald"/>
                <a:sym typeface="Oswald"/>
              </a:rPr>
              <a:t>Unix y Linux: 750 MB de almacenamiento y 256 MB de memoria</a:t>
            </a:r>
            <a:endParaRPr sz="1800">
              <a:latin typeface="Oswald"/>
              <a:ea typeface="Oswald"/>
              <a:cs typeface="Oswald"/>
              <a:sym typeface="Oswald"/>
            </a:endParaRPr>
          </a:p>
          <a:p>
            <a:pPr indent="-342900" lvl="0" marL="457200" rtl="0">
              <a:spcBef>
                <a:spcPts val="0"/>
              </a:spcBef>
              <a:spcAft>
                <a:spcPts val="0"/>
              </a:spcAft>
              <a:buSzPts val="1800"/>
              <a:buFont typeface="Oswald"/>
              <a:buChar char="-"/>
            </a:pPr>
            <a:r>
              <a:rPr lang="en" sz="1800">
                <a:latin typeface="Oswald"/>
                <a:ea typeface="Oswald"/>
                <a:cs typeface="Oswald"/>
                <a:sym typeface="Oswald"/>
              </a:rPr>
              <a:t>Mac OS X: 750 MB de almacenamiento y 512 MB de memoria</a:t>
            </a:r>
            <a:endParaRPr sz="1800">
              <a:latin typeface="Oswald"/>
              <a:ea typeface="Oswald"/>
              <a:cs typeface="Oswald"/>
              <a:sym typeface="Oswald"/>
            </a:endParaRPr>
          </a:p>
          <a:p>
            <a:pPr indent="-342900" lvl="0" marL="457200" rtl="0">
              <a:spcBef>
                <a:spcPts val="0"/>
              </a:spcBef>
              <a:spcAft>
                <a:spcPts val="0"/>
              </a:spcAft>
              <a:buSzPts val="1800"/>
              <a:buFont typeface="Oswald"/>
              <a:buChar char="-"/>
            </a:pPr>
            <a:r>
              <a:rPr lang="en" sz="1800">
                <a:latin typeface="Oswald"/>
                <a:ea typeface="Oswald"/>
                <a:cs typeface="Oswald"/>
                <a:sym typeface="Oswald"/>
              </a:rPr>
              <a:t>Windows: 600 MB de almacenamiento y 256 MB de memoria</a:t>
            </a:r>
            <a:endParaRPr sz="1800">
              <a:latin typeface="Oswald"/>
              <a:ea typeface="Oswald"/>
              <a:cs typeface="Oswald"/>
              <a:sym typeface="Oswald"/>
            </a:endParaRPr>
          </a:p>
          <a:p>
            <a:pPr indent="0" lvl="0" marL="0">
              <a:spcBef>
                <a:spcPts val="0"/>
              </a:spcBef>
              <a:spcAft>
                <a:spcPts val="0"/>
              </a:spcAft>
              <a:buNone/>
            </a:pPr>
            <a:r>
              <a:rPr lang="en" sz="2400">
                <a:latin typeface="Oswald"/>
                <a:ea typeface="Oswald"/>
                <a:cs typeface="Oswald"/>
                <a:sym typeface="Oswald"/>
              </a:rPr>
              <a:t>Hardware requerido</a:t>
            </a:r>
            <a:endParaRPr sz="2400">
              <a:latin typeface="Oswald"/>
              <a:ea typeface="Oswald"/>
              <a:cs typeface="Oswald"/>
              <a:sym typeface="Oswald"/>
            </a:endParaRPr>
          </a:p>
          <a:p>
            <a:pPr indent="-342900" lvl="0" marL="457200" rtl="0">
              <a:spcBef>
                <a:spcPts val="0"/>
              </a:spcBef>
              <a:spcAft>
                <a:spcPts val="0"/>
              </a:spcAft>
              <a:buSzPts val="1800"/>
              <a:buFont typeface="Oswald"/>
              <a:buChar char="-"/>
            </a:pPr>
            <a:r>
              <a:rPr lang="en" sz="1800">
                <a:latin typeface="Oswald"/>
                <a:ea typeface="Oswald"/>
                <a:cs typeface="Oswald"/>
                <a:sym typeface="Oswald"/>
              </a:rPr>
              <a:t>Windows: Intel x86, x64(AMD AMD64, Intel EM64T)</a:t>
            </a:r>
            <a:endParaRPr sz="1800">
              <a:latin typeface="Oswald"/>
              <a:ea typeface="Oswald"/>
              <a:cs typeface="Oswald"/>
              <a:sym typeface="Oswald"/>
            </a:endParaRPr>
          </a:p>
          <a:p>
            <a:pPr indent="-342900" lvl="0" marL="457200" rtl="0">
              <a:spcBef>
                <a:spcPts val="0"/>
              </a:spcBef>
              <a:spcAft>
                <a:spcPts val="0"/>
              </a:spcAft>
              <a:buSzPts val="1800"/>
              <a:buFont typeface="Oswald"/>
              <a:buChar char="-"/>
            </a:pPr>
            <a:r>
              <a:rPr lang="en" sz="1800">
                <a:latin typeface="Oswald"/>
                <a:ea typeface="Oswald"/>
                <a:cs typeface="Oswald"/>
                <a:sym typeface="Oswald"/>
              </a:rPr>
              <a:t>Mac OS X: Intel EM64T</a:t>
            </a:r>
            <a:endParaRPr sz="1800">
              <a:latin typeface="Oswald"/>
              <a:ea typeface="Oswald"/>
              <a:cs typeface="Oswald"/>
              <a:sym typeface="Oswald"/>
            </a:endParaRPr>
          </a:p>
          <a:p>
            <a:pPr indent="-342900" lvl="0" marL="457200" rtl="0">
              <a:spcBef>
                <a:spcPts val="0"/>
              </a:spcBef>
              <a:spcAft>
                <a:spcPts val="0"/>
              </a:spcAft>
              <a:buSzPts val="1800"/>
              <a:buFont typeface="Oswald"/>
              <a:buChar char="-"/>
            </a:pPr>
            <a:r>
              <a:rPr lang="en" sz="1800">
                <a:latin typeface="Oswald"/>
                <a:ea typeface="Oswald"/>
                <a:cs typeface="Oswald"/>
                <a:sym typeface="Oswald"/>
              </a:rPr>
              <a:t>Unix y Linux: </a:t>
            </a:r>
            <a:r>
              <a:rPr lang="en" sz="1800">
                <a:solidFill>
                  <a:srgbClr val="323232"/>
                </a:solidFill>
                <a:latin typeface="Oswald"/>
                <a:ea typeface="Oswald"/>
                <a:cs typeface="Oswald"/>
                <a:sym typeface="Oswald"/>
              </a:rPr>
              <a:t>IBM eServer System z, IBM POWER8® for ppc64le, IBM POWER (System p, System i, POWER Blades), Intel x86, Intel Itanium, Intel EM64T, AMD64 </a:t>
            </a:r>
            <a:endParaRPr sz="1800">
              <a:latin typeface="Oswald"/>
              <a:ea typeface="Oswald"/>
              <a:cs typeface="Oswald"/>
              <a:sym typeface="Oswald"/>
            </a:endParaRPr>
          </a:p>
          <a:p>
            <a:pPr indent="0" lvl="0" marL="0">
              <a:spcBef>
                <a:spcPts val="0"/>
              </a:spcBef>
              <a:spcAft>
                <a:spcPts val="0"/>
              </a:spcAft>
              <a:buNone/>
            </a:pPr>
            <a:r>
              <a:rPr lang="en" sz="1200">
                <a:solidFill>
                  <a:srgbClr val="323232"/>
                </a:solidFill>
                <a:latin typeface="Arial"/>
                <a:ea typeface="Arial"/>
                <a:cs typeface="Arial"/>
                <a:sym typeface="Arial"/>
              </a:rPr>
              <a:t> </a:t>
            </a:r>
            <a:endParaRPr sz="2400">
              <a:latin typeface="Oswald"/>
              <a:ea typeface="Oswald"/>
              <a:cs typeface="Oswald"/>
              <a:sym typeface="Oswald"/>
            </a:endParaRPr>
          </a:p>
          <a:p>
            <a:pPr indent="0" lvl="0" marL="0">
              <a:spcBef>
                <a:spcPts val="0"/>
              </a:spcBef>
              <a:spcAft>
                <a:spcPts val="0"/>
              </a:spcAft>
              <a:buNone/>
            </a:pPr>
            <a:r>
              <a:t/>
            </a:r>
            <a:endParaRPr sz="3000">
              <a:latin typeface="Oswald"/>
              <a:ea typeface="Oswald"/>
              <a:cs typeface="Oswald"/>
              <a:sym typeface="Oswald"/>
            </a:endParaRPr>
          </a:p>
          <a:p>
            <a:pPr indent="0" lvl="0" marL="0">
              <a:spcBef>
                <a:spcPts val="0"/>
              </a:spcBef>
              <a:spcAft>
                <a:spcPts val="0"/>
              </a:spcAft>
              <a:buNone/>
            </a:pPr>
            <a:r>
              <a:t/>
            </a:r>
            <a:endParaRPr sz="3600">
              <a:latin typeface="Oswald"/>
              <a:ea typeface="Oswald"/>
              <a:cs typeface="Oswald"/>
              <a:sym typeface="Oswald"/>
            </a:endParaRPr>
          </a:p>
          <a:p>
            <a:pPr indent="0" lvl="0" marL="0" rtl="0" algn="ctr">
              <a:spcBef>
                <a:spcPts val="0"/>
              </a:spcBef>
              <a:spcAft>
                <a:spcPts val="0"/>
              </a:spcAft>
              <a:buNone/>
            </a:pPr>
            <a:r>
              <a:t/>
            </a:r>
            <a:endParaRPr sz="3600">
              <a:solidFill>
                <a:srgbClr val="000000"/>
              </a:solidFill>
              <a:latin typeface="Gloria Hallelujah"/>
              <a:ea typeface="Gloria Hallelujah"/>
              <a:cs typeface="Gloria Hallelujah"/>
              <a:sym typeface="Gloria Hallelujah"/>
            </a:endParaRPr>
          </a:p>
          <a:p>
            <a:pPr indent="0" lvl="0" marL="0" rtl="0" algn="ctr">
              <a:spcBef>
                <a:spcPts val="0"/>
              </a:spcBef>
              <a:spcAft>
                <a:spcPts val="0"/>
              </a:spcAft>
              <a:buNone/>
            </a:pPr>
            <a:r>
              <a:t/>
            </a:r>
            <a:endParaRPr sz="3600">
              <a:latin typeface="Gloria Hallelujah"/>
              <a:ea typeface="Gloria Hallelujah"/>
              <a:cs typeface="Gloria Hallelujah"/>
              <a:sym typeface="Gloria Hallelujah"/>
            </a:endParaRPr>
          </a:p>
          <a:p>
            <a:pPr indent="0" lvl="0" marL="0" rtl="0">
              <a:spcBef>
                <a:spcPts val="0"/>
              </a:spcBef>
              <a:spcAft>
                <a:spcPts val="0"/>
              </a:spcAft>
              <a:buNone/>
            </a:pPr>
            <a:r>
              <a:t/>
            </a:r>
            <a:endParaRPr sz="10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1000"/>
              </a:spcBef>
              <a:spcAft>
                <a:spcPts val="1000"/>
              </a:spcAft>
              <a:buNone/>
            </a:pPr>
            <a:r>
              <a:t/>
            </a:r>
            <a:endParaRPr sz="2400">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Arquitectura de Informix</a:t>
            </a:r>
            <a:endParaRPr b="1" sz="3000">
              <a:latin typeface="Oswald"/>
              <a:ea typeface="Oswald"/>
              <a:cs typeface="Oswald"/>
              <a:sym typeface="Oswald"/>
            </a:endParaRPr>
          </a:p>
          <a:p>
            <a:pPr indent="0" lvl="0" marL="0" rtl="0">
              <a:spcBef>
                <a:spcPts val="0"/>
              </a:spcBef>
              <a:spcAft>
                <a:spcPts val="0"/>
              </a:spcAft>
              <a:buNone/>
            </a:pPr>
            <a:r>
              <a:rPr lang="en" sz="3600"/>
              <a:t> </a:t>
            </a:r>
            <a:endParaRPr sz="3600"/>
          </a:p>
        </p:txBody>
      </p:sp>
      <p:pic>
        <p:nvPicPr>
          <p:cNvPr id="186" name="Shape 186"/>
          <p:cNvPicPr preferRelativeResize="0"/>
          <p:nvPr/>
        </p:nvPicPr>
        <p:blipFill>
          <a:blip r:embed="rId3">
            <a:alphaModFix/>
          </a:blip>
          <a:stretch>
            <a:fillRect/>
          </a:stretch>
        </p:blipFill>
        <p:spPr>
          <a:xfrm>
            <a:off x="726675" y="1132675"/>
            <a:ext cx="7496958"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3000">
                <a:latin typeface="Oswald"/>
                <a:ea typeface="Oswald"/>
                <a:cs typeface="Oswald"/>
                <a:sym typeface="Oswald"/>
              </a:rPr>
              <a:t>Limites de parametros de Sistema</a:t>
            </a:r>
            <a:endParaRPr b="1" sz="3000">
              <a:latin typeface="Oswald"/>
              <a:ea typeface="Oswald"/>
              <a:cs typeface="Oswald"/>
              <a:sym typeface="Oswald"/>
            </a:endParaRPr>
          </a:p>
        </p:txBody>
      </p:sp>
      <p:graphicFrame>
        <p:nvGraphicFramePr>
          <p:cNvPr id="192" name="Shape 192"/>
          <p:cNvGraphicFramePr/>
          <p:nvPr/>
        </p:nvGraphicFramePr>
        <p:xfrm>
          <a:off x="260625" y="1017725"/>
          <a:ext cx="3000000" cy="3000000"/>
        </p:xfrm>
        <a:graphic>
          <a:graphicData uri="http://schemas.openxmlformats.org/drawingml/2006/table">
            <a:tbl>
              <a:tblPr>
                <a:solidFill>
                  <a:srgbClr val="FFFFFF"/>
                </a:solidFill>
                <a:tableStyleId>{6A0139C8-1BF1-4D57-8BDD-E12861EC51B2}</a:tableStyleId>
              </a:tblPr>
              <a:tblGrid>
                <a:gridCol w="4311375"/>
                <a:gridCol w="4311375"/>
              </a:tblGrid>
              <a:tr h="336325">
                <a:tc>
                  <a:txBody>
                    <a:bodyPr>
                      <a:noAutofit/>
                    </a:bodyPr>
                    <a:lstStyle/>
                    <a:p>
                      <a:pPr indent="0" lvl="0" marL="0" rtl="0">
                        <a:lnSpc>
                          <a:spcPct val="115000"/>
                        </a:lnSpc>
                        <a:spcBef>
                          <a:spcPts val="0"/>
                        </a:spcBef>
                        <a:spcAft>
                          <a:spcPts val="0"/>
                        </a:spcAft>
                        <a:buNone/>
                      </a:pPr>
                      <a:r>
                        <a:rPr b="1" lang="en" sz="1200">
                          <a:highlight>
                            <a:srgbClr val="FFFFFF"/>
                          </a:highlight>
                          <a:latin typeface="Times New Roman"/>
                          <a:ea typeface="Times New Roman"/>
                          <a:cs typeface="Times New Roman"/>
                          <a:sym typeface="Times New Roman"/>
                        </a:rPr>
                        <a:t>Parámetros de nivel de sistema</a:t>
                      </a:r>
                      <a:endParaRPr b="1"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solidFill>
                      <a:srgbClr val="DADADA"/>
                    </a:solidFill>
                  </a:tcPr>
                </a:tc>
                <a:tc>
                  <a:txBody>
                    <a:bodyPr>
                      <a:noAutofit/>
                    </a:bodyPr>
                    <a:lstStyle/>
                    <a:p>
                      <a:pPr indent="0" lvl="0" marL="0" rtl="0">
                        <a:lnSpc>
                          <a:spcPct val="115000"/>
                        </a:lnSpc>
                        <a:spcBef>
                          <a:spcPts val="0"/>
                        </a:spcBef>
                        <a:spcAft>
                          <a:spcPts val="0"/>
                        </a:spcAft>
                        <a:buNone/>
                      </a:pPr>
                      <a:r>
                        <a:rPr b="1" lang="en" sz="1200">
                          <a:highlight>
                            <a:srgbClr val="FFFFFF"/>
                          </a:highlight>
                          <a:latin typeface="Times New Roman"/>
                          <a:ea typeface="Times New Roman"/>
                          <a:cs typeface="Times New Roman"/>
                          <a:sym typeface="Times New Roman"/>
                        </a:rPr>
                        <a:t>Capacidad máxima por sistema de computadora</a:t>
                      </a:r>
                      <a:endParaRPr b="1"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solidFill>
                      <a:srgbClr val="DADADA"/>
                    </a:solidFill>
                  </a:tcPr>
                </a:tc>
              </a:tr>
              <a:tr h="475800">
                <a:tc>
                  <a:txBody>
                    <a:bodyPr>
                      <a:noAutofit/>
                    </a:bodyPr>
                    <a:lstStyle/>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Sistemas IBM® Informix por computadora (Depende de los recursos disponibles del sistema)</a:t>
                      </a:r>
                      <a:endParaRPr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255</a:t>
                      </a:r>
                      <a:endParaRPr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tcPr>
                </a:tc>
              </a:tr>
              <a:tr h="281950">
                <a:tc>
                  <a:txBody>
                    <a:bodyPr>
                      <a:noAutofit/>
                    </a:bodyPr>
                    <a:lstStyle/>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Número máximo de sitios remotos accesibles</a:t>
                      </a:r>
                      <a:endParaRPr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Máquina específica</a:t>
                      </a:r>
                      <a:endParaRPr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tcPr>
                </a:tc>
              </a:tr>
              <a:tr h="475800">
                <a:tc>
                  <a:txBody>
                    <a:bodyPr>
                      <a:noAutofit/>
                    </a:bodyPr>
                    <a:lstStyle/>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Máximo segmento de memoria virtual compartida (SHMVIRTSIZE)</a:t>
                      </a:r>
                      <a:endParaRPr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2 GB (plataformas de 32 bits) o 4 TB (plataformas de 64 bits)</a:t>
                      </a:r>
                      <a:endParaRPr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tcPr>
                </a:tc>
              </a:tr>
              <a:tr h="475800">
                <a:tc>
                  <a:txBody>
                    <a:bodyPr>
                      <a:noAutofit/>
                    </a:bodyPr>
                    <a:lstStyle/>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Número máximo de segmentos de memoria compartida deInformix</a:t>
                      </a:r>
                      <a:endParaRPr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1024</a:t>
                      </a:r>
                      <a:endParaRPr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tcPr>
                </a:tc>
              </a:tr>
              <a:tr h="1638875">
                <a:tc>
                  <a:txBody>
                    <a:bodyPr>
                      <a:noAutofit/>
                    </a:bodyPr>
                    <a:lstStyle/>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Máximo espacio de direcciones</a:t>
                      </a:r>
                      <a:endParaRPr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UNIX: específico de la máquina</a:t>
                      </a:r>
                      <a:endParaRPr sz="1200">
                        <a:highlight>
                          <a:srgbClr val="FFFFFF"/>
                        </a:highlight>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Windows: 2.7 GB si la sintonización de 4 gigabytes está habilitada:</a:t>
                      </a:r>
                      <a:endParaRPr sz="1200">
                        <a:highlight>
                          <a:srgbClr val="FFFFFF"/>
                        </a:highlight>
                        <a:latin typeface="Times New Roman"/>
                        <a:ea typeface="Times New Roman"/>
                        <a:cs typeface="Times New Roman"/>
                        <a:sym typeface="Times New Roman"/>
                      </a:endParaRPr>
                    </a:p>
                    <a:p>
                      <a:pPr indent="-215900" lvl="0" marL="0" rtl="0">
                        <a:lnSpc>
                          <a:spcPct val="115000"/>
                        </a:lnSpc>
                        <a:spcBef>
                          <a:spcPts val="0"/>
                        </a:spcBef>
                        <a:spcAft>
                          <a:spcPts val="0"/>
                        </a:spcAft>
                        <a:buNone/>
                      </a:pPr>
                      <a:r>
                        <a:rPr lang="en" sz="1000">
                          <a:solidFill>
                            <a:srgbClr val="323232"/>
                          </a:solidFill>
                          <a:highlight>
                            <a:srgbClr val="FFFFFF"/>
                          </a:highlight>
                        </a:rPr>
                        <a:t>·         </a:t>
                      </a:r>
                      <a:r>
                        <a:rPr lang="en" sz="1200">
                          <a:solidFill>
                            <a:srgbClr val="323232"/>
                          </a:solidFill>
                          <a:highlight>
                            <a:srgbClr val="FFFFFF"/>
                          </a:highlight>
                          <a:latin typeface="Times New Roman"/>
                          <a:ea typeface="Times New Roman"/>
                          <a:cs typeface="Times New Roman"/>
                          <a:sym typeface="Times New Roman"/>
                        </a:rPr>
                        <a:t>Todas las versiones de Windows posteriores a Windows 2003</a:t>
                      </a:r>
                      <a:endParaRPr sz="1200">
                        <a:solidFill>
                          <a:srgbClr val="323232"/>
                        </a:solidFill>
                        <a:highlight>
                          <a:srgbClr val="FFFFFF"/>
                        </a:highlight>
                        <a:latin typeface="Times New Roman"/>
                        <a:ea typeface="Times New Roman"/>
                        <a:cs typeface="Times New Roman"/>
                        <a:sym typeface="Times New Roman"/>
                      </a:endParaRPr>
                    </a:p>
                    <a:p>
                      <a:pPr indent="-215900" lvl="0" marL="0" rtl="0">
                        <a:lnSpc>
                          <a:spcPct val="115000"/>
                        </a:lnSpc>
                        <a:spcBef>
                          <a:spcPts val="0"/>
                        </a:spcBef>
                        <a:spcAft>
                          <a:spcPts val="0"/>
                        </a:spcAft>
                        <a:buNone/>
                      </a:pPr>
                      <a:r>
                        <a:rPr lang="en" sz="1000">
                          <a:solidFill>
                            <a:srgbClr val="323232"/>
                          </a:solidFill>
                          <a:highlight>
                            <a:srgbClr val="FFFFFF"/>
                          </a:highlight>
                        </a:rPr>
                        <a:t>·         </a:t>
                      </a:r>
                      <a:r>
                        <a:rPr lang="en" sz="1200">
                          <a:solidFill>
                            <a:srgbClr val="323232"/>
                          </a:solidFill>
                          <a:highlight>
                            <a:srgbClr val="FFFFFF"/>
                          </a:highlight>
                          <a:latin typeface="Times New Roman"/>
                          <a:ea typeface="Times New Roman"/>
                          <a:cs typeface="Times New Roman"/>
                          <a:sym typeface="Times New Roman"/>
                        </a:rPr>
                        <a:t>Windows 2003 y versiones anteriores si el archivo </a:t>
                      </a:r>
                      <a:r>
                        <a:rPr lang="en" sz="900">
                          <a:solidFill>
                            <a:srgbClr val="323232"/>
                          </a:solidFill>
                          <a:highlight>
                            <a:srgbClr val="FFFFFF"/>
                          </a:highlight>
                          <a:latin typeface="Courier New"/>
                          <a:ea typeface="Courier New"/>
                          <a:cs typeface="Courier New"/>
                          <a:sym typeface="Courier New"/>
                        </a:rPr>
                        <a:t>boot.ini</a:t>
                      </a:r>
                      <a:r>
                        <a:rPr lang="en" sz="1200">
                          <a:solidFill>
                            <a:srgbClr val="323232"/>
                          </a:solidFill>
                          <a:highlight>
                            <a:srgbClr val="FFFFFF"/>
                          </a:highlight>
                          <a:latin typeface="Times New Roman"/>
                          <a:ea typeface="Times New Roman"/>
                          <a:cs typeface="Times New Roman"/>
                          <a:sym typeface="Times New Roman"/>
                        </a:rPr>
                        <a:t> contiene</a:t>
                      </a:r>
                      <a:r>
                        <a:rPr lang="en" sz="1200">
                          <a:solidFill>
                            <a:srgbClr val="323232"/>
                          </a:solidFill>
                          <a:highlight>
                            <a:srgbClr val="FFFFFF"/>
                          </a:highlight>
                          <a:latin typeface="Courier New"/>
                          <a:ea typeface="Courier New"/>
                          <a:cs typeface="Courier New"/>
                          <a:sym typeface="Courier New"/>
                        </a:rPr>
                        <a:t>/ 3GB</a:t>
                      </a:r>
                      <a:r>
                        <a:rPr lang="en" sz="1200">
                          <a:solidFill>
                            <a:srgbClr val="323232"/>
                          </a:solidFill>
                          <a:highlight>
                            <a:srgbClr val="FFFFFF"/>
                          </a:highlight>
                          <a:latin typeface="Times New Roman"/>
                          <a:ea typeface="Times New Roman"/>
                          <a:cs typeface="Times New Roman"/>
                          <a:sym typeface="Times New Roman"/>
                        </a:rPr>
                        <a:t> cambiar</a:t>
                      </a:r>
                      <a:endParaRPr sz="1200">
                        <a:solidFill>
                          <a:srgbClr val="323232"/>
                        </a:solidFill>
                        <a:highlight>
                          <a:srgbClr val="FFFFFF"/>
                        </a:highlight>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1.7 GB para Windows 2003 y versiones anteriores si elarchivo </a:t>
                      </a:r>
                      <a:r>
                        <a:rPr lang="en" sz="900">
                          <a:highlight>
                            <a:srgbClr val="FFFFFF"/>
                          </a:highlight>
                          <a:latin typeface="Courier New"/>
                          <a:ea typeface="Courier New"/>
                          <a:cs typeface="Courier New"/>
                          <a:sym typeface="Courier New"/>
                        </a:rPr>
                        <a:t>boot.ini</a:t>
                      </a:r>
                      <a:r>
                        <a:rPr lang="en" sz="1200">
                          <a:highlight>
                            <a:srgbClr val="FFFFFF"/>
                          </a:highlight>
                          <a:latin typeface="Times New Roman"/>
                          <a:ea typeface="Times New Roman"/>
                          <a:cs typeface="Times New Roman"/>
                          <a:sym typeface="Times New Roman"/>
                        </a:rPr>
                        <a:t> no contiene el</a:t>
                      </a:r>
                      <a:r>
                        <a:rPr lang="en" sz="1200">
                          <a:highlight>
                            <a:srgbClr val="FFFFFF"/>
                          </a:highlight>
                          <a:latin typeface="Courier New"/>
                          <a:ea typeface="Courier New"/>
                          <a:cs typeface="Courier New"/>
                          <a:sym typeface="Courier New"/>
                        </a:rPr>
                        <a:t>/ 3GB</a:t>
                      </a:r>
                      <a:r>
                        <a:rPr lang="en" sz="1200">
                          <a:highlight>
                            <a:srgbClr val="FFFFFF"/>
                          </a:highlight>
                          <a:latin typeface="Times New Roman"/>
                          <a:ea typeface="Times New Roman"/>
                          <a:cs typeface="Times New Roman"/>
                          <a:sym typeface="Times New Roman"/>
                        </a:rPr>
                        <a:t> cambiar</a:t>
                      </a:r>
                      <a:endParaRPr sz="1200">
                        <a:highlight>
                          <a:srgbClr val="FFFFFF"/>
                        </a:highlight>
                        <a:latin typeface="Times New Roman"/>
                        <a:ea typeface="Times New Roman"/>
                        <a:cs typeface="Times New Roman"/>
                        <a:sym typeface="Times New Roman"/>
                      </a:endParaRPr>
                    </a:p>
                  </a:txBody>
                  <a:tcPr marT="47625" marB="47625" marR="47625" marL="47625">
                    <a:lnL cap="flat" cmpd="sng" w="12650">
                      <a:solidFill>
                        <a:srgbClr val="E0E0E0"/>
                      </a:solidFill>
                      <a:prstDash val="solid"/>
                      <a:round/>
                      <a:headEnd len="sm" w="sm" type="none"/>
                      <a:tailEnd len="sm" w="sm" type="none"/>
                    </a:lnL>
                    <a:lnR cap="flat" cmpd="sng" w="12650">
                      <a:solidFill>
                        <a:srgbClr val="E0E0E0"/>
                      </a:solidFill>
                      <a:prstDash val="solid"/>
                      <a:round/>
                      <a:headEnd len="sm" w="sm" type="none"/>
                      <a:tailEnd len="sm" w="sm" type="none"/>
                    </a:lnR>
                    <a:lnT cap="flat" cmpd="sng" w="12650">
                      <a:solidFill>
                        <a:srgbClr val="E0E0E0"/>
                      </a:solidFill>
                      <a:prstDash val="solid"/>
                      <a:round/>
                      <a:headEnd len="sm" w="sm" type="none"/>
                      <a:tailEnd len="sm" w="sm" type="none"/>
                    </a:lnT>
                    <a:lnB cap="flat" cmpd="sng" w="12650">
                      <a:solidFill>
                        <a:srgbClr val="E0E0E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61650" y="157875"/>
            <a:ext cx="8520600" cy="572700"/>
          </a:xfrm>
          <a:prstGeom prst="rect">
            <a:avLst/>
          </a:prstGeom>
        </p:spPr>
        <p:txBody>
          <a:bodyPr anchorCtr="0" anchor="t" bIns="91425" lIns="91425" spcFirstLastPara="1" rIns="91425" wrap="square" tIns="91425">
            <a:noAutofit/>
          </a:bodyPr>
          <a:lstStyle/>
          <a:p>
            <a:pPr indent="0" lvl="0" marL="0" rtl="0">
              <a:lnSpc>
                <a:spcPct val="100000"/>
              </a:lnSpc>
              <a:spcBef>
                <a:spcPts val="1800"/>
              </a:spcBef>
              <a:spcAft>
                <a:spcPts val="0"/>
              </a:spcAft>
              <a:buNone/>
            </a:pPr>
            <a:r>
              <a:rPr b="1" lang="en" sz="3000">
                <a:solidFill>
                  <a:srgbClr val="000000"/>
                </a:solidFill>
                <a:highlight>
                  <a:srgbClr val="FFFFFF"/>
                </a:highlight>
                <a:latin typeface="Oswald"/>
                <a:ea typeface="Oswald"/>
                <a:cs typeface="Oswald"/>
                <a:sym typeface="Oswald"/>
              </a:rPr>
              <a:t>Límites de parámetros a nivel de tabla</a:t>
            </a:r>
            <a:endParaRPr b="1" sz="3000">
              <a:solidFill>
                <a:srgbClr val="000000"/>
              </a:solidFill>
              <a:highlight>
                <a:srgbClr val="FFFFFF"/>
              </a:highlight>
              <a:latin typeface="Oswald"/>
              <a:ea typeface="Oswald"/>
              <a:cs typeface="Oswald"/>
              <a:sym typeface="Oswald"/>
            </a:endParaRPr>
          </a:p>
          <a:p>
            <a:pPr indent="0" lvl="0" marL="0" rtl="0">
              <a:lnSpc>
                <a:spcPct val="100000"/>
              </a:lnSpc>
              <a:spcBef>
                <a:spcPts val="0"/>
              </a:spcBef>
              <a:spcAft>
                <a:spcPts val="0"/>
              </a:spcAft>
              <a:buNone/>
            </a:pPr>
            <a:r>
              <a:t/>
            </a:r>
            <a:endParaRPr sz="3600"/>
          </a:p>
        </p:txBody>
      </p:sp>
      <p:pic>
        <p:nvPicPr>
          <p:cNvPr id="198" name="Shape 198"/>
          <p:cNvPicPr preferRelativeResize="0"/>
          <p:nvPr/>
        </p:nvPicPr>
        <p:blipFill>
          <a:blip r:embed="rId3">
            <a:alphaModFix/>
          </a:blip>
          <a:stretch>
            <a:fillRect/>
          </a:stretch>
        </p:blipFill>
        <p:spPr>
          <a:xfrm>
            <a:off x="361650" y="1082725"/>
            <a:ext cx="8239125" cy="365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nvSpPr>
        <p:spPr>
          <a:xfrm>
            <a:off x="601950" y="149825"/>
            <a:ext cx="7940100" cy="649200"/>
          </a:xfrm>
          <a:prstGeom prst="rect">
            <a:avLst/>
          </a:prstGeom>
          <a:noFill/>
          <a:ln>
            <a:noFill/>
          </a:ln>
        </p:spPr>
        <p:txBody>
          <a:bodyPr anchorCtr="0" anchor="t" bIns="91425" lIns="91425" spcFirstLastPara="1" rIns="91425" wrap="square" tIns="91425">
            <a:noAutofit/>
          </a:bodyPr>
          <a:lstStyle/>
          <a:p>
            <a:pPr indent="0" lvl="0" marL="0" rtl="0">
              <a:spcBef>
                <a:spcPts val="1800"/>
              </a:spcBef>
              <a:spcAft>
                <a:spcPts val="0"/>
              </a:spcAft>
              <a:buNone/>
            </a:pPr>
            <a:r>
              <a:rPr b="1" lang="en" sz="3000">
                <a:highlight>
                  <a:srgbClr val="FFFFFF"/>
                </a:highlight>
                <a:latin typeface="Oswald"/>
                <a:ea typeface="Oswald"/>
                <a:cs typeface="Oswald"/>
                <a:sym typeface="Oswald"/>
              </a:rPr>
              <a:t>Límites de parámetros a nivel de tabla</a:t>
            </a:r>
            <a:endParaRPr/>
          </a:p>
        </p:txBody>
      </p:sp>
      <p:pic>
        <p:nvPicPr>
          <p:cNvPr id="204" name="Shape 204"/>
          <p:cNvPicPr preferRelativeResize="0"/>
          <p:nvPr/>
        </p:nvPicPr>
        <p:blipFill>
          <a:blip r:embed="rId3">
            <a:alphaModFix/>
          </a:blip>
          <a:stretch>
            <a:fillRect/>
          </a:stretch>
        </p:blipFill>
        <p:spPr>
          <a:xfrm>
            <a:off x="466725" y="1076275"/>
            <a:ext cx="8210550" cy="345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Capacidades de Acceso</a:t>
            </a:r>
            <a:endParaRPr b="1" sz="3000">
              <a:latin typeface="Oswald"/>
              <a:ea typeface="Oswald"/>
              <a:cs typeface="Oswald"/>
              <a:sym typeface="Oswald"/>
            </a:endParaRPr>
          </a:p>
        </p:txBody>
      </p:sp>
      <p:pic>
        <p:nvPicPr>
          <p:cNvPr id="210" name="Shape 210"/>
          <p:cNvPicPr preferRelativeResize="0"/>
          <p:nvPr/>
        </p:nvPicPr>
        <p:blipFill>
          <a:blip r:embed="rId3">
            <a:alphaModFix/>
          </a:blip>
          <a:stretch>
            <a:fillRect/>
          </a:stretch>
        </p:blipFill>
        <p:spPr>
          <a:xfrm>
            <a:off x="214313" y="1170125"/>
            <a:ext cx="8715375" cy="3667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Capacidades de Acceso</a:t>
            </a:r>
            <a:endParaRPr b="1" sz="3000">
              <a:latin typeface="Oswald"/>
              <a:ea typeface="Oswald"/>
              <a:cs typeface="Oswald"/>
              <a:sym typeface="Oswald"/>
            </a:endParaRPr>
          </a:p>
        </p:txBody>
      </p:sp>
      <p:pic>
        <p:nvPicPr>
          <p:cNvPr id="216" name="Shape 216"/>
          <p:cNvPicPr preferRelativeResize="0"/>
          <p:nvPr/>
        </p:nvPicPr>
        <p:blipFill>
          <a:blip r:embed="rId3">
            <a:alphaModFix/>
          </a:blip>
          <a:stretch>
            <a:fillRect/>
          </a:stretch>
        </p:blipFill>
        <p:spPr>
          <a:xfrm>
            <a:off x="963875" y="1017725"/>
            <a:ext cx="7351135" cy="3820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Capacidades de Acceso</a:t>
            </a:r>
            <a:endParaRPr b="1" sz="3000">
              <a:latin typeface="Oswald"/>
              <a:ea typeface="Oswald"/>
              <a:cs typeface="Oswald"/>
              <a:sym typeface="Oswald"/>
            </a:endParaRPr>
          </a:p>
        </p:txBody>
      </p:sp>
      <p:pic>
        <p:nvPicPr>
          <p:cNvPr id="222" name="Shape 222"/>
          <p:cNvPicPr preferRelativeResize="0"/>
          <p:nvPr/>
        </p:nvPicPr>
        <p:blipFill>
          <a:blip r:embed="rId3">
            <a:alphaModFix/>
          </a:blip>
          <a:stretch>
            <a:fillRect/>
          </a:stretch>
        </p:blipFill>
        <p:spPr>
          <a:xfrm>
            <a:off x="242888" y="1157625"/>
            <a:ext cx="8658225" cy="366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000">
                <a:solidFill>
                  <a:srgbClr val="323232"/>
                </a:solidFill>
                <a:highlight>
                  <a:srgbClr val="FFFFFF"/>
                </a:highlight>
                <a:latin typeface="Oswald"/>
                <a:ea typeface="Oswald"/>
                <a:cs typeface="Oswald"/>
                <a:sym typeface="Oswald"/>
              </a:rPr>
              <a:t>Desarrollo de aplicaciones y lenguaje</a:t>
            </a:r>
            <a:endParaRPr b="1" sz="3000">
              <a:latin typeface="Oswald"/>
              <a:ea typeface="Oswald"/>
              <a:cs typeface="Oswald"/>
              <a:sym typeface="Oswald"/>
            </a:endParaRPr>
          </a:p>
        </p:txBody>
      </p:sp>
      <p:sp>
        <p:nvSpPr>
          <p:cNvPr id="228" name="Shape 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23232"/>
                </a:solidFill>
                <a:highlight>
                  <a:srgbClr val="FFFFFF"/>
                </a:highlight>
                <a:latin typeface="Oswald"/>
                <a:ea typeface="Oswald"/>
                <a:cs typeface="Oswald"/>
                <a:sym typeface="Oswald"/>
              </a:rPr>
              <a:t>Puede escribir aplicaciones con las API ODBC, JDBC, .NET, ESQL/C o OLE/DB que se incluyen en IBM Informix Client Software Development Kit (Client SDK). </a:t>
            </a:r>
            <a:endParaRPr>
              <a:solidFill>
                <a:srgbClr val="323232"/>
              </a:solidFill>
              <a:highlight>
                <a:srgbClr val="FFFFFF"/>
              </a:highlight>
              <a:latin typeface="Oswald"/>
              <a:ea typeface="Oswald"/>
              <a:cs typeface="Oswald"/>
              <a:sym typeface="Oswald"/>
            </a:endParaRPr>
          </a:p>
          <a:p>
            <a:pPr indent="0" lvl="0" marL="0" rtl="0">
              <a:spcBef>
                <a:spcPts val="0"/>
              </a:spcBef>
              <a:spcAft>
                <a:spcPts val="0"/>
              </a:spcAft>
              <a:buNone/>
            </a:pPr>
            <a:r>
              <a:rPr lang="en">
                <a:solidFill>
                  <a:srgbClr val="323232"/>
                </a:solidFill>
                <a:highlight>
                  <a:srgbClr val="FFFFFF"/>
                </a:highlight>
                <a:latin typeface="Oswald"/>
                <a:ea typeface="Oswald"/>
                <a:cs typeface="Oswald"/>
                <a:sym typeface="Oswald"/>
              </a:rPr>
              <a:t>El soporte de lenguajes incluye, entre otros, SQL, SPL, C, .NET, Java™ y PHP.</a:t>
            </a:r>
            <a:endParaRPr>
              <a:solidFill>
                <a:srgbClr val="323232"/>
              </a:solidFill>
              <a:highlight>
                <a:srgbClr val="FFFFFF"/>
              </a:highlight>
              <a:latin typeface="Oswald"/>
              <a:ea typeface="Oswald"/>
              <a:cs typeface="Oswald"/>
              <a:sym typeface="Oswald"/>
            </a:endParaRPr>
          </a:p>
          <a:p>
            <a:pPr indent="0" lvl="0" marL="0" rtl="0">
              <a:spcBef>
                <a:spcPts val="0"/>
              </a:spcBef>
              <a:spcAft>
                <a:spcPts val="0"/>
              </a:spcAft>
              <a:buNone/>
            </a:pPr>
            <a:r>
              <a:rPr lang="en">
                <a:solidFill>
                  <a:srgbClr val="323232"/>
                </a:solidFill>
                <a:highlight>
                  <a:srgbClr val="FFFFFF"/>
                </a:highlight>
                <a:latin typeface="Oswald"/>
                <a:ea typeface="Oswald"/>
                <a:cs typeface="Oswald"/>
                <a:sym typeface="Oswald"/>
              </a:rPr>
              <a:t>Puede almacenar y procesar datos multiculturales.</a:t>
            </a:r>
            <a:endParaRPr>
              <a:solidFill>
                <a:srgbClr val="323232"/>
              </a:solidFill>
              <a:highlight>
                <a:srgbClr val="FFFFFF"/>
              </a:highlight>
              <a:latin typeface="Oswald"/>
              <a:ea typeface="Oswald"/>
              <a:cs typeface="Oswald"/>
              <a:sym typeface="Oswald"/>
            </a:endParaRPr>
          </a:p>
          <a:p>
            <a:pPr indent="0" lvl="0" marL="0" rtl="0">
              <a:spcBef>
                <a:spcPts val="0"/>
              </a:spcBef>
              <a:spcAft>
                <a:spcPts val="0"/>
              </a:spcAft>
              <a:buNone/>
            </a:pPr>
            <a:r>
              <a:rPr lang="en">
                <a:solidFill>
                  <a:srgbClr val="323232"/>
                </a:solidFill>
                <a:highlight>
                  <a:srgbClr val="FFFFFF"/>
                </a:highlight>
                <a:latin typeface="Oswald"/>
                <a:ea typeface="Oswald"/>
                <a:cs typeface="Oswald"/>
                <a:sym typeface="Oswald"/>
              </a:rPr>
              <a:t>Puede adquirir IBM Informix Genero® para escribir aplicaciones en el lenguaje 4GL.</a:t>
            </a:r>
            <a:endParaRPr>
              <a:solidFill>
                <a:srgbClr val="323232"/>
              </a:solidFill>
              <a:highlight>
                <a:srgbClr val="FFFFFF"/>
              </a:highlight>
              <a:latin typeface="Oswald"/>
              <a:ea typeface="Oswald"/>
              <a:cs typeface="Oswald"/>
              <a:sym typeface="Oswald"/>
            </a:endParaRPr>
          </a:p>
          <a:p>
            <a:pPr indent="0" lvl="0" marL="0" rtl="0">
              <a:spcBef>
                <a:spcPts val="0"/>
              </a:spcBef>
              <a:spcAft>
                <a:spcPts val="0"/>
              </a:spcAft>
              <a:buNone/>
            </a:pPr>
            <a:r>
              <a:rPr lang="en">
                <a:solidFill>
                  <a:srgbClr val="323232"/>
                </a:solidFill>
                <a:highlight>
                  <a:srgbClr val="FFFFFF"/>
                </a:highlight>
                <a:latin typeface="Oswald"/>
                <a:ea typeface="Oswald"/>
                <a:cs typeface="Oswald"/>
                <a:sym typeface="Oswald"/>
              </a:rPr>
              <a:t>Puede desarrollar aplicaciones de Informix con IBM Data Studio.</a:t>
            </a:r>
            <a:endParaRPr>
              <a:solidFill>
                <a:srgbClr val="323232"/>
              </a:solidFill>
              <a:highlight>
                <a:srgbClr val="FFFFFF"/>
              </a:highlight>
              <a:latin typeface="Oswald"/>
              <a:ea typeface="Oswald"/>
              <a:cs typeface="Oswald"/>
              <a:sym typeface="Oswald"/>
            </a:endParaRPr>
          </a:p>
          <a:p>
            <a:pPr indent="0" lvl="0" marL="0">
              <a:spcBef>
                <a:spcPts val="0"/>
              </a:spcBef>
              <a:spcAft>
                <a:spcPts val="1600"/>
              </a:spcAft>
              <a:buNone/>
            </a:pPr>
            <a:r>
              <a:t/>
            </a:r>
            <a:endParaRPr sz="30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311700" y="1033975"/>
            <a:ext cx="8520600" cy="24735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n" sz="2400">
                <a:latin typeface="Oswald"/>
                <a:ea typeface="Oswald"/>
                <a:cs typeface="Oswald"/>
                <a:sym typeface="Oswald"/>
              </a:rPr>
              <a:t>IBM® Informix® es una base de datos incrustable segura, optimizada para OLTP, IoT y está forjando nuevas fronteras con su capacidad única de integrar sin problemas SQL, NoSQL / JSON, series de tiempo y datos espaciales. La confiabilidad, la flexibilidad, la facilidad de uso y el bajo costo total de propiedad hacen de Informix la mejor base de datos empresarial disponible en el mercado.</a:t>
            </a:r>
            <a:endParaRPr sz="2400">
              <a:latin typeface="Oswald"/>
              <a:ea typeface="Oswald"/>
              <a:cs typeface="Oswald"/>
              <a:sym typeface="Oswald"/>
            </a:endParaRPr>
          </a:p>
          <a:p>
            <a:pPr indent="0" lvl="0" marL="0" algn="just">
              <a:spcBef>
                <a:spcPts val="0"/>
              </a:spcBef>
              <a:spcAft>
                <a:spcPts val="0"/>
              </a:spcAft>
              <a:buNone/>
            </a:pPr>
            <a:r>
              <a:t/>
            </a:r>
            <a:endParaRPr sz="1800"/>
          </a:p>
          <a:p>
            <a:pPr indent="0" lvl="0" marL="0" rtl="0">
              <a:spcBef>
                <a:spcPts val="0"/>
              </a:spcBef>
              <a:spcAft>
                <a:spcPts val="0"/>
              </a:spcAft>
              <a:buNone/>
            </a:pPr>
            <a:r>
              <a:t/>
            </a:r>
            <a:endParaRPr b="1" sz="4400"/>
          </a:p>
        </p:txBody>
      </p:sp>
      <p:sp>
        <p:nvSpPr>
          <p:cNvPr id="124" name="Shape 124"/>
          <p:cNvSpPr txBox="1"/>
          <p:nvPr/>
        </p:nvSpPr>
        <p:spPr>
          <a:xfrm>
            <a:off x="377250" y="177863"/>
            <a:ext cx="8389500" cy="798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000">
                <a:solidFill>
                  <a:srgbClr val="323232"/>
                </a:solidFill>
                <a:latin typeface="Oswald"/>
                <a:ea typeface="Oswald"/>
                <a:cs typeface="Oswald"/>
                <a:sym typeface="Oswald"/>
              </a:rPr>
              <a:t>¿Qué es Informix?</a:t>
            </a:r>
            <a:endParaRPr b="1" sz="3000">
              <a:solidFill>
                <a:srgbClr val="323232"/>
              </a:solidFill>
              <a:latin typeface="Oswald"/>
              <a:ea typeface="Oswald"/>
              <a:cs typeface="Oswald"/>
              <a:sym typeface="Oswald"/>
            </a:endParaRPr>
          </a:p>
          <a:p>
            <a:pPr indent="0" lvl="0" marL="0">
              <a:spcBef>
                <a:spcPts val="0"/>
              </a:spcBef>
              <a:spcAft>
                <a:spcPts val="0"/>
              </a:spcAft>
              <a:buNone/>
            </a:pPr>
            <a:r>
              <a:t/>
            </a:r>
            <a:endParaRPr/>
          </a:p>
        </p:txBody>
      </p:sp>
      <p:pic>
        <p:nvPicPr>
          <p:cNvPr id="125" name="Shape 125"/>
          <p:cNvPicPr preferRelativeResize="0"/>
          <p:nvPr/>
        </p:nvPicPr>
        <p:blipFill>
          <a:blip r:embed="rId3">
            <a:alphaModFix/>
          </a:blip>
          <a:stretch>
            <a:fillRect/>
          </a:stretch>
        </p:blipFill>
        <p:spPr>
          <a:xfrm>
            <a:off x="4614725" y="3336113"/>
            <a:ext cx="4335350" cy="168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832600" y="844000"/>
            <a:ext cx="7534800" cy="354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6000">
                <a:latin typeface="Oswald"/>
                <a:ea typeface="Oswald"/>
                <a:cs typeface="Oswald"/>
                <a:sym typeface="Oswald"/>
              </a:rPr>
              <a:t>Hablemos de un par de</a:t>
            </a:r>
            <a:r>
              <a:rPr b="1" lang="en" sz="6000">
                <a:latin typeface="Oswald"/>
                <a:ea typeface="Oswald"/>
                <a:cs typeface="Oswald"/>
                <a:sym typeface="Oswald"/>
              </a:rPr>
              <a:t> Usos de Informix.</a:t>
            </a:r>
            <a:endParaRPr b="1" sz="6000">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2869100" y="1662150"/>
            <a:ext cx="3432300" cy="1819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0" lang="en" sz="3600">
                <a:solidFill>
                  <a:srgbClr val="000000"/>
                </a:solidFill>
              </a:rPr>
              <a:t>Video de IBM</a:t>
            </a:r>
            <a:endParaRPr b="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ctrTitle"/>
          </p:nvPr>
        </p:nvSpPr>
        <p:spPr>
          <a:xfrm>
            <a:off x="510450" y="1321050"/>
            <a:ext cx="8123100" cy="1044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Internet of Things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ctrTitle"/>
          </p:nvPr>
        </p:nvSpPr>
        <p:spPr>
          <a:xfrm>
            <a:off x="510450" y="391800"/>
            <a:ext cx="8123100" cy="104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Internet of Things</a:t>
            </a:r>
            <a:endParaRPr/>
          </a:p>
        </p:txBody>
      </p:sp>
      <p:sp>
        <p:nvSpPr>
          <p:cNvPr id="249" name="Shape 249"/>
          <p:cNvSpPr txBox="1"/>
          <p:nvPr/>
        </p:nvSpPr>
        <p:spPr>
          <a:xfrm>
            <a:off x="628225" y="1544350"/>
            <a:ext cx="7865700" cy="295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Roboto"/>
                <a:ea typeface="Roboto"/>
                <a:cs typeface="Roboto"/>
                <a:sym typeface="Roboto"/>
              </a:rPr>
              <a:t>Presenta nuevos retos y requerimientos: </a:t>
            </a:r>
            <a:endParaRPr sz="24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ctrTitle"/>
          </p:nvPr>
        </p:nvSpPr>
        <p:spPr>
          <a:xfrm>
            <a:off x="510450" y="391800"/>
            <a:ext cx="8123100" cy="104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Internet of Things</a:t>
            </a:r>
            <a:endParaRPr/>
          </a:p>
        </p:txBody>
      </p:sp>
      <p:sp>
        <p:nvSpPr>
          <p:cNvPr id="255" name="Shape 255"/>
          <p:cNvSpPr txBox="1"/>
          <p:nvPr/>
        </p:nvSpPr>
        <p:spPr>
          <a:xfrm>
            <a:off x="628225" y="1544350"/>
            <a:ext cx="7865700" cy="295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latin typeface="Roboto"/>
                <a:ea typeface="Roboto"/>
                <a:cs typeface="Roboto"/>
                <a:sym typeface="Roboto"/>
              </a:rPr>
              <a:t>Presenta nuevos retos y requerimientos: </a:t>
            </a:r>
            <a:endParaRPr sz="2400">
              <a:solidFill>
                <a:srgbClr val="FFFFFF"/>
              </a:solidFill>
              <a:latin typeface="Roboto"/>
              <a:ea typeface="Roboto"/>
              <a:cs typeface="Roboto"/>
              <a:sym typeface="Roboto"/>
            </a:endParaRPr>
          </a:p>
          <a:p>
            <a:pPr indent="-381000" lvl="0" marL="457200" rtl="0">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Obtener y dar sentido a una enorme cantidad de datos.</a:t>
            </a:r>
            <a:endParaRPr sz="2400">
              <a:solidFill>
                <a:srgbClr val="FFFFF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ctrTitle"/>
          </p:nvPr>
        </p:nvSpPr>
        <p:spPr>
          <a:xfrm>
            <a:off x="510450" y="391800"/>
            <a:ext cx="8123100" cy="104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Internet of Things</a:t>
            </a:r>
            <a:endParaRPr/>
          </a:p>
        </p:txBody>
      </p:sp>
      <p:sp>
        <p:nvSpPr>
          <p:cNvPr id="261" name="Shape 261"/>
          <p:cNvSpPr txBox="1"/>
          <p:nvPr/>
        </p:nvSpPr>
        <p:spPr>
          <a:xfrm>
            <a:off x="628225" y="1544350"/>
            <a:ext cx="7865700" cy="295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Roboto"/>
                <a:ea typeface="Roboto"/>
                <a:cs typeface="Roboto"/>
                <a:sym typeface="Roboto"/>
              </a:rPr>
              <a:t>Presenta nuevos retos y requerimientos: </a:t>
            </a:r>
            <a:endParaRPr sz="2400">
              <a:solidFill>
                <a:srgbClr val="FFFFFF"/>
              </a:solidFill>
              <a:latin typeface="Roboto"/>
              <a:ea typeface="Roboto"/>
              <a:cs typeface="Roboto"/>
              <a:sym typeface="Roboto"/>
            </a:endParaRPr>
          </a:p>
          <a:p>
            <a:pPr indent="-381000" lvl="0" marL="457200" rtl="0">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Obtener y dar sentido a una enorme cantidad de datos.</a:t>
            </a:r>
            <a:endParaRPr sz="2400">
              <a:solidFill>
                <a:srgbClr val="FFFFFF"/>
              </a:solidFill>
              <a:latin typeface="Roboto"/>
              <a:ea typeface="Roboto"/>
              <a:cs typeface="Roboto"/>
              <a:sym typeface="Roboto"/>
            </a:endParaRPr>
          </a:p>
          <a:p>
            <a:pPr indent="-381000" lvl="0" marL="457200" rtl="0">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Tomar decisiones en base al análisis en tiempo real de esos datos.</a:t>
            </a:r>
            <a:endParaRPr sz="2400">
              <a:solidFill>
                <a:srgbClr val="FFFFF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ctrTitle"/>
          </p:nvPr>
        </p:nvSpPr>
        <p:spPr>
          <a:xfrm>
            <a:off x="510450" y="391800"/>
            <a:ext cx="8123100" cy="104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Internet of Things</a:t>
            </a:r>
            <a:endParaRPr/>
          </a:p>
        </p:txBody>
      </p:sp>
      <p:sp>
        <p:nvSpPr>
          <p:cNvPr id="267" name="Shape 267"/>
          <p:cNvSpPr txBox="1"/>
          <p:nvPr/>
        </p:nvSpPr>
        <p:spPr>
          <a:xfrm>
            <a:off x="628225" y="1544350"/>
            <a:ext cx="7865700" cy="295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Roboto"/>
                <a:ea typeface="Roboto"/>
                <a:cs typeface="Roboto"/>
                <a:sym typeface="Roboto"/>
              </a:rPr>
              <a:t>Presenta nuevos retos y requerimientos: </a:t>
            </a:r>
            <a:endParaRPr sz="2400">
              <a:solidFill>
                <a:srgbClr val="FFFFFF"/>
              </a:solidFill>
              <a:latin typeface="Roboto"/>
              <a:ea typeface="Roboto"/>
              <a:cs typeface="Roboto"/>
              <a:sym typeface="Roboto"/>
            </a:endParaRPr>
          </a:p>
          <a:p>
            <a:pPr indent="-381000" lvl="0" marL="457200" rtl="0">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Obtener y dar sentido a una enorme cantidad de datos.</a:t>
            </a:r>
            <a:endParaRPr sz="2400">
              <a:solidFill>
                <a:srgbClr val="FFFFFF"/>
              </a:solidFill>
              <a:latin typeface="Roboto"/>
              <a:ea typeface="Roboto"/>
              <a:cs typeface="Roboto"/>
              <a:sym typeface="Roboto"/>
            </a:endParaRPr>
          </a:p>
          <a:p>
            <a:pPr indent="-381000" lvl="0" marL="457200" rtl="0">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Tomar decisiones en base al análisis en tiempo real de esos datos.</a:t>
            </a:r>
            <a:endParaRPr sz="2400">
              <a:solidFill>
                <a:srgbClr val="FFFFFF"/>
              </a:solidFill>
              <a:latin typeface="Roboto"/>
              <a:ea typeface="Roboto"/>
              <a:cs typeface="Roboto"/>
              <a:sym typeface="Roboto"/>
            </a:endParaRPr>
          </a:p>
          <a:p>
            <a:pPr indent="-381000" lvl="0" marL="457200" rtl="0">
              <a:spcBef>
                <a:spcPts val="0"/>
              </a:spcBef>
              <a:spcAft>
                <a:spcPts val="0"/>
              </a:spcAft>
              <a:buClr>
                <a:srgbClr val="FFFFFF"/>
              </a:buClr>
              <a:buSzPts val="2400"/>
              <a:buFont typeface="Roboto"/>
              <a:buChar char="●"/>
            </a:pPr>
            <a:r>
              <a:t/>
            </a:r>
            <a:endParaRPr sz="2400">
              <a:solidFill>
                <a:srgbClr val="FFFFFF"/>
              </a:solidFill>
              <a:latin typeface="Roboto"/>
              <a:ea typeface="Roboto"/>
              <a:cs typeface="Roboto"/>
              <a:sym typeface="Roboto"/>
            </a:endParaRPr>
          </a:p>
          <a:p>
            <a:pPr indent="-381000" lvl="0" marL="457200" rtl="0">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 Implementar servicios para el IoT de forma rápida y en diferentes dispositivos.</a:t>
            </a:r>
            <a:r>
              <a:rPr lang="en" sz="2400">
                <a:latin typeface="Roboto"/>
                <a:ea typeface="Roboto"/>
                <a:cs typeface="Roboto"/>
                <a:sym typeface="Roboto"/>
              </a:rPr>
              <a:t> </a:t>
            </a:r>
            <a:endParaRPr sz="2400">
              <a:solidFill>
                <a:srgbClr val="FFFFF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2869100" y="1662150"/>
            <a:ext cx="3432300" cy="1819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0" lang="en" sz="3600">
                <a:solidFill>
                  <a:srgbClr val="000000"/>
                </a:solidFill>
              </a:rPr>
              <a:t>Internet of Things</a:t>
            </a:r>
            <a:endParaRPr b="1">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510450" y="1569700"/>
            <a:ext cx="8123100" cy="104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Cloud Computing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ctrTitle"/>
          </p:nvPr>
        </p:nvSpPr>
        <p:spPr>
          <a:xfrm>
            <a:off x="510450" y="391800"/>
            <a:ext cx="8123100" cy="104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Cloud Computing</a:t>
            </a:r>
            <a:endParaRPr/>
          </a:p>
        </p:txBody>
      </p:sp>
      <p:sp>
        <p:nvSpPr>
          <p:cNvPr id="283" name="Shape 283"/>
          <p:cNvSpPr txBox="1"/>
          <p:nvPr/>
        </p:nvSpPr>
        <p:spPr>
          <a:xfrm>
            <a:off x="639150" y="1436100"/>
            <a:ext cx="7865700" cy="2957700"/>
          </a:xfrm>
          <a:prstGeom prst="rect">
            <a:avLst/>
          </a:prstGeom>
          <a:noFill/>
          <a:ln>
            <a:noFill/>
          </a:ln>
        </p:spPr>
        <p:txBody>
          <a:bodyPr anchorCtr="0" anchor="t" bIns="91425" lIns="91425" spcFirstLastPara="1" rIns="91425" wrap="square" tIns="91425">
            <a:noAutofit/>
          </a:bodyPr>
          <a:lstStyle/>
          <a:p>
            <a:pPr indent="0" lvl="0" marL="0" rtl="0">
              <a:lnSpc>
                <a:spcPct val="159142"/>
              </a:lnSpc>
              <a:spcBef>
                <a:spcPts val="500"/>
              </a:spcBef>
              <a:spcAft>
                <a:spcPts val="0"/>
              </a:spcAft>
              <a:buClr>
                <a:srgbClr val="000000"/>
              </a:buClr>
              <a:buSzPts val="1100"/>
              <a:buFont typeface="Arial"/>
              <a:buNone/>
            </a:pPr>
            <a:r>
              <a:rPr lang="en" sz="2400">
                <a:solidFill>
                  <a:srgbClr val="F3F3F3"/>
                </a:solidFill>
                <a:latin typeface="Roboto"/>
                <a:ea typeface="Roboto"/>
                <a:cs typeface="Roboto"/>
                <a:sym typeface="Roboto"/>
              </a:rPr>
              <a:t>Caracteristicas:</a:t>
            </a:r>
            <a:endParaRPr sz="2400">
              <a:solidFill>
                <a:srgbClr val="F3F3F3"/>
              </a:solidFill>
              <a:latin typeface="Roboto"/>
              <a:ea typeface="Roboto"/>
              <a:cs typeface="Roboto"/>
              <a:sym typeface="Roboto"/>
            </a:endParaRPr>
          </a:p>
          <a:p>
            <a:pPr indent="-381000" lvl="0" marL="673100" rtl="0">
              <a:lnSpc>
                <a:spcPct val="115000"/>
              </a:lnSpc>
              <a:spcBef>
                <a:spcPts val="50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Agilidad, Costo, </a:t>
            </a:r>
            <a:r>
              <a:rPr lang="en" sz="2400">
                <a:solidFill>
                  <a:srgbClr val="F3F3F3"/>
                </a:solidFill>
                <a:uFill>
                  <a:noFill/>
                </a:uFill>
                <a:latin typeface="Roboto"/>
                <a:ea typeface="Roboto"/>
                <a:cs typeface="Roboto"/>
                <a:sym typeface="Roboto"/>
                <a:hlinkClick r:id="rId3"/>
              </a:rPr>
              <a:t>Escalabilidad</a:t>
            </a:r>
            <a:r>
              <a:rPr lang="en" sz="2400">
                <a:solidFill>
                  <a:srgbClr val="F3F3F3"/>
                </a:solidFill>
                <a:latin typeface="Roboto"/>
                <a:ea typeface="Roboto"/>
                <a:cs typeface="Roboto"/>
                <a:sym typeface="Roboto"/>
              </a:rPr>
              <a:t> y</a:t>
            </a:r>
            <a:r>
              <a:rPr lang="en" sz="2400">
                <a:solidFill>
                  <a:srgbClr val="F3F3F3"/>
                </a:solidFill>
                <a:uFill>
                  <a:noFill/>
                </a:uFill>
                <a:latin typeface="Roboto"/>
                <a:ea typeface="Roboto"/>
                <a:cs typeface="Roboto"/>
                <a:sym typeface="Roboto"/>
                <a:hlinkClick r:id="rId4"/>
              </a:rPr>
              <a:t> elasticida</a:t>
            </a:r>
            <a:r>
              <a:rPr lang="en" sz="2400">
                <a:solidFill>
                  <a:srgbClr val="F3F3F3"/>
                </a:solidFill>
                <a:latin typeface="Roboto"/>
                <a:ea typeface="Roboto"/>
                <a:cs typeface="Roboto"/>
                <a:sym typeface="Roboto"/>
              </a:rPr>
              <a:t>d, Independencia entre el dispositivo y la ubicación, permite compartir servidores y dispositivos de almacenamiento y una mayor utilización, Rendimiento, Segurida</a:t>
            </a:r>
            <a:r>
              <a:rPr lang="en" sz="2400">
                <a:solidFill>
                  <a:srgbClr val="FFFFFF"/>
                </a:solidFill>
              </a:rPr>
              <a:t>d y Mantenimiento.</a:t>
            </a:r>
            <a:endParaRPr sz="24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998750"/>
            <a:ext cx="8520600" cy="3578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Oswald"/>
              <a:buChar char="●"/>
            </a:pPr>
            <a:r>
              <a:rPr b="1" lang="en" sz="2400">
                <a:latin typeface="Oswald"/>
                <a:ea typeface="Oswald"/>
                <a:cs typeface="Oswald"/>
                <a:sym typeface="Oswald"/>
              </a:rPr>
              <a:t>Análisis en tiempo real.</a:t>
            </a:r>
            <a:endParaRPr b="1" sz="2400">
              <a:latin typeface="Oswald"/>
              <a:ea typeface="Oswald"/>
              <a:cs typeface="Oswald"/>
              <a:sym typeface="Oswald"/>
            </a:endParaRPr>
          </a:p>
          <a:p>
            <a:pPr indent="0" lvl="0" marL="0">
              <a:spcBef>
                <a:spcPts val="0"/>
              </a:spcBef>
              <a:spcAft>
                <a:spcPts val="0"/>
              </a:spcAft>
              <a:buNone/>
            </a:pPr>
            <a:r>
              <a:rPr lang="en" sz="1800">
                <a:latin typeface="Oswald"/>
                <a:ea typeface="Oswald"/>
                <a:cs typeface="Oswald"/>
                <a:sym typeface="Oswald"/>
              </a:rPr>
              <a:t>Informix es una plataforma única que puede alimentar cargas de trabajo OLTP y OLAP y cumplir con éxito los acuerdos de nivel de servicio (SLA) para cada uno.</a:t>
            </a:r>
            <a:endParaRPr sz="1800">
              <a:latin typeface="Oswald"/>
              <a:ea typeface="Oswald"/>
              <a:cs typeface="Oswald"/>
              <a:sym typeface="Oswald"/>
            </a:endParaRPr>
          </a:p>
          <a:p>
            <a:pPr indent="-381000" lvl="0" marL="457200" marR="190500" rtl="0">
              <a:lnSpc>
                <a:spcPct val="115000"/>
              </a:lnSpc>
              <a:spcBef>
                <a:spcPts val="0"/>
              </a:spcBef>
              <a:spcAft>
                <a:spcPts val="0"/>
              </a:spcAft>
              <a:buClr>
                <a:srgbClr val="323232"/>
              </a:buClr>
              <a:buSzPts val="2400"/>
              <a:buFont typeface="Oswald"/>
              <a:buChar char="●"/>
            </a:pPr>
            <a:r>
              <a:rPr b="1" lang="en" sz="2400">
                <a:latin typeface="Oswald"/>
                <a:ea typeface="Oswald"/>
                <a:cs typeface="Oswald"/>
                <a:sym typeface="Oswald"/>
              </a:rPr>
              <a:t>Transacciones</a:t>
            </a:r>
            <a:r>
              <a:rPr b="1" lang="en" sz="2400">
                <a:solidFill>
                  <a:srgbClr val="323232"/>
                </a:solidFill>
                <a:latin typeface="Oswald"/>
                <a:ea typeface="Oswald"/>
                <a:cs typeface="Oswald"/>
                <a:sym typeface="Oswald"/>
              </a:rPr>
              <a:t> rápidas y siempre activas</a:t>
            </a:r>
            <a:endParaRPr b="1" sz="2400">
              <a:solidFill>
                <a:srgbClr val="323232"/>
              </a:solidFill>
              <a:latin typeface="Oswald"/>
              <a:ea typeface="Oswald"/>
              <a:cs typeface="Oswald"/>
              <a:sym typeface="Oswald"/>
            </a:endParaRPr>
          </a:p>
          <a:p>
            <a:pPr indent="0" lvl="0" marL="0" marR="190500" rtl="0" algn="just">
              <a:lnSpc>
                <a:spcPct val="115000"/>
              </a:lnSpc>
              <a:spcBef>
                <a:spcPts val="0"/>
              </a:spcBef>
              <a:spcAft>
                <a:spcPts val="0"/>
              </a:spcAft>
              <a:buNone/>
            </a:pPr>
            <a:r>
              <a:rPr lang="en" sz="1800">
                <a:solidFill>
                  <a:srgbClr val="323232"/>
                </a:solidFill>
                <a:latin typeface="Oswald"/>
                <a:ea typeface="Oswald"/>
                <a:cs typeface="Oswald"/>
                <a:sym typeface="Oswald"/>
              </a:rPr>
              <a:t>Ofrece uno de los conjuntos más amplios de opciones de la industria para mantener los datos disponibles en todo momento, incluido el tiempo de inactividad cero para el mantenimiento.</a:t>
            </a:r>
            <a:endParaRPr sz="1800">
              <a:solidFill>
                <a:srgbClr val="323232"/>
              </a:solidFill>
              <a:latin typeface="Oswald"/>
              <a:ea typeface="Oswald"/>
              <a:cs typeface="Oswald"/>
              <a:sym typeface="Oswald"/>
            </a:endParaRPr>
          </a:p>
          <a:p>
            <a:pPr indent="-381000" lvl="0" marL="457200" rtl="0">
              <a:lnSpc>
                <a:spcPct val="115000"/>
              </a:lnSpc>
              <a:spcBef>
                <a:spcPts val="0"/>
              </a:spcBef>
              <a:spcAft>
                <a:spcPts val="0"/>
              </a:spcAft>
              <a:buClr>
                <a:srgbClr val="323232"/>
              </a:buClr>
              <a:buSzPts val="2400"/>
              <a:buFont typeface="Oswald"/>
              <a:buChar char="●"/>
            </a:pPr>
            <a:r>
              <a:rPr b="1" lang="en" sz="2400">
                <a:solidFill>
                  <a:srgbClr val="323232"/>
                </a:solidFill>
                <a:latin typeface="Oswald"/>
                <a:ea typeface="Oswald"/>
                <a:cs typeface="Oswald"/>
                <a:sym typeface="Oswald"/>
              </a:rPr>
              <a:t>Simple y rentable</a:t>
            </a:r>
            <a:endParaRPr b="1" sz="2400">
              <a:solidFill>
                <a:srgbClr val="323232"/>
              </a:solidFill>
              <a:latin typeface="Oswald"/>
              <a:ea typeface="Oswald"/>
              <a:cs typeface="Oswald"/>
              <a:sym typeface="Oswald"/>
            </a:endParaRPr>
          </a:p>
          <a:p>
            <a:pPr indent="0" lvl="0" marL="0" rtl="0">
              <a:lnSpc>
                <a:spcPct val="115000"/>
              </a:lnSpc>
              <a:spcBef>
                <a:spcPts val="0"/>
              </a:spcBef>
              <a:spcAft>
                <a:spcPts val="0"/>
              </a:spcAft>
              <a:buNone/>
            </a:pPr>
            <a:r>
              <a:rPr lang="en" sz="1800">
                <a:solidFill>
                  <a:srgbClr val="323232"/>
                </a:solidFill>
                <a:latin typeface="Oswald"/>
                <a:ea typeface="Oswald"/>
                <a:cs typeface="Oswald"/>
                <a:sym typeface="Oswald"/>
              </a:rPr>
              <a:t>Informix tiene un espacio reducido, una instalación silenciosa y capacidades de autogestión que lo hacen ideal como una solución de administración de datos integrada. Informix puede estar funcionando en minutos, no en días.</a:t>
            </a:r>
            <a:endParaRPr sz="1800">
              <a:solidFill>
                <a:srgbClr val="323232"/>
              </a:solidFill>
              <a:latin typeface="Oswald"/>
              <a:ea typeface="Oswald"/>
              <a:cs typeface="Oswald"/>
              <a:sym typeface="Oswald"/>
            </a:endParaRPr>
          </a:p>
          <a:p>
            <a:pPr indent="0" lvl="0" marL="0" marR="190500" rtl="0" algn="just">
              <a:lnSpc>
                <a:spcPct val="115000"/>
              </a:lnSpc>
              <a:spcBef>
                <a:spcPts val="0"/>
              </a:spcBef>
              <a:spcAft>
                <a:spcPts val="0"/>
              </a:spcAft>
              <a:buNone/>
            </a:pPr>
            <a:r>
              <a:t/>
            </a:r>
            <a:endParaRPr sz="1400">
              <a:solidFill>
                <a:srgbClr val="323232"/>
              </a:solidFill>
            </a:endParaRPr>
          </a:p>
          <a:p>
            <a:pPr indent="0" lvl="0" marL="190500" marR="190500" rtl="0" algn="just">
              <a:lnSpc>
                <a:spcPct val="115000"/>
              </a:lnSpc>
              <a:spcBef>
                <a:spcPts val="0"/>
              </a:spcBef>
              <a:spcAft>
                <a:spcPts val="0"/>
              </a:spcAft>
              <a:buNone/>
            </a:pPr>
            <a:r>
              <a:t/>
            </a:r>
            <a:endParaRPr sz="1200">
              <a:solidFill>
                <a:srgbClr val="323232"/>
              </a:solidFill>
              <a:latin typeface="Arial"/>
              <a:ea typeface="Arial"/>
              <a:cs typeface="Arial"/>
              <a:sym typeface="Arial"/>
            </a:endParaRPr>
          </a:p>
          <a:p>
            <a:pPr indent="0" lvl="0" marL="0" rtl="0">
              <a:spcBef>
                <a:spcPts val="0"/>
              </a:spcBef>
              <a:spcAft>
                <a:spcPts val="0"/>
              </a:spcAft>
              <a:buNone/>
            </a:pPr>
            <a:r>
              <a:t/>
            </a:r>
            <a:endParaRPr sz="1400"/>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0"/>
              </a:spcBef>
              <a:spcAft>
                <a:spcPts val="0"/>
              </a:spcAft>
              <a:buNone/>
            </a:pPr>
            <a:r>
              <a:t/>
            </a:r>
            <a:endParaRPr sz="10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1000"/>
              </a:spcBef>
              <a:spcAft>
                <a:spcPts val="1000"/>
              </a:spcAft>
              <a:buNone/>
            </a:pPr>
            <a:r>
              <a:t/>
            </a:r>
            <a:endParaRPr sz="2400">
              <a:latin typeface="Oswald"/>
              <a:ea typeface="Oswald"/>
              <a:cs typeface="Oswald"/>
              <a:sym typeface="Oswald"/>
            </a:endParaRPr>
          </a:p>
        </p:txBody>
      </p:sp>
      <p:sp>
        <p:nvSpPr>
          <p:cNvPr id="131" name="Shape 131"/>
          <p:cNvSpPr txBox="1"/>
          <p:nvPr/>
        </p:nvSpPr>
        <p:spPr>
          <a:xfrm>
            <a:off x="599250" y="199750"/>
            <a:ext cx="7490400" cy="61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Características</a:t>
            </a:r>
            <a:r>
              <a:rPr b="1" lang="en" sz="3000">
                <a:latin typeface="Oswald"/>
                <a:ea typeface="Oswald"/>
                <a:cs typeface="Oswald"/>
                <a:sym typeface="Oswald"/>
              </a:rPr>
              <a:t> de Informix </a:t>
            </a:r>
            <a:endParaRPr b="1" sz="30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ctrTitle"/>
          </p:nvPr>
        </p:nvSpPr>
        <p:spPr>
          <a:xfrm>
            <a:off x="510450" y="391800"/>
            <a:ext cx="8123100" cy="104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Cloud Computing</a:t>
            </a:r>
            <a:endParaRPr/>
          </a:p>
        </p:txBody>
      </p:sp>
      <p:sp>
        <p:nvSpPr>
          <p:cNvPr id="289" name="Shape 289"/>
          <p:cNvSpPr txBox="1"/>
          <p:nvPr/>
        </p:nvSpPr>
        <p:spPr>
          <a:xfrm>
            <a:off x="639150" y="1553900"/>
            <a:ext cx="7865700" cy="2957700"/>
          </a:xfrm>
          <a:prstGeom prst="rect">
            <a:avLst/>
          </a:prstGeom>
          <a:noFill/>
          <a:ln>
            <a:noFill/>
          </a:ln>
        </p:spPr>
        <p:txBody>
          <a:bodyPr anchorCtr="0" anchor="t" bIns="91425" lIns="91425" spcFirstLastPara="1" rIns="91425" wrap="square" tIns="91425">
            <a:noAutofit/>
          </a:bodyPr>
          <a:lstStyle/>
          <a:p>
            <a:pPr indent="0" lvl="0" marL="0" rtl="0">
              <a:lnSpc>
                <a:spcPct val="159142"/>
              </a:lnSpc>
              <a:spcBef>
                <a:spcPts val="500"/>
              </a:spcBef>
              <a:spcAft>
                <a:spcPts val="500"/>
              </a:spcAft>
              <a:buClr>
                <a:srgbClr val="000000"/>
              </a:buClr>
              <a:buSzPts val="1100"/>
              <a:buFont typeface="Arial"/>
              <a:buNone/>
            </a:pPr>
            <a:r>
              <a:rPr lang="en" sz="2400">
                <a:solidFill>
                  <a:srgbClr val="F3F3F3"/>
                </a:solidFill>
              </a:rPr>
              <a:t>Ofrece las funciones avanzadas de una implementación de base de datos Informix local en una solución en la nube. Con los beneficios de Informix (alto rendimiento, confiabilidad, facilidad de uso y bajo costo de propiedad) tenemos una Base viable para este proyecto..</a:t>
            </a:r>
            <a:endParaRPr sz="2400">
              <a:solidFill>
                <a:srgbClr val="F3F3F3"/>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2869100" y="1662150"/>
            <a:ext cx="3432300" cy="1819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0" lang="en" sz="3600">
                <a:solidFill>
                  <a:srgbClr val="000000"/>
                </a:solidFill>
              </a:rPr>
              <a:t>Cloud Computing</a:t>
            </a:r>
            <a:endParaRPr b="1">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Encuentra esta presentación en www.compilandoconocimiento.com</a:t>
            </a:r>
            <a:endParaRPr sz="3600"/>
          </a:p>
        </p:txBody>
      </p:sp>
      <p:sp>
        <p:nvSpPr>
          <p:cNvPr id="300" name="Shape 300"/>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 más </a:t>
            </a:r>
            <a:r>
              <a:rPr lang="en"/>
              <a:t>&lt;3</a:t>
            </a:r>
            <a:endParaRPr/>
          </a:p>
        </p:txBody>
      </p:sp>
      <p:pic>
        <p:nvPicPr>
          <p:cNvPr id="301" name="Shape 301"/>
          <p:cNvPicPr preferRelativeResize="0"/>
          <p:nvPr/>
        </p:nvPicPr>
        <p:blipFill>
          <a:blip r:embed="rId3">
            <a:alphaModFix/>
          </a:blip>
          <a:stretch>
            <a:fillRect/>
          </a:stretch>
        </p:blipFill>
        <p:spPr>
          <a:xfrm>
            <a:off x="3570338" y="2845800"/>
            <a:ext cx="2003326" cy="20020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Referencias </a:t>
            </a:r>
            <a:endParaRPr b="1" sz="3000">
              <a:latin typeface="Oswald"/>
              <a:ea typeface="Oswald"/>
              <a:cs typeface="Oswald"/>
              <a:sym typeface="Oswald"/>
            </a:endParaRPr>
          </a:p>
        </p:txBody>
      </p:sp>
      <p:sp>
        <p:nvSpPr>
          <p:cNvPr id="307" name="Shape 3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u="sng">
                <a:solidFill>
                  <a:schemeClr val="hlink"/>
                </a:solidFill>
                <a:latin typeface="Oswald"/>
                <a:ea typeface="Oswald"/>
                <a:cs typeface="Oswald"/>
                <a:sym typeface="Oswald"/>
                <a:hlinkClick r:id="rId3"/>
              </a:rPr>
              <a:t>https://www.ibm.com/support/knowledgecenter/en/SSGU8G_12.1.0/com.ibm.adref.doc/ids_adr_0718.htm</a:t>
            </a:r>
            <a:endParaRPr sz="1100">
              <a:latin typeface="Oswald"/>
              <a:ea typeface="Oswald"/>
              <a:cs typeface="Oswald"/>
              <a:sym typeface="Oswald"/>
            </a:endParaRPr>
          </a:p>
          <a:p>
            <a:pPr indent="0" lvl="0" marL="0">
              <a:spcBef>
                <a:spcPts val="1600"/>
              </a:spcBef>
              <a:spcAft>
                <a:spcPts val="0"/>
              </a:spcAft>
              <a:buNone/>
            </a:pPr>
            <a:r>
              <a:rPr lang="en" sz="1100" u="sng">
                <a:solidFill>
                  <a:schemeClr val="hlink"/>
                </a:solidFill>
                <a:latin typeface="Oswald"/>
                <a:ea typeface="Oswald"/>
                <a:cs typeface="Oswald"/>
                <a:sym typeface="Oswald"/>
                <a:hlinkClick r:id="rId4"/>
              </a:rPr>
              <a:t>https://www.ibm.com/analytics/informix</a:t>
            </a:r>
            <a:endParaRPr sz="1100">
              <a:latin typeface="Oswald"/>
              <a:ea typeface="Oswald"/>
              <a:cs typeface="Oswald"/>
              <a:sym typeface="Oswald"/>
            </a:endParaRPr>
          </a:p>
          <a:p>
            <a:pPr indent="0" lvl="0" marL="0">
              <a:spcBef>
                <a:spcPts val="1600"/>
              </a:spcBef>
              <a:spcAft>
                <a:spcPts val="0"/>
              </a:spcAft>
              <a:buNone/>
            </a:pPr>
            <a:r>
              <a:rPr lang="en" sz="1100" u="sng">
                <a:solidFill>
                  <a:schemeClr val="hlink"/>
                </a:solidFill>
                <a:latin typeface="Oswald"/>
                <a:ea typeface="Oswald"/>
                <a:cs typeface="Oswald"/>
                <a:sym typeface="Oswald"/>
                <a:hlinkClick r:id="rId5"/>
              </a:rPr>
              <a:t>https://www-112.ibm.com/software/howtobuy/buyingtools/paexpress/Express?P0=E1&amp;part_number=D55NPLL,D5509LL,D5507LL&amp;catalogLocale=es_ES&amp;Locale=es_ES&amp;country=ESP&amp;PT=html&amp;S_TACT=none&amp;S_CMP=none</a:t>
            </a:r>
            <a:endParaRPr sz="1100">
              <a:latin typeface="Oswald"/>
              <a:ea typeface="Oswald"/>
              <a:cs typeface="Oswald"/>
              <a:sym typeface="Oswald"/>
            </a:endParaRPr>
          </a:p>
          <a:p>
            <a:pPr indent="0" lvl="0" marL="0">
              <a:spcBef>
                <a:spcPts val="1600"/>
              </a:spcBef>
              <a:spcAft>
                <a:spcPts val="0"/>
              </a:spcAft>
              <a:buNone/>
            </a:pPr>
            <a:r>
              <a:rPr lang="en" sz="1100" u="sng">
                <a:solidFill>
                  <a:schemeClr val="hlink"/>
                </a:solidFill>
                <a:latin typeface="Oswald"/>
                <a:ea typeface="Oswald"/>
                <a:cs typeface="Oswald"/>
                <a:sym typeface="Oswald"/>
                <a:hlinkClick r:id="rId6"/>
              </a:rPr>
              <a:t>http://www.banxico.org.mx/portal-mercado-cambiario/index.html</a:t>
            </a:r>
            <a:endParaRPr sz="1100">
              <a:latin typeface="Oswald"/>
              <a:ea typeface="Oswald"/>
              <a:cs typeface="Oswald"/>
              <a:sym typeface="Oswald"/>
            </a:endParaRPr>
          </a:p>
          <a:p>
            <a:pPr indent="0" lvl="0" marL="0">
              <a:spcBef>
                <a:spcPts val="1600"/>
              </a:spcBef>
              <a:spcAft>
                <a:spcPts val="0"/>
              </a:spcAft>
              <a:buNone/>
            </a:pPr>
            <a:r>
              <a:t/>
            </a:r>
            <a:endParaRPr sz="1100">
              <a:latin typeface="Oswald"/>
              <a:ea typeface="Oswald"/>
              <a:cs typeface="Oswald"/>
              <a:sym typeface="Oswald"/>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832600" y="1573000"/>
            <a:ext cx="7534800" cy="28197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F3F3F3"/>
              </a:buClr>
              <a:buSzPts val="2400"/>
              <a:buFont typeface="Oswald"/>
              <a:buChar char="●"/>
            </a:pPr>
            <a:r>
              <a:rPr b="1" lang="en" sz="2400">
                <a:solidFill>
                  <a:srgbClr val="F3F3F3"/>
                </a:solidFill>
                <a:latin typeface="Oswald"/>
                <a:ea typeface="Oswald"/>
                <a:cs typeface="Oswald"/>
                <a:sym typeface="Oswald"/>
              </a:rPr>
              <a:t>Informix Advanced Workgroup Edition</a:t>
            </a:r>
            <a:endParaRPr b="1" sz="2400">
              <a:solidFill>
                <a:srgbClr val="F3F3F3"/>
              </a:solidFill>
              <a:latin typeface="Oswald"/>
              <a:ea typeface="Oswald"/>
              <a:cs typeface="Oswald"/>
              <a:sym typeface="Oswald"/>
            </a:endParaRPr>
          </a:p>
          <a:p>
            <a:pPr indent="-381000" lvl="0" marL="457200" rtl="0">
              <a:lnSpc>
                <a:spcPct val="115000"/>
              </a:lnSpc>
              <a:spcBef>
                <a:spcPts val="0"/>
              </a:spcBef>
              <a:spcAft>
                <a:spcPts val="0"/>
              </a:spcAft>
              <a:buClr>
                <a:srgbClr val="F3F3F3"/>
              </a:buClr>
              <a:buSzPts val="2400"/>
              <a:buFont typeface="Oswald"/>
              <a:buChar char="●"/>
            </a:pPr>
            <a:r>
              <a:rPr b="1" lang="en" sz="2400">
                <a:solidFill>
                  <a:srgbClr val="F3F3F3"/>
                </a:solidFill>
                <a:latin typeface="Oswald"/>
                <a:ea typeface="Oswald"/>
                <a:cs typeface="Oswald"/>
                <a:sym typeface="Oswald"/>
              </a:rPr>
              <a:t>Informix Enterprise Edition</a:t>
            </a:r>
            <a:endParaRPr b="1" sz="2400">
              <a:solidFill>
                <a:srgbClr val="323232"/>
              </a:solidFill>
              <a:latin typeface="Oswald"/>
              <a:ea typeface="Oswald"/>
              <a:cs typeface="Oswald"/>
              <a:sym typeface="Oswald"/>
            </a:endParaRPr>
          </a:p>
          <a:p>
            <a:pPr indent="-381000" lvl="0" marL="457200" rtl="0">
              <a:lnSpc>
                <a:spcPct val="115000"/>
              </a:lnSpc>
              <a:spcBef>
                <a:spcPts val="0"/>
              </a:spcBef>
              <a:spcAft>
                <a:spcPts val="0"/>
              </a:spcAft>
              <a:buClr>
                <a:srgbClr val="F3F3F3"/>
              </a:buClr>
              <a:buSzPts val="2400"/>
              <a:buFont typeface="Oswald"/>
              <a:buChar char="●"/>
            </a:pPr>
            <a:r>
              <a:rPr b="1" lang="en" sz="2400">
                <a:solidFill>
                  <a:srgbClr val="F3F3F3"/>
                </a:solidFill>
                <a:latin typeface="Oswald"/>
                <a:ea typeface="Oswald"/>
                <a:cs typeface="Oswald"/>
                <a:sym typeface="Oswald"/>
              </a:rPr>
              <a:t>Informix Express Edition</a:t>
            </a:r>
            <a:endParaRPr b="1" sz="2400">
              <a:solidFill>
                <a:srgbClr val="F3F3F3"/>
              </a:solidFill>
              <a:latin typeface="Oswald"/>
              <a:ea typeface="Oswald"/>
              <a:cs typeface="Oswald"/>
              <a:sym typeface="Oswald"/>
            </a:endParaRPr>
          </a:p>
          <a:p>
            <a:pPr indent="-381000" lvl="0" marL="457200" rtl="0">
              <a:lnSpc>
                <a:spcPct val="115000"/>
              </a:lnSpc>
              <a:spcBef>
                <a:spcPts val="0"/>
              </a:spcBef>
              <a:spcAft>
                <a:spcPts val="0"/>
              </a:spcAft>
              <a:buClr>
                <a:srgbClr val="F3F3F3"/>
              </a:buClr>
              <a:buSzPts val="2400"/>
              <a:buFont typeface="Oswald"/>
              <a:buChar char="●"/>
            </a:pPr>
            <a:r>
              <a:rPr b="1" lang="en" sz="2400">
                <a:solidFill>
                  <a:srgbClr val="F3F3F3"/>
                </a:solidFill>
                <a:latin typeface="Oswald"/>
                <a:ea typeface="Oswald"/>
                <a:cs typeface="Oswald"/>
                <a:sym typeface="Oswald"/>
              </a:rPr>
              <a:t>Informix Developer Edition</a:t>
            </a:r>
            <a:endParaRPr b="1" sz="2400">
              <a:solidFill>
                <a:srgbClr val="323232"/>
              </a:solidFill>
              <a:latin typeface="Oswald"/>
              <a:ea typeface="Oswald"/>
              <a:cs typeface="Oswald"/>
              <a:sym typeface="Oswald"/>
            </a:endParaRPr>
          </a:p>
          <a:p>
            <a:pPr indent="0" lvl="0" marL="0" rtl="0">
              <a:lnSpc>
                <a:spcPct val="115000"/>
              </a:lnSpc>
              <a:spcBef>
                <a:spcPts val="0"/>
              </a:spcBef>
              <a:spcAft>
                <a:spcPts val="0"/>
              </a:spcAft>
              <a:buNone/>
            </a:pPr>
            <a:r>
              <a:t/>
            </a:r>
            <a:endParaRPr b="1" sz="1800">
              <a:solidFill>
                <a:srgbClr val="F3F3F3"/>
              </a:solidFill>
            </a:endParaRPr>
          </a:p>
          <a:p>
            <a:pPr indent="0" lvl="0" marL="0">
              <a:spcBef>
                <a:spcPts val="0"/>
              </a:spcBef>
              <a:spcAft>
                <a:spcPts val="0"/>
              </a:spcAft>
              <a:buNone/>
            </a:pPr>
            <a:r>
              <a:t/>
            </a:r>
            <a:endParaRPr b="1" sz="4800">
              <a:latin typeface="Oswald"/>
              <a:ea typeface="Oswald"/>
              <a:cs typeface="Oswald"/>
              <a:sym typeface="Oswald"/>
            </a:endParaRPr>
          </a:p>
          <a:p>
            <a:pPr indent="0" lvl="0" marL="0">
              <a:spcBef>
                <a:spcPts val="0"/>
              </a:spcBef>
              <a:spcAft>
                <a:spcPts val="0"/>
              </a:spcAft>
              <a:buNone/>
            </a:pPr>
            <a:r>
              <a:t/>
            </a:r>
            <a:endParaRPr b="1" sz="4800">
              <a:latin typeface="Oswald"/>
              <a:ea typeface="Oswald"/>
              <a:cs typeface="Oswald"/>
              <a:sym typeface="Oswald"/>
            </a:endParaRPr>
          </a:p>
          <a:p>
            <a:pPr indent="0" lvl="0" marL="0" rtl="0" algn="r">
              <a:spcBef>
                <a:spcPts val="0"/>
              </a:spcBef>
              <a:spcAft>
                <a:spcPts val="0"/>
              </a:spcAft>
              <a:buNone/>
            </a:pPr>
            <a:r>
              <a:t/>
            </a:r>
            <a:endParaRPr b="1" sz="4800">
              <a:latin typeface="Amatic SC"/>
              <a:ea typeface="Amatic SC"/>
              <a:cs typeface="Amatic SC"/>
              <a:sym typeface="Amatic SC"/>
            </a:endParaRPr>
          </a:p>
        </p:txBody>
      </p:sp>
      <p:sp>
        <p:nvSpPr>
          <p:cNvPr id="137" name="Shape 137"/>
          <p:cNvSpPr txBox="1"/>
          <p:nvPr/>
        </p:nvSpPr>
        <p:spPr>
          <a:xfrm>
            <a:off x="832600" y="611275"/>
            <a:ext cx="7191000" cy="59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000">
                <a:solidFill>
                  <a:srgbClr val="EFEFEF"/>
                </a:solidFill>
                <a:latin typeface="Oswald"/>
                <a:ea typeface="Oswald"/>
                <a:cs typeface="Oswald"/>
                <a:sym typeface="Oswald"/>
              </a:rPr>
              <a:t>Productos</a:t>
            </a:r>
            <a:endParaRPr b="1" sz="3000">
              <a:solidFill>
                <a:srgbClr val="EFEFE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413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Versiones</a:t>
            </a:r>
            <a:endParaRPr b="1" sz="3000">
              <a:latin typeface="Oswald"/>
              <a:ea typeface="Oswald"/>
              <a:cs typeface="Oswald"/>
              <a:sym typeface="Oswald"/>
            </a:endParaRPr>
          </a:p>
          <a:p>
            <a:pPr indent="-381000" lvl="0" marL="457200" rtl="0">
              <a:spcBef>
                <a:spcPts val="0"/>
              </a:spcBef>
              <a:spcAft>
                <a:spcPts val="0"/>
              </a:spcAft>
              <a:buSzPts val="2400"/>
              <a:buFont typeface="Oswald"/>
              <a:buChar char="-"/>
            </a:pPr>
            <a:r>
              <a:rPr lang="en" sz="2400">
                <a:latin typeface="Oswald"/>
                <a:ea typeface="Oswald"/>
                <a:cs typeface="Oswald"/>
                <a:sym typeface="Oswald"/>
              </a:rPr>
              <a:t>Informix 7.31 (Soporte finalizado 2009)</a:t>
            </a:r>
            <a:endParaRPr sz="2400">
              <a:latin typeface="Oswald"/>
              <a:ea typeface="Oswald"/>
              <a:cs typeface="Oswald"/>
              <a:sym typeface="Oswald"/>
            </a:endParaRPr>
          </a:p>
          <a:p>
            <a:pPr indent="-381000" lvl="0" marL="457200" rtl="0">
              <a:spcBef>
                <a:spcPts val="0"/>
              </a:spcBef>
              <a:spcAft>
                <a:spcPts val="0"/>
              </a:spcAft>
              <a:buSzPts val="2400"/>
              <a:buFont typeface="Oswald"/>
              <a:buChar char="-"/>
            </a:pPr>
            <a:r>
              <a:rPr lang="en" sz="2400">
                <a:latin typeface="Oswald"/>
                <a:ea typeface="Oswald"/>
                <a:cs typeface="Oswald"/>
                <a:sym typeface="Oswald"/>
              </a:rPr>
              <a:t>Informix 9.40 (Soporte finalizado 2009)</a:t>
            </a:r>
            <a:endParaRPr sz="2400">
              <a:latin typeface="Oswald"/>
              <a:ea typeface="Oswald"/>
              <a:cs typeface="Oswald"/>
              <a:sym typeface="Oswald"/>
            </a:endParaRPr>
          </a:p>
          <a:p>
            <a:pPr indent="-381000" lvl="0" marL="457200" rtl="0">
              <a:spcBef>
                <a:spcPts val="0"/>
              </a:spcBef>
              <a:spcAft>
                <a:spcPts val="0"/>
              </a:spcAft>
              <a:buSzPts val="2400"/>
              <a:buFont typeface="Oswald"/>
              <a:buChar char="-"/>
            </a:pPr>
            <a:r>
              <a:rPr lang="en" sz="2400">
                <a:latin typeface="Oswald"/>
                <a:ea typeface="Oswald"/>
                <a:cs typeface="Oswald"/>
                <a:sym typeface="Oswald"/>
              </a:rPr>
              <a:t>Informix 10 (Soporte finalizado 2010)</a:t>
            </a:r>
            <a:endParaRPr sz="2400">
              <a:latin typeface="Oswald"/>
              <a:ea typeface="Oswald"/>
              <a:cs typeface="Oswald"/>
              <a:sym typeface="Oswald"/>
            </a:endParaRPr>
          </a:p>
          <a:p>
            <a:pPr indent="-381000" lvl="0" marL="457200" rtl="0">
              <a:spcBef>
                <a:spcPts val="0"/>
              </a:spcBef>
              <a:spcAft>
                <a:spcPts val="0"/>
              </a:spcAft>
              <a:buSzPts val="2400"/>
              <a:buFont typeface="Oswald"/>
              <a:buChar char="-"/>
            </a:pPr>
            <a:r>
              <a:rPr lang="en" sz="2400">
                <a:latin typeface="Oswald"/>
                <a:ea typeface="Oswald"/>
                <a:cs typeface="Oswald"/>
                <a:sym typeface="Oswald"/>
              </a:rPr>
              <a:t>Informix 11.10 (Soporte finalizado 2012)</a:t>
            </a:r>
            <a:endParaRPr sz="2400">
              <a:latin typeface="Oswald"/>
              <a:ea typeface="Oswald"/>
              <a:cs typeface="Oswald"/>
              <a:sym typeface="Oswald"/>
            </a:endParaRPr>
          </a:p>
          <a:p>
            <a:pPr indent="-381000" lvl="0" marL="457200" rtl="0">
              <a:spcBef>
                <a:spcPts val="0"/>
              </a:spcBef>
              <a:spcAft>
                <a:spcPts val="0"/>
              </a:spcAft>
              <a:buSzPts val="2400"/>
              <a:buFont typeface="Oswald"/>
              <a:buChar char="-"/>
            </a:pPr>
            <a:r>
              <a:rPr lang="en" sz="2400">
                <a:latin typeface="Oswald"/>
                <a:ea typeface="Oswald"/>
                <a:cs typeface="Oswald"/>
                <a:sym typeface="Oswald"/>
              </a:rPr>
              <a:t>Informix 11.50</a:t>
            </a:r>
            <a:endParaRPr sz="2400">
              <a:latin typeface="Oswald"/>
              <a:ea typeface="Oswald"/>
              <a:cs typeface="Oswald"/>
              <a:sym typeface="Oswald"/>
            </a:endParaRPr>
          </a:p>
          <a:p>
            <a:pPr indent="-381000" lvl="0" marL="457200" rtl="0">
              <a:spcBef>
                <a:spcPts val="0"/>
              </a:spcBef>
              <a:spcAft>
                <a:spcPts val="0"/>
              </a:spcAft>
              <a:buSzPts val="2400"/>
              <a:buFont typeface="Oswald"/>
              <a:buChar char="-"/>
            </a:pPr>
            <a:r>
              <a:rPr lang="en" sz="2400">
                <a:latin typeface="Oswald"/>
                <a:ea typeface="Oswald"/>
                <a:cs typeface="Oswald"/>
                <a:sym typeface="Oswald"/>
              </a:rPr>
              <a:t>Informix 11.70</a:t>
            </a:r>
            <a:endParaRPr sz="2400">
              <a:latin typeface="Oswald"/>
              <a:ea typeface="Oswald"/>
              <a:cs typeface="Oswald"/>
              <a:sym typeface="Oswald"/>
            </a:endParaRPr>
          </a:p>
          <a:p>
            <a:pPr indent="-381000" lvl="0" marL="457200" rtl="0">
              <a:spcBef>
                <a:spcPts val="0"/>
              </a:spcBef>
              <a:spcAft>
                <a:spcPts val="0"/>
              </a:spcAft>
              <a:buSzPts val="2400"/>
              <a:buFont typeface="Oswald"/>
              <a:buChar char="-"/>
            </a:pPr>
            <a:r>
              <a:rPr lang="en" sz="2400">
                <a:latin typeface="Oswald"/>
                <a:ea typeface="Oswald"/>
                <a:cs typeface="Oswald"/>
                <a:sym typeface="Oswald"/>
              </a:rPr>
              <a:t>Informix 12.10</a:t>
            </a:r>
            <a:endParaRPr sz="2400">
              <a:latin typeface="Oswald"/>
              <a:ea typeface="Oswald"/>
              <a:cs typeface="Oswald"/>
              <a:sym typeface="Oswald"/>
            </a:endParaRPr>
          </a:p>
          <a:p>
            <a:pPr indent="0" lvl="0" marL="0" rtl="0">
              <a:spcBef>
                <a:spcPts val="0"/>
              </a:spcBef>
              <a:spcAft>
                <a:spcPts val="0"/>
              </a:spcAft>
              <a:buNone/>
            </a:pPr>
            <a:r>
              <a:t/>
            </a:r>
            <a:endParaRPr sz="2400">
              <a:latin typeface="Oswald"/>
              <a:ea typeface="Oswald"/>
              <a:cs typeface="Oswald"/>
              <a:sym typeface="Oswald"/>
            </a:endParaRPr>
          </a:p>
          <a:p>
            <a:pPr indent="0" lvl="0" marL="0" rtl="0" algn="ctr">
              <a:spcBef>
                <a:spcPts val="0"/>
              </a:spcBef>
              <a:spcAft>
                <a:spcPts val="0"/>
              </a:spcAft>
              <a:buNone/>
            </a:pPr>
            <a:r>
              <a:t/>
            </a:r>
            <a:endParaRPr sz="3000">
              <a:solidFill>
                <a:srgbClr val="000000"/>
              </a:solidFill>
              <a:latin typeface="Gloria Hallelujah"/>
              <a:ea typeface="Gloria Hallelujah"/>
              <a:cs typeface="Gloria Hallelujah"/>
              <a:sym typeface="Gloria Hallelujah"/>
            </a:endParaRPr>
          </a:p>
          <a:p>
            <a:pPr indent="0" lvl="0" marL="0" rtl="0" algn="ctr">
              <a:spcBef>
                <a:spcPts val="0"/>
              </a:spcBef>
              <a:spcAft>
                <a:spcPts val="0"/>
              </a:spcAft>
              <a:buNone/>
            </a:pPr>
            <a:r>
              <a:t/>
            </a:r>
            <a:endParaRPr sz="3600">
              <a:latin typeface="Gloria Hallelujah"/>
              <a:ea typeface="Gloria Hallelujah"/>
              <a:cs typeface="Gloria Hallelujah"/>
              <a:sym typeface="Gloria Hallelujah"/>
            </a:endParaRPr>
          </a:p>
          <a:p>
            <a:pPr indent="0" lvl="0" marL="0" rtl="0" algn="ctr">
              <a:spcBef>
                <a:spcPts val="0"/>
              </a:spcBef>
              <a:spcAft>
                <a:spcPts val="0"/>
              </a:spcAft>
              <a:buNone/>
            </a:pPr>
            <a:r>
              <a:t/>
            </a:r>
            <a:endParaRPr sz="3600">
              <a:latin typeface="Gloria Hallelujah"/>
              <a:ea typeface="Gloria Hallelujah"/>
              <a:cs typeface="Gloria Hallelujah"/>
              <a:sym typeface="Gloria Hallelujah"/>
            </a:endParaRPr>
          </a:p>
          <a:p>
            <a:pPr indent="0" lvl="0" marL="0" rtl="0">
              <a:spcBef>
                <a:spcPts val="0"/>
              </a:spcBef>
              <a:spcAft>
                <a:spcPts val="0"/>
              </a:spcAft>
              <a:buNone/>
            </a:pPr>
            <a:r>
              <a:t/>
            </a:r>
            <a:endParaRPr sz="10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1000"/>
              </a:spcBef>
              <a:spcAft>
                <a:spcPts val="1000"/>
              </a:spcAft>
              <a:buNone/>
            </a:pPr>
            <a:r>
              <a:t/>
            </a:r>
            <a:endParaRPr sz="24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Costos</a:t>
            </a:r>
            <a:endParaRPr b="1" sz="3000">
              <a:latin typeface="Oswald"/>
              <a:ea typeface="Oswald"/>
              <a:cs typeface="Oswald"/>
              <a:sym typeface="Oswald"/>
            </a:endParaRPr>
          </a:p>
        </p:txBody>
      </p:sp>
      <p:sp>
        <p:nvSpPr>
          <p:cNvPr id="148" name="Shape 148"/>
          <p:cNvSpPr txBox="1"/>
          <p:nvPr>
            <p:ph idx="1" type="body"/>
          </p:nvPr>
        </p:nvSpPr>
        <p:spPr>
          <a:xfrm>
            <a:off x="693650" y="494775"/>
            <a:ext cx="7918200" cy="160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5A5A5A"/>
                </a:solidFill>
                <a:latin typeface="Oswald"/>
                <a:ea typeface="Oswald"/>
                <a:cs typeface="Oswald"/>
                <a:sym typeface="Oswald"/>
              </a:rPr>
              <a:t>Obtenga $ 500 de su tarifa estándar Think 2018 cuando realice una compra en IBM Marketplace, o llamando a un representante de IBM / Bluemix al 877-426-3774. Se incluirá un código promocional junto con la confirmación de su pedido o el representante de IBM que lo asistirá con su pedido. El código de promoción debe ser utilizado en el momento del registro del evento. Piense que las promociones de descuento 2018 no se pueden combinar.</a:t>
            </a:r>
            <a:endParaRPr>
              <a:solidFill>
                <a:srgbClr val="5A5A5A"/>
              </a:solidFill>
              <a:latin typeface="Oswald"/>
              <a:ea typeface="Oswald"/>
              <a:cs typeface="Oswald"/>
              <a:sym typeface="Oswald"/>
            </a:endParaRPr>
          </a:p>
          <a:p>
            <a:pPr indent="0" lvl="0" marL="0">
              <a:spcBef>
                <a:spcPts val="0"/>
              </a:spcBef>
              <a:spcAft>
                <a:spcPts val="0"/>
              </a:spcAft>
              <a:buNone/>
            </a:pPr>
            <a:r>
              <a:t/>
            </a:r>
            <a:endParaRPr/>
          </a:p>
          <a:p>
            <a:pPr indent="0" lvl="0" marL="0">
              <a:spcBef>
                <a:spcPts val="1600"/>
              </a:spcBef>
              <a:spcAft>
                <a:spcPts val="1600"/>
              </a:spcAft>
              <a:buNone/>
            </a:pPr>
            <a:r>
              <a:t/>
            </a:r>
            <a:endParaRPr/>
          </a:p>
        </p:txBody>
      </p:sp>
      <p:pic>
        <p:nvPicPr>
          <p:cNvPr id="149" name="Shape 149"/>
          <p:cNvPicPr preferRelativeResize="0"/>
          <p:nvPr/>
        </p:nvPicPr>
        <p:blipFill rotWithShape="1">
          <a:blip r:embed="rId3">
            <a:alphaModFix/>
          </a:blip>
          <a:srcRect b="11151" l="0" r="1332" t="22389"/>
          <a:stretch/>
        </p:blipFill>
        <p:spPr>
          <a:xfrm>
            <a:off x="779025" y="2104575"/>
            <a:ext cx="7585951" cy="287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Costos</a:t>
            </a:r>
            <a:endParaRPr b="1" sz="3000">
              <a:latin typeface="Oswald"/>
              <a:ea typeface="Oswald"/>
              <a:cs typeface="Oswald"/>
              <a:sym typeface="Oswald"/>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56" name="Shape 156"/>
          <p:cNvPicPr preferRelativeResize="0"/>
          <p:nvPr/>
        </p:nvPicPr>
        <p:blipFill rotWithShape="1">
          <a:blip r:embed="rId3">
            <a:alphaModFix/>
          </a:blip>
          <a:srcRect b="43341" l="14755" r="15349" t="22390"/>
          <a:stretch/>
        </p:blipFill>
        <p:spPr>
          <a:xfrm>
            <a:off x="311700" y="1152475"/>
            <a:ext cx="8520599" cy="23484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3534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Tipo de cambio y conversión</a:t>
            </a:r>
            <a:endParaRPr b="1" sz="3000"/>
          </a:p>
        </p:txBody>
      </p:sp>
      <p:sp>
        <p:nvSpPr>
          <p:cNvPr id="162" name="Shape 162"/>
          <p:cNvSpPr txBox="1"/>
          <p:nvPr>
            <p:ph idx="1" type="body"/>
          </p:nvPr>
        </p:nvSpPr>
        <p:spPr>
          <a:xfrm>
            <a:off x="311700" y="2906325"/>
            <a:ext cx="8520600" cy="216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latin typeface="Oswald"/>
                <a:ea typeface="Oswald"/>
                <a:cs typeface="Oswald"/>
                <a:sym typeface="Oswald"/>
              </a:rPr>
              <a:t>El precio por IBM </a:t>
            </a:r>
            <a:r>
              <a:rPr b="1" lang="en">
                <a:solidFill>
                  <a:srgbClr val="000000"/>
                </a:solidFill>
                <a:latin typeface="Oswald"/>
                <a:ea typeface="Oswald"/>
                <a:cs typeface="Oswald"/>
                <a:sym typeface="Oswald"/>
              </a:rPr>
              <a:t>Informix Express Edition CPU Option Processor Value Unit (PVU)</a:t>
            </a:r>
            <a:r>
              <a:rPr lang="en">
                <a:solidFill>
                  <a:srgbClr val="000000"/>
                </a:solidFill>
                <a:latin typeface="Oswald"/>
                <a:ea typeface="Oswald"/>
                <a:cs typeface="Oswald"/>
                <a:sym typeface="Oswald"/>
              </a:rPr>
              <a:t> License + SW Subscription &amp; Support 12 Months (D55NPLL) en pesos mexicanos es de: </a:t>
            </a:r>
            <a:r>
              <a:rPr b="1" lang="en">
                <a:solidFill>
                  <a:srgbClr val="000000"/>
                </a:solidFill>
                <a:latin typeface="Oswald"/>
                <a:ea typeface="Oswald"/>
                <a:cs typeface="Oswald"/>
                <a:sym typeface="Oswald"/>
              </a:rPr>
              <a:t>$1978.71654</a:t>
            </a:r>
            <a:r>
              <a:rPr lang="en">
                <a:solidFill>
                  <a:srgbClr val="000000"/>
                </a:solidFill>
                <a:latin typeface="Oswald"/>
                <a:ea typeface="Oswald"/>
                <a:cs typeface="Oswald"/>
                <a:sym typeface="Oswald"/>
              </a:rPr>
              <a:t> (impuestos incluidos).</a:t>
            </a:r>
            <a:endParaRPr>
              <a:solidFill>
                <a:srgbClr val="000000"/>
              </a:solidFill>
              <a:latin typeface="Oswald"/>
              <a:ea typeface="Oswald"/>
              <a:cs typeface="Oswald"/>
              <a:sym typeface="Oswald"/>
            </a:endParaRPr>
          </a:p>
          <a:p>
            <a:pPr indent="0" lvl="0" marL="0" rtl="0">
              <a:spcBef>
                <a:spcPts val="1600"/>
              </a:spcBef>
              <a:spcAft>
                <a:spcPts val="1600"/>
              </a:spcAft>
              <a:buNone/>
            </a:pPr>
            <a:r>
              <a:rPr lang="en">
                <a:solidFill>
                  <a:srgbClr val="000000"/>
                </a:solidFill>
                <a:latin typeface="Oswald"/>
                <a:ea typeface="Oswald"/>
                <a:cs typeface="Oswald"/>
                <a:sym typeface="Oswald"/>
              </a:rPr>
              <a:t>El precio de IBM </a:t>
            </a:r>
            <a:r>
              <a:rPr b="1" lang="en">
                <a:solidFill>
                  <a:srgbClr val="000000"/>
                </a:solidFill>
                <a:latin typeface="Oswald"/>
                <a:ea typeface="Oswald"/>
                <a:cs typeface="Oswald"/>
                <a:sym typeface="Oswald"/>
              </a:rPr>
              <a:t>Informix Express Edition User Option Authorized User Single Install </a:t>
            </a:r>
            <a:r>
              <a:rPr lang="en">
                <a:solidFill>
                  <a:srgbClr val="000000"/>
                </a:solidFill>
                <a:latin typeface="Oswald"/>
                <a:ea typeface="Oswald"/>
                <a:cs typeface="Oswald"/>
                <a:sym typeface="Oswald"/>
              </a:rPr>
              <a:t>License + SW Subscription &amp; Support 12 Months (D5509LL) en pesos mexicanos es de: </a:t>
            </a:r>
            <a:r>
              <a:rPr b="1" lang="en">
                <a:solidFill>
                  <a:srgbClr val="000000"/>
                </a:solidFill>
                <a:latin typeface="Oswald"/>
                <a:ea typeface="Oswald"/>
                <a:cs typeface="Oswald"/>
                <a:sym typeface="Oswald"/>
              </a:rPr>
              <a:t>$6666.31277</a:t>
            </a:r>
            <a:r>
              <a:rPr lang="en">
                <a:solidFill>
                  <a:srgbClr val="000000"/>
                </a:solidFill>
                <a:latin typeface="Oswald"/>
                <a:ea typeface="Oswald"/>
                <a:cs typeface="Oswald"/>
                <a:sym typeface="Oswald"/>
              </a:rPr>
              <a:t> (impuestos incluidos).</a:t>
            </a:r>
            <a:endParaRPr>
              <a:solidFill>
                <a:srgbClr val="000000"/>
              </a:solidFill>
              <a:latin typeface="Oswald"/>
              <a:ea typeface="Oswald"/>
              <a:cs typeface="Oswald"/>
              <a:sym typeface="Oswald"/>
            </a:endParaRPr>
          </a:p>
        </p:txBody>
      </p:sp>
      <p:pic>
        <p:nvPicPr>
          <p:cNvPr id="163" name="Shape 163"/>
          <p:cNvPicPr preferRelativeResize="0"/>
          <p:nvPr/>
        </p:nvPicPr>
        <p:blipFill rotWithShape="1">
          <a:blip r:embed="rId3">
            <a:alphaModFix/>
          </a:blip>
          <a:srcRect b="32515" l="36330" r="22171" t="51083"/>
          <a:stretch/>
        </p:blipFill>
        <p:spPr>
          <a:xfrm>
            <a:off x="311700" y="926102"/>
            <a:ext cx="8520599" cy="18934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latin typeface="Oswald"/>
                <a:ea typeface="Oswald"/>
                <a:cs typeface="Oswald"/>
                <a:sym typeface="Oswald"/>
              </a:rPr>
              <a:t>Tipos de herramientas</a:t>
            </a:r>
            <a:endParaRPr b="1" sz="3000">
              <a:latin typeface="Oswald"/>
              <a:ea typeface="Oswald"/>
              <a:cs typeface="Oswald"/>
              <a:sym typeface="Oswald"/>
            </a:endParaRPr>
          </a:p>
        </p:txBody>
      </p:sp>
      <p:sp>
        <p:nvSpPr>
          <p:cNvPr id="169" name="Shape 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3F3F3F"/>
                </a:solidFill>
                <a:latin typeface="Oswald"/>
                <a:ea typeface="Oswald"/>
                <a:cs typeface="Oswald"/>
                <a:sym typeface="Oswald"/>
              </a:rPr>
              <a:t>Herramienta W4GL</a:t>
            </a:r>
            <a:endParaRPr b="1">
              <a:solidFill>
                <a:srgbClr val="3F3F3F"/>
              </a:solidFill>
              <a:latin typeface="Oswald"/>
              <a:ea typeface="Oswald"/>
              <a:cs typeface="Oswald"/>
              <a:sym typeface="Oswald"/>
            </a:endParaRPr>
          </a:p>
          <a:p>
            <a:pPr indent="0" lvl="0" marL="0" rtl="0">
              <a:spcBef>
                <a:spcPts val="0"/>
              </a:spcBef>
              <a:spcAft>
                <a:spcPts val="0"/>
              </a:spcAft>
              <a:buNone/>
            </a:pPr>
            <a:r>
              <a:rPr lang="en">
                <a:solidFill>
                  <a:srgbClr val="323232"/>
                </a:solidFill>
                <a:latin typeface="Oswald"/>
                <a:ea typeface="Oswald"/>
                <a:cs typeface="Oswald"/>
                <a:sym typeface="Oswald"/>
              </a:rPr>
              <a:t>La herramienta W4GL se escribe utilizando Informix 4GL. Esta herramienta lo ayuda a gestionar datos dentro de la base de datos de diseño del programa. Además, también le ofrece opciones para colocar el servicio web en un paquete y así poder copiar dicho servicio a otra máquina.</a:t>
            </a:r>
            <a:endParaRPr>
              <a:solidFill>
                <a:srgbClr val="323232"/>
              </a:solidFill>
              <a:latin typeface="Oswald"/>
              <a:ea typeface="Oswald"/>
              <a:cs typeface="Oswald"/>
              <a:sym typeface="Oswald"/>
            </a:endParaRPr>
          </a:p>
          <a:p>
            <a:pPr indent="0" lvl="0" marL="0" rtl="0">
              <a:spcBef>
                <a:spcPts val="0"/>
              </a:spcBef>
              <a:spcAft>
                <a:spcPts val="0"/>
              </a:spcAft>
              <a:buNone/>
            </a:pPr>
            <a:r>
              <a:t/>
            </a:r>
            <a:endParaRPr>
              <a:solidFill>
                <a:srgbClr val="323232"/>
              </a:solidFill>
              <a:latin typeface="Oswald"/>
              <a:ea typeface="Oswald"/>
              <a:cs typeface="Oswald"/>
              <a:sym typeface="Oswald"/>
            </a:endParaRPr>
          </a:p>
          <a:p>
            <a:pPr indent="0" lvl="0" marL="0" rtl="0">
              <a:spcBef>
                <a:spcPts val="400"/>
              </a:spcBef>
              <a:spcAft>
                <a:spcPts val="0"/>
              </a:spcAft>
              <a:buNone/>
            </a:pPr>
            <a:r>
              <a:rPr b="1" lang="en">
                <a:solidFill>
                  <a:srgbClr val="000000"/>
                </a:solidFill>
                <a:uFill>
                  <a:noFill/>
                </a:uFill>
                <a:latin typeface="Oswald"/>
                <a:ea typeface="Oswald"/>
                <a:cs typeface="Oswald"/>
                <a:sym typeface="Oswald"/>
                <a:hlinkClick r:id="rId3"/>
              </a:rPr>
              <a:t>Informix Cluster Configurations y System x BladeCenter Hardware</a:t>
            </a:r>
            <a:endParaRPr b="1">
              <a:solidFill>
                <a:srgbClr val="000000"/>
              </a:solidFill>
              <a:uFill>
                <a:noFill/>
              </a:uFill>
              <a:latin typeface="Oswald"/>
              <a:ea typeface="Oswald"/>
              <a:cs typeface="Oswald"/>
              <a:sym typeface="Oswald"/>
              <a:hlinkClick r:id="rId4"/>
            </a:endParaRPr>
          </a:p>
          <a:p>
            <a:pPr indent="0" lvl="0" marL="0" rtl="0">
              <a:lnSpc>
                <a:spcPct val="150000"/>
              </a:lnSpc>
              <a:spcBef>
                <a:spcPts val="400"/>
              </a:spcBef>
              <a:spcAft>
                <a:spcPts val="0"/>
              </a:spcAft>
              <a:buNone/>
            </a:pPr>
            <a:r>
              <a:rPr lang="en">
                <a:solidFill>
                  <a:srgbClr val="4C4C4C"/>
                </a:solidFill>
                <a:latin typeface="Oswald"/>
                <a:ea typeface="Oswald"/>
                <a:cs typeface="Oswald"/>
                <a:sym typeface="Oswald"/>
              </a:rPr>
              <a:t>Reduzca los costos con dispositivos que aseguren la continuidad de su empresa.</a:t>
            </a:r>
            <a:endParaRPr>
              <a:solidFill>
                <a:srgbClr val="4C4C4C"/>
              </a:solidFill>
              <a:latin typeface="Oswald"/>
              <a:ea typeface="Oswald"/>
              <a:cs typeface="Oswald"/>
              <a:sym typeface="Oswald"/>
            </a:endParaRPr>
          </a:p>
          <a:p>
            <a:pPr indent="0" lvl="0" marL="0" rtl="0">
              <a:spcBef>
                <a:spcPts val="0"/>
              </a:spcBef>
              <a:spcAft>
                <a:spcPts val="0"/>
              </a:spcAft>
              <a:buNone/>
            </a:pPr>
            <a:r>
              <a:t/>
            </a:r>
            <a:endParaRPr>
              <a:solidFill>
                <a:srgbClr val="323232"/>
              </a:solidFill>
              <a:latin typeface="Oswald"/>
              <a:ea typeface="Oswald"/>
              <a:cs typeface="Oswald"/>
              <a:sym typeface="Oswald"/>
            </a:endParaRPr>
          </a:p>
          <a:p>
            <a:pPr indent="0" lvl="0" marL="0" rtl="0">
              <a:spcBef>
                <a:spcPts val="0"/>
              </a:spcBef>
              <a:spcAft>
                <a:spcPts val="0"/>
              </a:spcAft>
              <a:buNone/>
            </a:pPr>
            <a:r>
              <a:t/>
            </a:r>
            <a:endParaRPr>
              <a:solidFill>
                <a:srgbClr val="323232"/>
              </a:solidFill>
              <a:latin typeface="Oswald"/>
              <a:ea typeface="Oswald"/>
              <a:cs typeface="Oswald"/>
              <a:sym typeface="Oswald"/>
            </a:endParaRPr>
          </a:p>
          <a:p>
            <a:pPr indent="0" lvl="0" marL="0">
              <a:spcBef>
                <a:spcPts val="0"/>
              </a:spcBef>
              <a:spcAft>
                <a:spcPts val="1600"/>
              </a:spcAft>
              <a:buNone/>
            </a:pPr>
            <a:r>
              <a:t/>
            </a:r>
            <a:endParaRPr>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