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Proxima Nova"/>
      <p:regular r:id="rId72"/>
      <p:bold r:id="rId73"/>
      <p:italic r:id="rId74"/>
      <p:boldItalic r:id="rId75"/>
    </p:embeddedFont>
    <p:embeddedFont>
      <p:font typeface="Roboto"/>
      <p:regular r:id="rId76"/>
      <p:bold r:id="rId77"/>
      <p:italic r:id="rId78"/>
      <p:boldItalic r:id="rId79"/>
    </p:embeddedFont>
    <p:embeddedFont>
      <p:font typeface="Roboto Medium"/>
      <p:regular r:id="rId80"/>
      <p:bold r:id="rId81"/>
      <p:italic r:id="rId82"/>
      <p:boldItalic r:id="rId83"/>
    </p:embeddedFont>
    <p:embeddedFont>
      <p:font typeface="Amatic SC"/>
      <p:regular r:id="rId84"/>
      <p:bold r:id="rId85"/>
    </p:embeddedFont>
    <p:embeddedFont>
      <p:font typeface="Gloria Hallelujah"/>
      <p:regular r:id="rId86"/>
    </p:embeddedFont>
    <p:embeddedFont>
      <p:font typeface="Oswald"/>
      <p:regular r:id="rId87"/>
      <p:bold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maticSC-regular.fntdata"/><Relationship Id="rId83" Type="http://schemas.openxmlformats.org/officeDocument/2006/relationships/font" Target="fonts/RobotoMedium-boldItalic.fntdata"/><Relationship Id="rId42" Type="http://schemas.openxmlformats.org/officeDocument/2006/relationships/slide" Target="slides/slide37.xml"/><Relationship Id="rId86" Type="http://schemas.openxmlformats.org/officeDocument/2006/relationships/font" Target="fonts/GloriaHallelujah-regular.fntdata"/><Relationship Id="rId41" Type="http://schemas.openxmlformats.org/officeDocument/2006/relationships/slide" Target="slides/slide36.xml"/><Relationship Id="rId85" Type="http://schemas.openxmlformats.org/officeDocument/2006/relationships/font" Target="fonts/AmaticSC-bold.fntdata"/><Relationship Id="rId44" Type="http://schemas.openxmlformats.org/officeDocument/2006/relationships/slide" Target="slides/slide39.xml"/><Relationship Id="rId88" Type="http://schemas.openxmlformats.org/officeDocument/2006/relationships/font" Target="fonts/Oswald-bold.fntdata"/><Relationship Id="rId43" Type="http://schemas.openxmlformats.org/officeDocument/2006/relationships/slide" Target="slides/slide38.xml"/><Relationship Id="rId87" Type="http://schemas.openxmlformats.org/officeDocument/2006/relationships/font" Target="fonts/Oswald-regular.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Medium-regular.fntdata"/><Relationship Id="rId82" Type="http://schemas.openxmlformats.org/officeDocument/2006/relationships/font" Target="fonts/RobotoMedium-italic.fntdata"/><Relationship Id="rId81"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bold.fntdata"/><Relationship Id="rId72" Type="http://schemas.openxmlformats.org/officeDocument/2006/relationships/font" Target="fonts/ProximaNova-regular.fntdata"/><Relationship Id="rId31" Type="http://schemas.openxmlformats.org/officeDocument/2006/relationships/slide" Target="slides/slide26.xml"/><Relationship Id="rId75" Type="http://schemas.openxmlformats.org/officeDocument/2006/relationships/font" Target="fonts/ProximaNova-boldItalic.fntdata"/><Relationship Id="rId30" Type="http://schemas.openxmlformats.org/officeDocument/2006/relationships/slide" Target="slides/slide25.xml"/><Relationship Id="rId74" Type="http://schemas.openxmlformats.org/officeDocument/2006/relationships/font" Target="fonts/ProximaNova-italic.fntdata"/><Relationship Id="rId33" Type="http://schemas.openxmlformats.org/officeDocument/2006/relationships/slide" Target="slides/slide28.xml"/><Relationship Id="rId77" Type="http://schemas.openxmlformats.org/officeDocument/2006/relationships/font" Target="fonts/Roboto-bold.fntdata"/><Relationship Id="rId32" Type="http://schemas.openxmlformats.org/officeDocument/2006/relationships/slide" Target="slides/slide27.xml"/><Relationship Id="rId76" Type="http://schemas.openxmlformats.org/officeDocument/2006/relationships/font" Target="fonts/Roboto-regular.fntdata"/><Relationship Id="rId35" Type="http://schemas.openxmlformats.org/officeDocument/2006/relationships/slide" Target="slides/slide30.xml"/><Relationship Id="rId79" Type="http://schemas.openxmlformats.org/officeDocument/2006/relationships/font" Target="fonts/Roboto-boldItalic.fntdata"/><Relationship Id="rId34" Type="http://schemas.openxmlformats.org/officeDocument/2006/relationships/slide" Target="slides/slide29.xml"/><Relationship Id="rId78" Type="http://schemas.openxmlformats.org/officeDocument/2006/relationships/font" Target="fonts/Robo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434343"/>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Cuatro días después de su regreso tras casi un año en la Estación Espacial Internacional (prácticamente un ensayo de un viaje a Marte), Mijaíl Kornienko conduce una simulación de vehículo de exploración en la Ciudad de las Estrellas, el centro de formación de cosmonautas ruso. No se sabe con certeza qué nivel de rendimiento tendrán los exploradores de Marte cuando lleguen, ya que entre los riesgos del viaje están la pérdida de masa ósea y los daños cerebrales.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Cuatro días después de su regreso tras casi un año en la Estación Espacial Internacional (prácticamente un ensayo de un viaje a Marte), Mijaíl Kornienko conduce una simulación de vehículo de exploración en la Ciudad de las Estrellas, el centro de formación de cosmonautas ruso. No se sabe con certeza qué nivel de rendimiento tendrán los exploradores de Marte cuando lleguen, ya que entre los riesgos del viaje están la pérdida de masa ósea y los daños cerebrales.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Ayuda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Ayuda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Instalar tanques de agua revistiendo la nave espacial podría proteger parcialmente a los astronautas de la radiación; además les permitiría dedicarse a la jardinería, con lo cual mejoraría su estado de ánimo y su dieta. Bob Morrow, de Orbitec, muestra lechugas cultivadas en un sistema prototipo.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Poder verificar comportamiento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Poder verificar comportamiento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Tipo Necesario o no necesario</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Flujo basico o principal es aquel que es necesario realizar.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Unica</a:t>
            </a:r>
            <a:endParaRPr/>
          </a:p>
          <a:p>
            <a:pPr indent="0" lvl="0" marL="0">
              <a:spcBef>
                <a:spcPts val="0"/>
              </a:spcBef>
              <a:spcAft>
                <a:spcPts val="0"/>
              </a:spcAft>
              <a:buNone/>
            </a:pPr>
            <a:r>
              <a:rPr lang="en"/>
              <a:t>Necesidad del requerimiento</a:t>
            </a:r>
            <a:endParaRPr/>
          </a:p>
          <a:p>
            <a:pPr indent="0" lvl="0" marL="0">
              <a:spcBef>
                <a:spcPts val="0"/>
              </a:spcBef>
              <a:spcAft>
                <a:spcPts val="0"/>
              </a:spcAft>
              <a:buNone/>
            </a:pPr>
            <a:r>
              <a:rPr lang="en"/>
              <a:t>Alta/Media/Baja definida por el usuario</a:t>
            </a:r>
            <a:endParaRPr/>
          </a:p>
          <a:p>
            <a:pPr indent="0" lvl="0" marL="0">
              <a:spcBef>
                <a:spcPts val="0"/>
              </a:spcBef>
              <a:spcAft>
                <a:spcPts val="0"/>
              </a:spcAft>
              <a:buNone/>
            </a:pPr>
            <a:r>
              <a:t/>
            </a:r>
            <a:endParaRPr/>
          </a:p>
          <a:p>
            <a:pPr indent="0" lvl="0" marL="0">
              <a:spcBef>
                <a:spcPts val="0"/>
              </a:spcBef>
              <a:spcAft>
                <a:spcPts val="0"/>
              </a:spcAft>
              <a:buNone/>
            </a:pPr>
            <a:r>
              <a:rPr lang="en"/>
              <a:t>Descripcion: Interaccion</a:t>
            </a:r>
            <a:endParaRPr/>
          </a:p>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Pasos de actores y sistema para meta</a:t>
            </a:r>
            <a:endParaRPr/>
          </a:p>
          <a:p>
            <a:pPr indent="0" lvl="0" marL="0">
              <a:spcBef>
                <a:spcPts val="0"/>
              </a:spcBef>
              <a:spcAft>
                <a:spcPts val="0"/>
              </a:spcAft>
              <a:buNone/>
            </a:pPr>
            <a:r>
              <a:rPr lang="en"/>
              <a:t>Camino correcto</a:t>
            </a:r>
            <a:endParaRPr/>
          </a:p>
          <a:p>
            <a:pPr indent="0" lvl="0" marL="0">
              <a:spcBef>
                <a:spcPts val="0"/>
              </a:spcBef>
              <a:spcAft>
                <a:spcPts val="0"/>
              </a:spcAft>
              <a:buNone/>
            </a:pPr>
            <a:r>
              <a:rPr lang="en"/>
              <a:t>Procesamiento no comun en especial cuando ocurren errores</a:t>
            </a:r>
            <a:endParaRPr/>
          </a:p>
          <a:p>
            <a:pPr indent="0" lvl="0" marL="0">
              <a:spcBef>
                <a:spcPts val="0"/>
              </a:spcBef>
              <a:spcAft>
                <a:spcPts val="0"/>
              </a:spcAft>
              <a:buNone/>
            </a:pPr>
            <a:r>
              <a:rPr lang="en"/>
              <a:t>Cuando en algun caso se extiende la funcionalidad</a:t>
            </a:r>
            <a:endParaRPr/>
          </a:p>
          <a:p>
            <a:pPr indent="0" lvl="0" marL="0">
              <a:spcBef>
                <a:spcPts val="0"/>
              </a:spcBef>
              <a:spcAft>
                <a:spcPts val="0"/>
              </a:spcAft>
              <a:buNone/>
            </a:pPr>
            <a:r>
              <a:rPr lang="en"/>
              <a:t>Cliente</a:t>
            </a:r>
            <a:endParaRPr/>
          </a:p>
          <a:p>
            <a:pPr indent="0" lvl="0" marL="0">
              <a:spcBef>
                <a:spcPts val="0"/>
              </a:spcBef>
              <a:spcAft>
                <a:spcPts val="0"/>
              </a:spcAft>
              <a:buNone/>
            </a:pPr>
            <a:r>
              <a:rPr lang="en"/>
              <a:t>Como se observara el requerimiento</a:t>
            </a:r>
            <a:endParaRPr/>
          </a:p>
          <a:p>
            <a:pPr indent="0" lvl="0" marL="0">
              <a:spcBef>
                <a:spcPts val="0"/>
              </a:spcBef>
              <a:spcAft>
                <a:spcPts val="0"/>
              </a:spcAft>
              <a:buNone/>
            </a:pPr>
            <a:r>
              <a:t/>
            </a:r>
            <a:endParaRPr/>
          </a:p>
          <a:p>
            <a:pPr indent="0" lvl="0" marL="0">
              <a:spcBef>
                <a:spcPts val="0"/>
              </a:spcBef>
              <a:spcAft>
                <a:spcPts val="0"/>
              </a:spcAft>
              <a:buNone/>
            </a:pPr>
            <a:r>
              <a:rPr lang="en"/>
              <a:t>Post Cuando termina exitosamente se debe satisfacer</a:t>
            </a:r>
            <a:endParaRPr/>
          </a:p>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Explica porque este tema está otra vez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Shape 57"/>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Shape 61"/>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Shape 87"/>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100" name="Shape 100"/>
        <p:cNvGrpSpPr/>
        <p:nvPr/>
      </p:nvGrpSpPr>
      <p:grpSpPr>
        <a:xfrm>
          <a:off x="0" y="0"/>
          <a:ext cx="0" cy="0"/>
          <a:chOff x="0" y="0"/>
          <a:chExt cx="0" cy="0"/>
        </a:xfrm>
      </p:grpSpPr>
      <p:sp>
        <p:nvSpPr>
          <p:cNvPr id="101" name="Shape 101"/>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2" name="Shape 102"/>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103" name="Shape 103"/>
          <p:cNvSpPr txBox="1"/>
          <p:nvPr>
            <p:ph type="title"/>
          </p:nvPr>
        </p:nvSpPr>
        <p:spPr>
          <a:xfrm>
            <a:off x="832600" y="844000"/>
            <a:ext cx="5810400" cy="15504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04" name="Shape 104"/>
          <p:cNvSpPr txBox="1"/>
          <p:nvPr>
            <p:ph idx="1" type="body"/>
          </p:nvPr>
        </p:nvSpPr>
        <p:spPr>
          <a:xfrm>
            <a:off x="832600" y="2623081"/>
            <a:ext cx="5810400" cy="17388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lt1"/>
              </a:buClr>
              <a:buSzPts val="1600"/>
              <a:buChar char="●"/>
              <a:defRPr sz="1600">
                <a:solidFill>
                  <a:schemeClr val="lt1"/>
                </a:solidFill>
              </a:defRPr>
            </a:lvl1pPr>
            <a:lvl2pPr indent="-317500" lvl="1" marL="914400" rtl="0" algn="l">
              <a:lnSpc>
                <a:spcPct val="115000"/>
              </a:lnSpc>
              <a:spcBef>
                <a:spcPts val="1600"/>
              </a:spcBef>
              <a:spcAft>
                <a:spcPts val="0"/>
              </a:spcAft>
              <a:buClr>
                <a:schemeClr val="lt1"/>
              </a:buClr>
              <a:buSzPts val="1400"/>
              <a:buChar char="○"/>
              <a:defRPr sz="1400">
                <a:solidFill>
                  <a:schemeClr val="lt1"/>
                </a:solidFill>
              </a:defRPr>
            </a:lvl2pPr>
            <a:lvl3pPr indent="-317500" lvl="2" marL="1371600" rtl="0" algn="l">
              <a:lnSpc>
                <a:spcPct val="115000"/>
              </a:lnSpc>
              <a:spcBef>
                <a:spcPts val="1600"/>
              </a:spcBef>
              <a:spcAft>
                <a:spcPts val="0"/>
              </a:spcAft>
              <a:buClr>
                <a:schemeClr val="lt1"/>
              </a:buClr>
              <a:buSzPts val="1400"/>
              <a:buChar char="■"/>
              <a:defRPr sz="1400">
                <a:solidFill>
                  <a:schemeClr val="lt1"/>
                </a:solidFill>
              </a:defRPr>
            </a:lvl3pPr>
            <a:lvl4pPr indent="-317500" lvl="3" marL="1828800" rtl="0" algn="l">
              <a:lnSpc>
                <a:spcPct val="115000"/>
              </a:lnSpc>
              <a:spcBef>
                <a:spcPts val="1600"/>
              </a:spcBef>
              <a:spcAft>
                <a:spcPts val="0"/>
              </a:spcAft>
              <a:buClr>
                <a:schemeClr val="lt1"/>
              </a:buClr>
              <a:buSzPts val="1400"/>
              <a:buChar char="●"/>
              <a:defRPr sz="1400">
                <a:solidFill>
                  <a:schemeClr val="lt1"/>
                </a:solidFill>
              </a:defRPr>
            </a:lvl4pPr>
            <a:lvl5pPr indent="-317500" lvl="4" marL="2286000" rtl="0" algn="l">
              <a:lnSpc>
                <a:spcPct val="115000"/>
              </a:lnSpc>
              <a:spcBef>
                <a:spcPts val="1600"/>
              </a:spcBef>
              <a:spcAft>
                <a:spcPts val="0"/>
              </a:spcAft>
              <a:buClr>
                <a:schemeClr val="lt1"/>
              </a:buClr>
              <a:buSzPts val="1400"/>
              <a:buChar char="○"/>
              <a:defRPr sz="1400">
                <a:solidFill>
                  <a:schemeClr val="lt1"/>
                </a:solidFill>
              </a:defRPr>
            </a:lvl5pPr>
            <a:lvl6pPr indent="-317500" lvl="5" marL="2743200" rtl="0" algn="l">
              <a:lnSpc>
                <a:spcPct val="115000"/>
              </a:lnSpc>
              <a:spcBef>
                <a:spcPts val="1600"/>
              </a:spcBef>
              <a:spcAft>
                <a:spcPts val="0"/>
              </a:spcAft>
              <a:buClr>
                <a:schemeClr val="lt1"/>
              </a:buClr>
              <a:buSzPts val="1400"/>
              <a:buChar char="■"/>
              <a:defRPr sz="1400">
                <a:solidFill>
                  <a:schemeClr val="lt1"/>
                </a:solidFill>
              </a:defRPr>
            </a:lvl6pPr>
            <a:lvl7pPr indent="-317500" lvl="6" marL="3200400" rtl="0" algn="l">
              <a:lnSpc>
                <a:spcPct val="115000"/>
              </a:lnSpc>
              <a:spcBef>
                <a:spcPts val="1600"/>
              </a:spcBef>
              <a:spcAft>
                <a:spcPts val="0"/>
              </a:spcAft>
              <a:buClr>
                <a:schemeClr val="lt1"/>
              </a:buClr>
              <a:buSzPts val="1400"/>
              <a:buChar char="●"/>
              <a:defRPr sz="1400">
                <a:solidFill>
                  <a:schemeClr val="lt1"/>
                </a:solidFill>
              </a:defRPr>
            </a:lvl7pPr>
            <a:lvl8pPr indent="-317500" lvl="7" marL="3657600" rtl="0" algn="l">
              <a:lnSpc>
                <a:spcPct val="115000"/>
              </a:lnSpc>
              <a:spcBef>
                <a:spcPts val="1600"/>
              </a:spcBef>
              <a:spcAft>
                <a:spcPts val="0"/>
              </a:spcAft>
              <a:buClr>
                <a:schemeClr val="lt1"/>
              </a:buClr>
              <a:buSzPts val="1400"/>
              <a:buChar char="○"/>
              <a:defRPr sz="1400">
                <a:solidFill>
                  <a:schemeClr val="lt1"/>
                </a:solidFill>
              </a:defRPr>
            </a:lvl8pPr>
            <a:lvl9pPr indent="-317500" lvl="8" marL="4114800" rtl="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105" name="Shape 10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000">
                <a:solidFill>
                  <a:schemeClr val="lt1"/>
                </a:solidFill>
              </a:defRPr>
            </a:lvl1pPr>
            <a:lvl2pPr lvl="1" rtl="0" algn="r">
              <a:lnSpc>
                <a:spcPct val="100000"/>
              </a:lnSpc>
              <a:spcBef>
                <a:spcPts val="0"/>
              </a:spcBef>
              <a:spcAft>
                <a:spcPts val="0"/>
              </a:spcAft>
              <a:buNone/>
              <a:defRPr sz="1000">
                <a:solidFill>
                  <a:schemeClr val="lt1"/>
                </a:solidFill>
              </a:defRPr>
            </a:lvl2pPr>
            <a:lvl3pPr lvl="2" rtl="0" algn="r">
              <a:lnSpc>
                <a:spcPct val="100000"/>
              </a:lnSpc>
              <a:spcBef>
                <a:spcPts val="0"/>
              </a:spcBef>
              <a:spcAft>
                <a:spcPts val="0"/>
              </a:spcAft>
              <a:buNone/>
              <a:defRPr sz="1000">
                <a:solidFill>
                  <a:schemeClr val="lt1"/>
                </a:solidFill>
              </a:defRPr>
            </a:lvl3pPr>
            <a:lvl4pPr lvl="3" rtl="0" algn="r">
              <a:lnSpc>
                <a:spcPct val="100000"/>
              </a:lnSpc>
              <a:spcBef>
                <a:spcPts val="0"/>
              </a:spcBef>
              <a:spcAft>
                <a:spcPts val="0"/>
              </a:spcAft>
              <a:buNone/>
              <a:defRPr sz="1000">
                <a:solidFill>
                  <a:schemeClr val="lt1"/>
                </a:solidFill>
              </a:defRPr>
            </a:lvl4pPr>
            <a:lvl5pPr lvl="4" rtl="0" algn="r">
              <a:lnSpc>
                <a:spcPct val="100000"/>
              </a:lnSpc>
              <a:spcBef>
                <a:spcPts val="0"/>
              </a:spcBef>
              <a:spcAft>
                <a:spcPts val="0"/>
              </a:spcAft>
              <a:buNone/>
              <a:defRPr sz="1000">
                <a:solidFill>
                  <a:schemeClr val="lt1"/>
                </a:solidFill>
              </a:defRPr>
            </a:lvl5pPr>
            <a:lvl6pPr lvl="5" rtl="0" algn="r">
              <a:lnSpc>
                <a:spcPct val="100000"/>
              </a:lnSpc>
              <a:spcBef>
                <a:spcPts val="0"/>
              </a:spcBef>
              <a:spcAft>
                <a:spcPts val="0"/>
              </a:spcAft>
              <a:buNone/>
              <a:defRPr sz="1000">
                <a:solidFill>
                  <a:schemeClr val="lt1"/>
                </a:solidFill>
              </a:defRPr>
            </a:lvl6pPr>
            <a:lvl7pPr lvl="6" rtl="0" algn="r">
              <a:lnSpc>
                <a:spcPct val="100000"/>
              </a:lnSpc>
              <a:spcBef>
                <a:spcPts val="0"/>
              </a:spcBef>
              <a:spcAft>
                <a:spcPts val="0"/>
              </a:spcAft>
              <a:buNone/>
              <a:defRPr sz="1000">
                <a:solidFill>
                  <a:schemeClr val="lt1"/>
                </a:solidFill>
              </a:defRPr>
            </a:lvl7pPr>
            <a:lvl8pPr lvl="7" rtl="0" algn="r">
              <a:lnSpc>
                <a:spcPct val="100000"/>
              </a:lnSpc>
              <a:spcBef>
                <a:spcPts val="0"/>
              </a:spcBef>
              <a:spcAft>
                <a:spcPts val="0"/>
              </a:spcAft>
              <a:buNone/>
              <a:defRPr sz="1000">
                <a:solidFill>
                  <a:schemeClr val="lt1"/>
                </a:solidFill>
              </a:defRPr>
            </a:lvl8pPr>
            <a:lvl9pPr lvl="8" rtl="0" algn="r">
              <a:lnSpc>
                <a:spcPct val="100000"/>
              </a:lnSpc>
              <a:spcBef>
                <a:spcPts val="0"/>
              </a:spcBef>
              <a:spcAft>
                <a:spcPts val="0"/>
              </a:spcAft>
              <a:buNone/>
              <a:defRPr sz="1000">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106" name="Shape 106"/>
        <p:cNvGrpSpPr/>
        <p:nvPr/>
      </p:nvGrpSpPr>
      <p:grpSpPr>
        <a:xfrm>
          <a:off x="0" y="0"/>
          <a:ext cx="0" cy="0"/>
          <a:chOff x="0" y="0"/>
          <a:chExt cx="0" cy="0"/>
        </a:xfrm>
      </p:grpSpPr>
      <p:sp>
        <p:nvSpPr>
          <p:cNvPr id="107" name="Shape 107"/>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ph type="title"/>
          </p:nvPr>
        </p:nvSpPr>
        <p:spPr>
          <a:xfrm>
            <a:off x="3019425" y="1662150"/>
            <a:ext cx="3105300" cy="18192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None/>
              <a:defRPr b="1" sz="4000">
                <a:solidFill>
                  <a:srgbClr val="263238"/>
                </a:solidFill>
              </a:defRPr>
            </a:lvl1pPr>
            <a:lvl2pPr lvl="1" rtl="0" algn="ctr">
              <a:lnSpc>
                <a:spcPct val="100000"/>
              </a:lnSpc>
              <a:spcBef>
                <a:spcPts val="0"/>
              </a:spcBef>
              <a:spcAft>
                <a:spcPts val="0"/>
              </a:spcAft>
              <a:buNone/>
              <a:defRPr b="1" sz="2800">
                <a:solidFill>
                  <a:srgbClr val="263238"/>
                </a:solidFill>
              </a:defRPr>
            </a:lvl2pPr>
            <a:lvl3pPr lvl="2" rtl="0" algn="ctr">
              <a:lnSpc>
                <a:spcPct val="100000"/>
              </a:lnSpc>
              <a:spcBef>
                <a:spcPts val="0"/>
              </a:spcBef>
              <a:spcAft>
                <a:spcPts val="0"/>
              </a:spcAft>
              <a:buNone/>
              <a:defRPr b="1" sz="2800">
                <a:solidFill>
                  <a:srgbClr val="263238"/>
                </a:solidFill>
              </a:defRPr>
            </a:lvl3pPr>
            <a:lvl4pPr lvl="3" rtl="0" algn="ctr">
              <a:lnSpc>
                <a:spcPct val="100000"/>
              </a:lnSpc>
              <a:spcBef>
                <a:spcPts val="0"/>
              </a:spcBef>
              <a:spcAft>
                <a:spcPts val="0"/>
              </a:spcAft>
              <a:buNone/>
              <a:defRPr b="1" sz="2800">
                <a:solidFill>
                  <a:srgbClr val="263238"/>
                </a:solidFill>
              </a:defRPr>
            </a:lvl4pPr>
            <a:lvl5pPr lvl="4" rtl="0" algn="ctr">
              <a:lnSpc>
                <a:spcPct val="100000"/>
              </a:lnSpc>
              <a:spcBef>
                <a:spcPts val="0"/>
              </a:spcBef>
              <a:spcAft>
                <a:spcPts val="0"/>
              </a:spcAft>
              <a:buNone/>
              <a:defRPr b="1" sz="2800">
                <a:solidFill>
                  <a:srgbClr val="263238"/>
                </a:solidFill>
              </a:defRPr>
            </a:lvl5pPr>
            <a:lvl6pPr lvl="5" rtl="0" algn="ctr">
              <a:lnSpc>
                <a:spcPct val="100000"/>
              </a:lnSpc>
              <a:spcBef>
                <a:spcPts val="0"/>
              </a:spcBef>
              <a:spcAft>
                <a:spcPts val="0"/>
              </a:spcAft>
              <a:buNone/>
              <a:defRPr b="1" sz="2800">
                <a:solidFill>
                  <a:srgbClr val="263238"/>
                </a:solidFill>
              </a:defRPr>
            </a:lvl6pPr>
            <a:lvl7pPr lvl="6" rtl="0" algn="ctr">
              <a:lnSpc>
                <a:spcPct val="100000"/>
              </a:lnSpc>
              <a:spcBef>
                <a:spcPts val="0"/>
              </a:spcBef>
              <a:spcAft>
                <a:spcPts val="0"/>
              </a:spcAft>
              <a:buNone/>
              <a:defRPr b="1" sz="2800">
                <a:solidFill>
                  <a:srgbClr val="263238"/>
                </a:solidFill>
              </a:defRPr>
            </a:lvl7pPr>
            <a:lvl8pPr lvl="7" rtl="0" algn="ctr">
              <a:lnSpc>
                <a:spcPct val="100000"/>
              </a:lnSpc>
              <a:spcBef>
                <a:spcPts val="0"/>
              </a:spcBef>
              <a:spcAft>
                <a:spcPts val="0"/>
              </a:spcAft>
              <a:buNone/>
              <a:defRPr b="1" sz="2800">
                <a:solidFill>
                  <a:srgbClr val="263238"/>
                </a:solidFill>
              </a:defRPr>
            </a:lvl8pPr>
            <a:lvl9pPr lvl="8" rtl="0" algn="ctr">
              <a:lnSpc>
                <a:spcPct val="100000"/>
              </a:lnSpc>
              <a:spcBef>
                <a:spcPts val="0"/>
              </a:spcBef>
              <a:spcAft>
                <a:spcPts val="0"/>
              </a:spcAft>
              <a:buNone/>
              <a:defRPr b="1" sz="2800">
                <a:solidFill>
                  <a:srgbClr val="263238"/>
                </a:solidFill>
              </a:defRPr>
            </a:lvl9pPr>
          </a:lstStyle>
          <a:p/>
        </p:txBody>
      </p:sp>
      <p:sp>
        <p:nvSpPr>
          <p:cNvPr id="111" name="Shape 11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000">
                <a:solidFill>
                  <a:srgbClr val="FFFFFF"/>
                </a:solidFill>
              </a:defRPr>
            </a:lvl1pPr>
            <a:lvl2pPr lvl="1" rtl="0" algn="r">
              <a:lnSpc>
                <a:spcPct val="100000"/>
              </a:lnSpc>
              <a:spcBef>
                <a:spcPts val="0"/>
              </a:spcBef>
              <a:spcAft>
                <a:spcPts val="0"/>
              </a:spcAft>
              <a:buNone/>
              <a:defRPr sz="1000">
                <a:solidFill>
                  <a:srgbClr val="FFFFFF"/>
                </a:solidFill>
              </a:defRPr>
            </a:lvl2pPr>
            <a:lvl3pPr lvl="2" rtl="0" algn="r">
              <a:lnSpc>
                <a:spcPct val="100000"/>
              </a:lnSpc>
              <a:spcBef>
                <a:spcPts val="0"/>
              </a:spcBef>
              <a:spcAft>
                <a:spcPts val="0"/>
              </a:spcAft>
              <a:buNone/>
              <a:defRPr sz="1000">
                <a:solidFill>
                  <a:srgbClr val="FFFFFF"/>
                </a:solidFill>
              </a:defRPr>
            </a:lvl3pPr>
            <a:lvl4pPr lvl="3" rtl="0" algn="r">
              <a:lnSpc>
                <a:spcPct val="100000"/>
              </a:lnSpc>
              <a:spcBef>
                <a:spcPts val="0"/>
              </a:spcBef>
              <a:spcAft>
                <a:spcPts val="0"/>
              </a:spcAft>
              <a:buNone/>
              <a:defRPr sz="1000">
                <a:solidFill>
                  <a:srgbClr val="FFFFFF"/>
                </a:solidFill>
              </a:defRPr>
            </a:lvl4pPr>
            <a:lvl5pPr lvl="4" rtl="0" algn="r">
              <a:lnSpc>
                <a:spcPct val="100000"/>
              </a:lnSpc>
              <a:spcBef>
                <a:spcPts val="0"/>
              </a:spcBef>
              <a:spcAft>
                <a:spcPts val="0"/>
              </a:spcAft>
              <a:buNone/>
              <a:defRPr sz="1000">
                <a:solidFill>
                  <a:srgbClr val="FFFFFF"/>
                </a:solidFill>
              </a:defRPr>
            </a:lvl5pPr>
            <a:lvl6pPr lvl="5" rtl="0" algn="r">
              <a:lnSpc>
                <a:spcPct val="100000"/>
              </a:lnSpc>
              <a:spcBef>
                <a:spcPts val="0"/>
              </a:spcBef>
              <a:spcAft>
                <a:spcPts val="0"/>
              </a:spcAft>
              <a:buNone/>
              <a:defRPr sz="1000">
                <a:solidFill>
                  <a:srgbClr val="FFFFFF"/>
                </a:solidFill>
              </a:defRPr>
            </a:lvl6pPr>
            <a:lvl7pPr lvl="6" rtl="0" algn="r">
              <a:lnSpc>
                <a:spcPct val="100000"/>
              </a:lnSpc>
              <a:spcBef>
                <a:spcPts val="0"/>
              </a:spcBef>
              <a:spcAft>
                <a:spcPts val="0"/>
              </a:spcAft>
              <a:buNone/>
              <a:defRPr sz="1000">
                <a:solidFill>
                  <a:srgbClr val="FFFFFF"/>
                </a:solidFill>
              </a:defRPr>
            </a:lvl7pPr>
            <a:lvl8pPr lvl="7" rtl="0" algn="r">
              <a:lnSpc>
                <a:spcPct val="100000"/>
              </a:lnSpc>
              <a:spcBef>
                <a:spcPts val="0"/>
              </a:spcBef>
              <a:spcAft>
                <a:spcPts val="0"/>
              </a:spcAft>
              <a:buNone/>
              <a:defRPr sz="1000">
                <a:solidFill>
                  <a:srgbClr val="FFFFFF"/>
                </a:solidFill>
              </a:defRPr>
            </a:lvl8pPr>
            <a:lvl9pPr lvl="8" rtl="0" algn="r">
              <a:lnSpc>
                <a:spcPct val="100000"/>
              </a:lnSpc>
              <a:spcBef>
                <a:spcPts val="0"/>
              </a:spcBef>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1"/>
                </a:solidFill>
                <a:latin typeface="Proxima Nova"/>
                <a:ea typeface="Proxima Nova"/>
                <a:cs typeface="Proxima Nova"/>
                <a:sym typeface="Proxima Nova"/>
              </a:defRPr>
            </a:lvl1pPr>
            <a:lvl2pPr lvl="1" rtl="0" algn="r">
              <a:spcBef>
                <a:spcPts val="0"/>
              </a:spcBef>
              <a:buNone/>
              <a:defRPr sz="1000">
                <a:solidFill>
                  <a:schemeClr val="dk1"/>
                </a:solidFill>
                <a:latin typeface="Proxima Nova"/>
                <a:ea typeface="Proxima Nova"/>
                <a:cs typeface="Proxima Nova"/>
                <a:sym typeface="Proxima Nova"/>
              </a:defRPr>
            </a:lvl2pPr>
            <a:lvl3pPr lvl="2" rtl="0" algn="r">
              <a:spcBef>
                <a:spcPts val="0"/>
              </a:spcBef>
              <a:buNone/>
              <a:defRPr sz="1000">
                <a:solidFill>
                  <a:schemeClr val="dk1"/>
                </a:solidFill>
                <a:latin typeface="Proxima Nova"/>
                <a:ea typeface="Proxima Nova"/>
                <a:cs typeface="Proxima Nova"/>
                <a:sym typeface="Proxima Nova"/>
              </a:defRPr>
            </a:lvl3pPr>
            <a:lvl4pPr lvl="3" rtl="0" algn="r">
              <a:spcBef>
                <a:spcPts val="0"/>
              </a:spcBef>
              <a:buNone/>
              <a:defRPr sz="1000">
                <a:solidFill>
                  <a:schemeClr val="dk1"/>
                </a:solidFill>
                <a:latin typeface="Proxima Nova"/>
                <a:ea typeface="Proxima Nova"/>
                <a:cs typeface="Proxima Nova"/>
                <a:sym typeface="Proxima Nova"/>
              </a:defRPr>
            </a:lvl4pPr>
            <a:lvl5pPr lvl="4" rtl="0" algn="r">
              <a:spcBef>
                <a:spcPts val="0"/>
              </a:spcBef>
              <a:buNone/>
              <a:defRPr sz="1000">
                <a:solidFill>
                  <a:schemeClr val="dk1"/>
                </a:solidFill>
                <a:latin typeface="Proxima Nova"/>
                <a:ea typeface="Proxima Nova"/>
                <a:cs typeface="Proxima Nova"/>
                <a:sym typeface="Proxima Nova"/>
              </a:defRPr>
            </a:lvl5pPr>
            <a:lvl6pPr lvl="5" rtl="0" algn="r">
              <a:spcBef>
                <a:spcPts val="0"/>
              </a:spcBef>
              <a:buNone/>
              <a:defRPr sz="1000">
                <a:solidFill>
                  <a:schemeClr val="dk1"/>
                </a:solidFill>
                <a:latin typeface="Proxima Nova"/>
                <a:ea typeface="Proxima Nova"/>
                <a:cs typeface="Proxima Nova"/>
                <a:sym typeface="Proxima Nova"/>
              </a:defRPr>
            </a:lvl6pPr>
            <a:lvl7pPr lvl="6" rtl="0" algn="r">
              <a:spcBef>
                <a:spcPts val="0"/>
              </a:spcBef>
              <a:buNone/>
              <a:defRPr sz="1000">
                <a:solidFill>
                  <a:schemeClr val="dk1"/>
                </a:solidFill>
                <a:latin typeface="Proxima Nova"/>
                <a:ea typeface="Proxima Nova"/>
                <a:cs typeface="Proxima Nova"/>
                <a:sym typeface="Proxima Nova"/>
              </a:defRPr>
            </a:lvl7pPr>
            <a:lvl8pPr lvl="7" rtl="0" algn="r">
              <a:spcBef>
                <a:spcPts val="0"/>
              </a:spcBef>
              <a:buNone/>
              <a:defRPr sz="1000">
                <a:solidFill>
                  <a:schemeClr val="dk1"/>
                </a:solidFill>
                <a:latin typeface="Proxima Nova"/>
                <a:ea typeface="Proxima Nova"/>
                <a:cs typeface="Proxima Nova"/>
                <a:sym typeface="Proxima Nova"/>
              </a:defRPr>
            </a:lvl8pPr>
            <a:lvl9pPr lvl="8" rtl="0" algn="r">
              <a:spcBef>
                <a:spcPts val="0"/>
              </a:spcBef>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1420500" y="1290775"/>
            <a:ext cx="6957300" cy="1588500"/>
          </a:xfrm>
          <a:prstGeom prst="rect">
            <a:avLst/>
          </a:prstGeom>
        </p:spPr>
        <p:txBody>
          <a:bodyPr anchorCtr="0" anchor="b" bIns="91425" lIns="91425" spcFirstLastPara="1" rIns="91425" wrap="square" tIns="91425">
            <a:noAutofit/>
          </a:bodyPr>
          <a:lstStyle/>
          <a:p>
            <a:pPr indent="0" lvl="0" marL="0" algn="just">
              <a:spcBef>
                <a:spcPts val="0"/>
              </a:spcBef>
              <a:spcAft>
                <a:spcPts val="0"/>
              </a:spcAft>
              <a:buNone/>
            </a:pPr>
            <a:r>
              <a:t/>
            </a:r>
            <a:endParaRPr sz="1000">
              <a:solidFill>
                <a:srgbClr val="434343"/>
              </a:solidFill>
              <a:latin typeface="Roboto"/>
              <a:ea typeface="Roboto"/>
              <a:cs typeface="Roboto"/>
              <a:sym typeface="Roboto"/>
            </a:endParaRPr>
          </a:p>
          <a:p>
            <a:pPr indent="0" lvl="0" marL="0" rtl="0">
              <a:spcBef>
                <a:spcPts val="0"/>
              </a:spcBef>
              <a:spcAft>
                <a:spcPts val="0"/>
              </a:spcAft>
              <a:buNone/>
            </a:pPr>
            <a:r>
              <a:rPr lang="en" sz="7200">
                <a:latin typeface="Roboto Medium"/>
                <a:ea typeface="Roboto Medium"/>
                <a:cs typeface="Roboto Medium"/>
                <a:sym typeface="Roboto Medium"/>
              </a:rPr>
              <a:t>Requerimientos</a:t>
            </a:r>
            <a:endParaRPr sz="7200">
              <a:latin typeface="Roboto Medium"/>
              <a:ea typeface="Roboto Medium"/>
              <a:cs typeface="Roboto Medium"/>
              <a:sym typeface="Roboto Medium"/>
            </a:endParaRPr>
          </a:p>
        </p:txBody>
      </p:sp>
      <p:sp>
        <p:nvSpPr>
          <p:cNvPr id="117" name="Shape 117"/>
          <p:cNvSpPr txBox="1"/>
          <p:nvPr>
            <p:ph idx="1" type="subTitle"/>
          </p:nvPr>
        </p:nvSpPr>
        <p:spPr>
          <a:xfrm>
            <a:off x="1292250" y="4065950"/>
            <a:ext cx="6559500" cy="64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Conceptos, ejemplos </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Definiciones:</a:t>
            </a:r>
            <a:endParaRPr sz="3600">
              <a:latin typeface="Oswald"/>
              <a:ea typeface="Oswald"/>
              <a:cs typeface="Oswald"/>
              <a:sym typeface="Oswald"/>
            </a:endParaRPr>
          </a:p>
          <a:p>
            <a:pPr indent="0" lvl="0" marL="0" rtl="0" algn="ctr">
              <a:spcBef>
                <a:spcPts val="0"/>
              </a:spcBef>
              <a:spcAft>
                <a:spcPts val="0"/>
              </a:spcAft>
              <a:buNone/>
            </a:pPr>
            <a:r>
              <a:rPr lang="en" sz="3600">
                <a:solidFill>
                  <a:srgbClr val="000000"/>
                </a:solidFill>
                <a:latin typeface="Roboto"/>
                <a:ea typeface="Roboto"/>
                <a:cs typeface="Roboto"/>
                <a:sym typeface="Roboto"/>
              </a:rPr>
              <a:t>Requerimientos Funcionales: </a:t>
            </a:r>
            <a:endParaRPr sz="3600">
              <a:solidFill>
                <a:srgbClr val="000000"/>
              </a:solidFill>
              <a:latin typeface="Roboto"/>
              <a:ea typeface="Roboto"/>
              <a:cs typeface="Roboto"/>
              <a:sym typeface="Roboto"/>
            </a:endParaRPr>
          </a:p>
          <a:p>
            <a:pPr indent="0" lvl="0" marL="0" rtl="0" algn="ctr">
              <a:spcBef>
                <a:spcPts val="0"/>
              </a:spcBef>
              <a:spcAft>
                <a:spcPts val="0"/>
              </a:spcAft>
              <a:buNone/>
            </a:pPr>
            <a:r>
              <a:rPr lang="en" sz="3000">
                <a:solidFill>
                  <a:srgbClr val="000000"/>
                </a:solidFill>
                <a:latin typeface="Gloria Hallelujah"/>
                <a:ea typeface="Gloria Hallelujah"/>
                <a:cs typeface="Gloria Hallelujah"/>
                <a:sym typeface="Gloria Hallelujah"/>
              </a:rPr>
              <a:t>Expresan la naturaleza del funcionamiento del sistema</a:t>
            </a:r>
            <a:endParaRPr sz="30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rPr lang="en" sz="3000">
                <a:solidFill>
                  <a:srgbClr val="000000"/>
                </a:solidFill>
                <a:latin typeface="Gloria Hallelujah"/>
                <a:ea typeface="Gloria Hallelujah"/>
                <a:cs typeface="Gloria Hallelujah"/>
                <a:sym typeface="Gloria Hallelujah"/>
              </a:rPr>
              <a:t>(cómo interacciona el sistema con su entorno y cuáles</a:t>
            </a:r>
            <a:endParaRPr sz="30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rPr lang="en" sz="3000">
                <a:solidFill>
                  <a:srgbClr val="000000"/>
                </a:solidFill>
                <a:latin typeface="Gloria Hallelujah"/>
                <a:ea typeface="Gloria Hallelujah"/>
                <a:cs typeface="Gloria Hallelujah"/>
                <a:sym typeface="Gloria Hallelujah"/>
              </a:rPr>
              <a:t>van a ser su estado y funcionamiento).</a:t>
            </a:r>
            <a:endParaRPr sz="30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Definiciones:</a:t>
            </a:r>
            <a:endParaRPr sz="3600">
              <a:latin typeface="Oswald"/>
              <a:ea typeface="Oswald"/>
              <a:cs typeface="Oswald"/>
              <a:sym typeface="Oswald"/>
            </a:endParaRPr>
          </a:p>
          <a:p>
            <a:pPr indent="0" lvl="0" marL="0" rtl="0" algn="ctr">
              <a:spcBef>
                <a:spcPts val="0"/>
              </a:spcBef>
              <a:spcAft>
                <a:spcPts val="0"/>
              </a:spcAft>
              <a:buNone/>
            </a:pPr>
            <a:r>
              <a:rPr lang="en" sz="3600">
                <a:solidFill>
                  <a:srgbClr val="000000"/>
                </a:solidFill>
                <a:latin typeface="Roboto"/>
                <a:ea typeface="Roboto"/>
                <a:cs typeface="Roboto"/>
                <a:sym typeface="Roboto"/>
              </a:rPr>
              <a:t>Requerimientos NO Funcionales: </a:t>
            </a:r>
            <a:endParaRPr sz="3600">
              <a:solidFill>
                <a:srgbClr val="000000"/>
              </a:solidFill>
              <a:latin typeface="Roboto"/>
              <a:ea typeface="Roboto"/>
              <a:cs typeface="Roboto"/>
              <a:sym typeface="Roboto"/>
            </a:endParaRPr>
          </a:p>
          <a:p>
            <a:pPr indent="0" lvl="0" marL="0" rtl="0" algn="ctr">
              <a:spcBef>
                <a:spcPts val="0"/>
              </a:spcBef>
              <a:spcAft>
                <a:spcPts val="0"/>
              </a:spcAft>
              <a:buNone/>
            </a:pPr>
            <a:r>
              <a:rPr lang="en" sz="2700">
                <a:solidFill>
                  <a:srgbClr val="000000"/>
                </a:solidFill>
                <a:latin typeface="Gloria Hallelujah"/>
                <a:ea typeface="Gloria Hallelujah"/>
                <a:cs typeface="Gloria Hallelujah"/>
                <a:sym typeface="Gloria Hallelujah"/>
              </a:rPr>
              <a:t>Restricciones sobre el espacio de posibles soluciones.</a:t>
            </a:r>
            <a:endParaRPr sz="27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700">
                <a:solidFill>
                  <a:srgbClr val="000000"/>
                </a:solidFill>
                <a:latin typeface="Gloria Hallelujah"/>
                <a:ea typeface="Gloria Hallelujah"/>
                <a:cs typeface="Gloria Hallelujah"/>
                <a:sym typeface="Gloria Hallelujah"/>
              </a:rPr>
              <a:t>Requerimientos de hardware y software, de desempeño, de tolerancia a fallas, seguridad, calidad de software(usuario),calidad de software(desarrollador), operación, implementación y diseño.</a:t>
            </a:r>
            <a:endParaRPr sz="27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27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Importante!!!.</a:t>
            </a:r>
            <a:endParaRPr sz="3600"/>
          </a:p>
          <a:p>
            <a:pPr indent="0" lvl="0" marL="0" rtl="0">
              <a:spcBef>
                <a:spcPts val="0"/>
              </a:spcBef>
              <a:spcAft>
                <a:spcPts val="0"/>
              </a:spcAft>
              <a:buNone/>
            </a:pPr>
            <a:r>
              <a:rPr lang="en" sz="3600"/>
              <a:t> </a:t>
            </a:r>
            <a:endParaRPr sz="3600"/>
          </a:p>
        </p:txBody>
      </p:sp>
      <p:sp>
        <p:nvSpPr>
          <p:cNvPr id="174" name="Shape 174"/>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980000"/>
                </a:solidFill>
                <a:latin typeface="Arial"/>
                <a:ea typeface="Arial"/>
                <a:cs typeface="Arial"/>
                <a:sym typeface="Arial"/>
              </a:rPr>
              <a:t>Los requisitos de cualquier proyecto deben estar bien pensados, equilibrados y claramente entendidos por todos los involucrados, pero quizás lo más importante es que no se eliminen.</a:t>
            </a:r>
            <a:endParaRPr sz="3600">
              <a:solidFill>
                <a:srgbClr val="980000"/>
              </a:solidFill>
              <a:latin typeface="Arial"/>
              <a:ea typeface="Arial"/>
              <a:cs typeface="Arial"/>
              <a:sym typeface="Arial"/>
            </a:endParaRPr>
          </a:p>
          <a:p>
            <a:pPr indent="0" lvl="0" marL="0">
              <a:spcBef>
                <a:spcPts val="0"/>
              </a:spcBef>
              <a:spcAft>
                <a:spcPts val="0"/>
              </a:spcAft>
              <a:buNone/>
            </a:pPr>
            <a:r>
              <a:t/>
            </a:r>
            <a:endParaRPr sz="2400"/>
          </a:p>
          <a:p>
            <a:pPr indent="0" lvl="0" marL="0">
              <a:spcBef>
                <a:spcPts val="1600"/>
              </a:spcBef>
              <a:spcAft>
                <a:spcPts val="0"/>
              </a:spcAft>
              <a:buNone/>
            </a:pPr>
            <a:r>
              <a:t/>
            </a:r>
            <a:endParaRPr sz="2400"/>
          </a:p>
          <a:p>
            <a:pPr indent="0" lvl="0" marL="0">
              <a:spcBef>
                <a:spcPts val="1600"/>
              </a:spcBef>
              <a:spcAft>
                <a:spcPts val="0"/>
              </a:spcAft>
              <a:buNone/>
            </a:pPr>
            <a:r>
              <a:t/>
            </a:r>
            <a:endParaRPr sz="2400"/>
          </a:p>
          <a:p>
            <a:pPr indent="0" lvl="0" marL="0" rtl="0">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Vamo’ a Entender...</a:t>
            </a:r>
            <a:endParaRPr sz="3600"/>
          </a:p>
        </p:txBody>
      </p:sp>
      <p:pic>
        <p:nvPicPr>
          <p:cNvPr id="180" name="Shape 180"/>
          <p:cNvPicPr preferRelativeResize="0"/>
          <p:nvPr/>
        </p:nvPicPr>
        <p:blipFill>
          <a:blip r:embed="rId3">
            <a:alphaModFix/>
          </a:blip>
          <a:stretch>
            <a:fillRect/>
          </a:stretch>
        </p:blipFill>
        <p:spPr>
          <a:xfrm>
            <a:off x="2811225" y="1356888"/>
            <a:ext cx="3333750" cy="307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Vamo’ a Entender...</a:t>
            </a:r>
            <a:endParaRPr sz="3600"/>
          </a:p>
        </p:txBody>
      </p:sp>
      <p:sp>
        <p:nvSpPr>
          <p:cNvPr id="186" name="Shape 18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dk1"/>
                </a:solidFill>
                <a:latin typeface="Roboto"/>
                <a:ea typeface="Roboto"/>
                <a:cs typeface="Roboto"/>
                <a:sym typeface="Roboto"/>
              </a:rPr>
              <a:t>Requerimiento funcional:</a:t>
            </a:r>
            <a:endParaRPr sz="3600">
              <a:solidFill>
                <a:schemeClr val="dk1"/>
              </a:solidFill>
              <a:latin typeface="Roboto"/>
              <a:ea typeface="Roboto"/>
              <a:cs typeface="Roboto"/>
              <a:sym typeface="Roboto"/>
            </a:endParaRPr>
          </a:p>
          <a:p>
            <a:pPr indent="0" lvl="0" marL="0" rtl="0">
              <a:spcBef>
                <a:spcPts val="0"/>
              </a:spcBef>
              <a:spcAft>
                <a:spcPts val="0"/>
              </a:spcAft>
              <a:buNone/>
            </a:pPr>
            <a:r>
              <a:rPr lang="en" sz="3600">
                <a:solidFill>
                  <a:schemeClr val="dk1"/>
                </a:solidFill>
                <a:latin typeface="Roboto"/>
                <a:ea typeface="Roboto"/>
                <a:cs typeface="Roboto"/>
                <a:sym typeface="Roboto"/>
              </a:rPr>
              <a:t>Especifica lo que un sistema debe hacer...</a:t>
            </a:r>
            <a:endParaRPr sz="3600">
              <a:solidFill>
                <a:schemeClr val="dk1"/>
              </a:solidFill>
              <a:latin typeface="Roboto"/>
              <a:ea typeface="Roboto"/>
              <a:cs typeface="Roboto"/>
              <a:sym typeface="Roboto"/>
            </a:endParaRPr>
          </a:p>
          <a:p>
            <a:pPr indent="0" lvl="0" marL="0" rtl="0">
              <a:spcBef>
                <a:spcPts val="0"/>
              </a:spcBef>
              <a:spcAft>
                <a:spcPts val="1600"/>
              </a:spcAft>
              <a:buNone/>
            </a:pPr>
            <a:r>
              <a:t/>
            </a:r>
            <a:endParaRPr sz="24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Vamo’ a Entender...</a:t>
            </a:r>
            <a:endParaRPr sz="3600"/>
          </a:p>
        </p:txBody>
      </p:sp>
      <p:sp>
        <p:nvSpPr>
          <p:cNvPr id="192" name="Shape 192"/>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chemeClr val="dk1"/>
                </a:solidFill>
                <a:latin typeface="Roboto"/>
                <a:ea typeface="Roboto"/>
                <a:cs typeface="Roboto"/>
                <a:sym typeface="Roboto"/>
              </a:rPr>
              <a:t>Requerimiento no funcional:</a:t>
            </a:r>
            <a:endParaRPr sz="3600">
              <a:solidFill>
                <a:schemeClr val="dk1"/>
              </a:solidFill>
              <a:latin typeface="Roboto"/>
              <a:ea typeface="Roboto"/>
              <a:cs typeface="Roboto"/>
              <a:sym typeface="Roboto"/>
            </a:endParaRPr>
          </a:p>
          <a:p>
            <a:pPr indent="0" lvl="0" marL="0" rtl="0">
              <a:spcBef>
                <a:spcPts val="0"/>
              </a:spcBef>
              <a:spcAft>
                <a:spcPts val="0"/>
              </a:spcAft>
              <a:buNone/>
            </a:pPr>
            <a:r>
              <a:rPr lang="en" sz="3600">
                <a:solidFill>
                  <a:schemeClr val="dk1"/>
                </a:solidFill>
                <a:latin typeface="Roboto"/>
                <a:ea typeface="Roboto"/>
                <a:cs typeface="Roboto"/>
                <a:sym typeface="Roboto"/>
              </a:rPr>
              <a:t>Especifica como un sistema debe funcionar...</a:t>
            </a:r>
            <a:endParaRPr sz="3600">
              <a:solidFill>
                <a:schemeClr val="dk1"/>
              </a:solidFill>
              <a:latin typeface="Roboto"/>
              <a:ea typeface="Roboto"/>
              <a:cs typeface="Roboto"/>
              <a:sym typeface="Roboto"/>
            </a:endParaRPr>
          </a:p>
          <a:p>
            <a:pPr indent="0" lvl="0" marL="0" rtl="0">
              <a:spcBef>
                <a:spcPts val="0"/>
              </a:spcBef>
              <a:spcAft>
                <a:spcPts val="1600"/>
              </a:spcAft>
              <a:buNone/>
            </a:pPr>
            <a:r>
              <a:t/>
            </a:r>
            <a:endParaRPr sz="24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Vamo’ a Entender...</a:t>
            </a:r>
            <a:endParaRPr sz="3600"/>
          </a:p>
        </p:txBody>
      </p:sp>
      <p:pic>
        <p:nvPicPr>
          <p:cNvPr id="198" name="Shape 198"/>
          <p:cNvPicPr preferRelativeResize="0"/>
          <p:nvPr/>
        </p:nvPicPr>
        <p:blipFill>
          <a:blip r:embed="rId3">
            <a:alphaModFix/>
          </a:blip>
          <a:stretch>
            <a:fillRect/>
          </a:stretch>
        </p:blipFill>
        <p:spPr>
          <a:xfrm>
            <a:off x="2656350" y="1723075"/>
            <a:ext cx="2771775"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04" name="Shape 204"/>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“Cualidades”</a:t>
            </a:r>
            <a:endParaRPr sz="2400">
              <a:latin typeface="Oswald"/>
              <a:ea typeface="Oswald"/>
              <a:cs typeface="Oswald"/>
              <a:sym typeface="Oswald"/>
            </a:endParaRPr>
          </a:p>
          <a:p>
            <a:pPr indent="-381000" lvl="0" marL="457200" rtl="0">
              <a:spcBef>
                <a:spcPts val="1600"/>
              </a:spcBef>
              <a:spcAft>
                <a:spcPts val="0"/>
              </a:spcAft>
              <a:buSzPts val="2400"/>
              <a:buFont typeface="Oswald"/>
              <a:buChar char="●"/>
            </a:pPr>
            <a:r>
              <a:rPr lang="en" sz="2400">
                <a:latin typeface="Oswald"/>
                <a:ea typeface="Oswald"/>
                <a:cs typeface="Oswald"/>
                <a:sym typeface="Oswald"/>
              </a:rPr>
              <a:t>De Ejecución: usabilidad y seguridad</a:t>
            </a:r>
            <a:endParaRPr sz="2400">
              <a:latin typeface="Oswald"/>
              <a:ea typeface="Oswald"/>
              <a:cs typeface="Oswald"/>
              <a:sym typeface="Oswald"/>
            </a:endParaRPr>
          </a:p>
          <a:p>
            <a:pPr indent="-381000" lvl="0" marL="457200" rtl="0">
              <a:spcBef>
                <a:spcPts val="0"/>
              </a:spcBef>
              <a:spcAft>
                <a:spcPts val="0"/>
              </a:spcAft>
              <a:buSzPts val="2400"/>
              <a:buFont typeface="Oswald"/>
              <a:buChar char="●"/>
            </a:pPr>
            <a:r>
              <a:rPr lang="en" sz="2400">
                <a:latin typeface="Oswald"/>
                <a:ea typeface="Oswald"/>
                <a:cs typeface="Oswald"/>
                <a:sym typeface="Oswald"/>
              </a:rPr>
              <a:t>De Evolución: test, mantenimiento, extensible, escalable.</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10" name="Shape 21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Oswald"/>
                <a:ea typeface="Oswald"/>
                <a:cs typeface="Oswald"/>
                <a:sym typeface="Oswald"/>
              </a:rPr>
              <a:t>Son importantes… te lo juro…</a:t>
            </a:r>
            <a:endParaRPr sz="2400">
              <a:latin typeface="Oswald"/>
              <a:ea typeface="Oswald"/>
              <a:cs typeface="Oswald"/>
              <a:sym typeface="Oswald"/>
            </a:endParaRPr>
          </a:p>
          <a:p>
            <a:pPr indent="0" lvl="0" marL="0" rtl="0">
              <a:spcBef>
                <a:spcPts val="1600"/>
              </a:spcBef>
              <a:spcAft>
                <a:spcPts val="1600"/>
              </a:spcAft>
              <a:buNone/>
            </a:pPr>
            <a:r>
              <a:rPr lang="en" sz="2400">
                <a:latin typeface="Oswald"/>
                <a:ea typeface="Oswald"/>
                <a:cs typeface="Oswald"/>
                <a:sym typeface="Oswald"/>
              </a:rPr>
              <a:t> </a:t>
            </a:r>
            <a:endParaRPr sz="24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16" name="Shape 21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Son importantes… te lo juro…</a:t>
            </a:r>
            <a:endParaRPr sz="2400">
              <a:latin typeface="Oswald"/>
              <a:ea typeface="Oswald"/>
              <a:cs typeface="Oswald"/>
              <a:sym typeface="Oswald"/>
            </a:endParaRPr>
          </a:p>
          <a:p>
            <a:pPr indent="0" lvl="0" marL="0" rtl="0">
              <a:spcBef>
                <a:spcPts val="1600"/>
              </a:spcBef>
              <a:spcAft>
                <a:spcPts val="1600"/>
              </a:spcAft>
              <a:buNone/>
            </a:pPr>
            <a:r>
              <a:rPr lang="en" sz="2400">
                <a:latin typeface="Oswald"/>
                <a:ea typeface="Oswald"/>
                <a:cs typeface="Oswald"/>
                <a:sym typeface="Oswald"/>
              </a:rPr>
              <a:t> Describen aspectos del sistema que son visibles por el usuario que no incluyen relación directa con la funcionalidad</a:t>
            </a:r>
            <a:endParaRPr sz="24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90250" y="526350"/>
            <a:ext cx="8381700" cy="410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4400"/>
              <a:t>O</a:t>
            </a:r>
            <a:r>
              <a:rPr b="1" lang="en" sz="4400"/>
              <a:t>k...Ok…</a:t>
            </a:r>
            <a:endParaRPr b="1" sz="4400"/>
          </a:p>
          <a:p>
            <a:pPr indent="0" lvl="0" marL="0">
              <a:spcBef>
                <a:spcPts val="0"/>
              </a:spcBef>
              <a:spcAft>
                <a:spcPts val="0"/>
              </a:spcAft>
              <a:buNone/>
            </a:pPr>
            <a:r>
              <a:rPr b="1" lang="en" sz="4400"/>
              <a:t>Empecemos por el principio.</a:t>
            </a:r>
            <a:endParaRPr b="1" sz="4400"/>
          </a:p>
          <a:p>
            <a:pPr indent="0" lvl="0" marL="0">
              <a:spcBef>
                <a:spcPts val="0"/>
              </a:spcBef>
              <a:spcAft>
                <a:spcPts val="0"/>
              </a:spcAft>
              <a:buNone/>
            </a:pPr>
            <a:r>
              <a:rPr b="1" lang="en" sz="4400"/>
              <a:t>¿Qué es un requerimiento?...</a:t>
            </a:r>
            <a:endParaRPr b="1" sz="4400"/>
          </a:p>
          <a:p>
            <a:pPr indent="0" lvl="0" marL="0">
              <a:spcBef>
                <a:spcPts val="0"/>
              </a:spcBef>
              <a:spcAft>
                <a:spcPts val="0"/>
              </a:spcAft>
              <a:buNone/>
            </a:pPr>
            <a:r>
              <a:t/>
            </a:r>
            <a:endParaRPr b="1" sz="4400"/>
          </a:p>
          <a:p>
            <a:pPr indent="0" lvl="0" marL="0">
              <a:spcBef>
                <a:spcPts val="0"/>
              </a:spcBef>
              <a:spcAft>
                <a:spcPts val="0"/>
              </a:spcAft>
              <a:buNone/>
            </a:pPr>
            <a:r>
              <a:t/>
            </a:r>
            <a:endParaRPr b="1" sz="4400"/>
          </a:p>
          <a:p>
            <a:pPr indent="0" lvl="0" marL="0" rtl="0">
              <a:spcBef>
                <a:spcPts val="0"/>
              </a:spcBef>
              <a:spcAft>
                <a:spcPts val="0"/>
              </a:spcAft>
              <a:buNone/>
            </a:pPr>
            <a:r>
              <a:t/>
            </a:r>
            <a:endParaRPr b="1" sz="4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22" name="Shape 222"/>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Son importantes… te lo juro…</a:t>
            </a:r>
            <a:endParaRPr sz="2400">
              <a:latin typeface="Oswald"/>
              <a:ea typeface="Oswald"/>
              <a:cs typeface="Oswald"/>
              <a:sym typeface="Oswald"/>
            </a:endParaRPr>
          </a:p>
          <a:p>
            <a:pPr indent="0" lvl="0" marL="0">
              <a:spcBef>
                <a:spcPts val="1600"/>
              </a:spcBef>
              <a:spcAft>
                <a:spcPts val="0"/>
              </a:spcAft>
              <a:buNone/>
            </a:pPr>
            <a:r>
              <a:rPr lang="en" sz="2400">
                <a:latin typeface="Oswald"/>
                <a:ea typeface="Oswald"/>
                <a:cs typeface="Oswald"/>
                <a:sym typeface="Oswald"/>
              </a:rPr>
              <a:t> Describen aspectos del sistema que son visibles por el usuario que no incluyen relación directa con la funcionalidad</a:t>
            </a:r>
            <a:endParaRPr sz="2400">
              <a:latin typeface="Oswald"/>
              <a:ea typeface="Oswald"/>
              <a:cs typeface="Oswald"/>
              <a:sym typeface="Oswald"/>
            </a:endParaRPr>
          </a:p>
          <a:p>
            <a:pPr indent="0" lvl="0" marL="0">
              <a:spcBef>
                <a:spcPts val="1600"/>
              </a:spcBef>
              <a:spcAft>
                <a:spcPts val="0"/>
              </a:spcAft>
              <a:buNone/>
            </a:pPr>
            <a:r>
              <a:rPr lang="en" sz="2400">
                <a:latin typeface="Oswald"/>
                <a:ea typeface="Oswald"/>
                <a:cs typeface="Oswald"/>
                <a:sym typeface="Oswald"/>
              </a:rPr>
              <a:t>Incluyen restricciones como el tiempo de respuesta, </a:t>
            </a:r>
            <a:r>
              <a:rPr lang="en" sz="2400">
                <a:latin typeface="Oswald"/>
                <a:ea typeface="Oswald"/>
                <a:cs typeface="Oswald"/>
                <a:sym typeface="Oswald"/>
              </a:rPr>
              <a:t>precisión</a:t>
            </a:r>
            <a:r>
              <a:rPr lang="en" sz="2400">
                <a:latin typeface="Oswald"/>
                <a:ea typeface="Oswald"/>
                <a:cs typeface="Oswald"/>
                <a:sym typeface="Oswald"/>
              </a:rPr>
              <a:t>, recursos consumidos, seguridad…</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28" name="Shape 22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Son importantes… te lo juro…</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 Describen aspectos del sistema que son visibles por el usuario que no incluyen relación directa con la funcionalidad</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Incluyen restricciones como el tiempo de respuesta, precisión, recursos consumidos, seguridad…</a:t>
            </a:r>
            <a:endParaRPr sz="2400">
              <a:latin typeface="Oswald"/>
              <a:ea typeface="Oswald"/>
              <a:cs typeface="Oswald"/>
              <a:sym typeface="Oswald"/>
            </a:endParaRPr>
          </a:p>
          <a:p>
            <a:pPr indent="0" lvl="0" marL="0" rtl="0">
              <a:spcBef>
                <a:spcPts val="1600"/>
              </a:spcBef>
              <a:spcAft>
                <a:spcPts val="1600"/>
              </a:spcAft>
              <a:buNone/>
            </a:pPr>
            <a:r>
              <a:rPr lang="en" sz="2400">
                <a:latin typeface="Oswald"/>
                <a:ea typeface="Oswald"/>
                <a:cs typeface="Oswald"/>
                <a:sym typeface="Oswald"/>
              </a:rPr>
              <a:t>Interfaz externa (usuario, software y hardware)...</a:t>
            </a:r>
            <a:endParaRPr sz="24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34" name="Shape 234"/>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Oswald"/>
                <a:ea typeface="Oswald"/>
                <a:cs typeface="Oswald"/>
                <a:sym typeface="Oswald"/>
              </a:rPr>
              <a:t>De desempeño… número de usuarios, volumen y tiempo de utilización, tiempos de respuesta... </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40" name="Shape 24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Oswald"/>
                <a:ea typeface="Oswald"/>
                <a:cs typeface="Oswald"/>
                <a:sym typeface="Oswald"/>
              </a:rPr>
              <a:t>De desempeño… número de usuarios, volumen y tiempo de utilización, tiempos de respuesta... </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Tolerancia a fallas …. </a:t>
            </a:r>
            <a:r>
              <a:rPr lang="en" sz="2400">
                <a:latin typeface="Oswald"/>
                <a:ea typeface="Oswald"/>
                <a:cs typeface="Oswald"/>
                <a:sym typeface="Oswald"/>
              </a:rPr>
              <a:t>Pérdidas</a:t>
            </a:r>
            <a:r>
              <a:rPr lang="en" sz="2400">
                <a:latin typeface="Oswald"/>
                <a:ea typeface="Oswald"/>
                <a:cs typeface="Oswald"/>
                <a:sym typeface="Oswald"/>
              </a:rPr>
              <a:t> o daño a la información, acciones potencialmente peligrosas...</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46" name="Shape 24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De desempeño… número de usuarios, volumen y tiempo de utilización, tiempos de respuesta... </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Tolerancia a fallas …. Perdidas o daño a la información, acciones potencialmente peligrosas...</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pic>
        <p:nvPicPr>
          <p:cNvPr id="247" name="Shape 247"/>
          <p:cNvPicPr preferRelativeResize="0"/>
          <p:nvPr/>
        </p:nvPicPr>
        <p:blipFill>
          <a:blip r:embed="rId3">
            <a:alphaModFix/>
          </a:blip>
          <a:stretch>
            <a:fillRect/>
          </a:stretch>
        </p:blipFill>
        <p:spPr>
          <a:xfrm>
            <a:off x="2514600" y="98550"/>
            <a:ext cx="4035975" cy="5044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53" name="Shape 253"/>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De desempeño… número de usuarios, volumen y tiempo de utilización, tiempos de respuesta... </a:t>
            </a:r>
            <a:endParaRPr sz="2400">
              <a:latin typeface="Oswald"/>
              <a:ea typeface="Oswald"/>
              <a:cs typeface="Oswald"/>
              <a:sym typeface="Oswald"/>
            </a:endParaRPr>
          </a:p>
          <a:p>
            <a:pPr indent="0" lvl="0" marL="0">
              <a:spcBef>
                <a:spcPts val="1600"/>
              </a:spcBef>
              <a:spcAft>
                <a:spcPts val="0"/>
              </a:spcAft>
              <a:buNone/>
            </a:pPr>
            <a:r>
              <a:rPr lang="en" sz="2400">
                <a:latin typeface="Oswald"/>
                <a:ea typeface="Oswald"/>
                <a:cs typeface="Oswald"/>
                <a:sym typeface="Oswald"/>
              </a:rPr>
              <a:t>Tolerancia a fallas …. </a:t>
            </a:r>
            <a:r>
              <a:rPr lang="en" sz="2400">
                <a:latin typeface="Oswald"/>
                <a:ea typeface="Oswald"/>
                <a:cs typeface="Oswald"/>
                <a:sym typeface="Oswald"/>
              </a:rPr>
              <a:t>Pérdidas</a:t>
            </a:r>
            <a:r>
              <a:rPr lang="en" sz="2400">
                <a:latin typeface="Oswald"/>
                <a:ea typeface="Oswald"/>
                <a:cs typeface="Oswald"/>
                <a:sym typeface="Oswald"/>
              </a:rPr>
              <a:t> o daño a la información, acciones potencialmente peligrosas...</a:t>
            </a:r>
            <a:r>
              <a:rPr lang="en" sz="2400">
                <a:latin typeface="Oswald"/>
                <a:ea typeface="Oswald"/>
                <a:cs typeface="Oswald"/>
                <a:sym typeface="Oswald"/>
              </a:rPr>
              <a:t>políticas</a:t>
            </a:r>
            <a:r>
              <a:rPr lang="en" sz="2400">
                <a:latin typeface="Oswald"/>
                <a:ea typeface="Oswald"/>
                <a:cs typeface="Oswald"/>
                <a:sym typeface="Oswald"/>
              </a:rPr>
              <a:t> de mantenimiento...regulaciones…</a:t>
            </a:r>
            <a:endParaRPr sz="2400">
              <a:latin typeface="Oswald"/>
              <a:ea typeface="Oswald"/>
              <a:cs typeface="Oswald"/>
              <a:sym typeface="Oswald"/>
            </a:endParaRPr>
          </a:p>
          <a:p>
            <a:pPr indent="0" lvl="0" marL="0">
              <a:spcBef>
                <a:spcPts val="1600"/>
              </a:spcBef>
              <a:spcAft>
                <a:spcPts val="0"/>
              </a:spcAft>
              <a:buNone/>
            </a:pPr>
            <a:r>
              <a:rPr lang="en" sz="2400">
                <a:latin typeface="Oswald"/>
                <a:ea typeface="Oswald"/>
                <a:cs typeface="Oswald"/>
                <a:sym typeface="Oswald"/>
              </a:rPr>
              <a:t>Seguridad...Utilización...Autenticación…</a:t>
            </a:r>
            <a:endParaRPr sz="2400">
              <a:latin typeface="Oswald"/>
              <a:ea typeface="Oswald"/>
              <a:cs typeface="Oswald"/>
              <a:sym typeface="Oswald"/>
            </a:endParaRPr>
          </a:p>
          <a:p>
            <a:pPr indent="0" lvl="0" marL="0" rtl="0">
              <a:spcBef>
                <a:spcPts val="1600"/>
              </a:spcBef>
              <a:spcAft>
                <a:spcPts val="0"/>
              </a:spcAft>
              <a:buNone/>
            </a:pPr>
            <a:r>
              <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59" name="Shape 259"/>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De desempeño… número de usuarios, volumen y tiempo de utilización, tiempos de respuesta... </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Tolerancia a fallas …. Pérdidas o daño a la información, acciones potencialmente peligrosas...políticas de mantenimiento...regulaciones…</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Seguridad...Utilización...Autenticación…</a:t>
            </a:r>
            <a:endParaRPr sz="2400">
              <a:latin typeface="Oswald"/>
              <a:ea typeface="Oswald"/>
              <a:cs typeface="Oswald"/>
              <a:sym typeface="Oswald"/>
            </a:endParaRPr>
          </a:p>
          <a:p>
            <a:pPr indent="0" lvl="0" marL="0" rtl="0">
              <a:spcBef>
                <a:spcPts val="1600"/>
              </a:spcBef>
              <a:spcAft>
                <a:spcPts val="1600"/>
              </a:spcAft>
              <a:buNone/>
            </a:pPr>
            <a:r>
              <a:rPr lang="en" sz="2400">
                <a:latin typeface="Oswald"/>
                <a:ea typeface="Oswald"/>
                <a:cs typeface="Oswald"/>
                <a:sym typeface="Oswald"/>
              </a:rPr>
              <a:t>Calidad de software(usuario) ...Eficiencia… Disponibilidad...Integridad..</a:t>
            </a:r>
            <a:endParaRPr sz="2400">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65" name="Shape 265"/>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Oswald"/>
                <a:ea typeface="Oswald"/>
                <a:cs typeface="Oswald"/>
                <a:sym typeface="Oswald"/>
              </a:rPr>
              <a:t>De Calidad de Software(desarrollador)... Mantenibilidad...Portabilidad...Reusabilidad…</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71" name="Shape 27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De Calidad de Software(desarrollador)... Mantenibilidad...Portabilidad...Reusabilidad…</a:t>
            </a:r>
            <a:endParaRPr sz="2400">
              <a:latin typeface="Oswald"/>
              <a:ea typeface="Oswald"/>
              <a:cs typeface="Oswald"/>
              <a:sym typeface="Oswald"/>
            </a:endParaRPr>
          </a:p>
          <a:p>
            <a:pPr indent="0" lvl="0" marL="0">
              <a:spcBef>
                <a:spcPts val="1600"/>
              </a:spcBef>
              <a:spcAft>
                <a:spcPts val="0"/>
              </a:spcAft>
              <a:buNone/>
            </a:pPr>
            <a:r>
              <a:rPr lang="en" sz="2400">
                <a:latin typeface="Oswald"/>
                <a:ea typeface="Oswald"/>
                <a:cs typeface="Oswald"/>
                <a:sym typeface="Oswald"/>
              </a:rPr>
              <a:t>De Operación...Permiten un mejor uso</a:t>
            </a:r>
            <a:endParaRPr sz="2400">
              <a:latin typeface="Oswald"/>
              <a:ea typeface="Oswald"/>
              <a:cs typeface="Oswald"/>
              <a:sym typeface="Oswald"/>
            </a:endParaRPr>
          </a:p>
          <a:p>
            <a:pPr indent="0" lvl="0" marL="0">
              <a:spcBef>
                <a:spcPts val="1600"/>
              </a:spcBef>
              <a:spcAft>
                <a:spcPts val="0"/>
              </a:spcAft>
              <a:buNone/>
            </a:pPr>
            <a:r>
              <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Requerimientos no funcionales</a:t>
            </a:r>
            <a:endParaRPr sz="3600"/>
          </a:p>
        </p:txBody>
      </p:sp>
      <p:sp>
        <p:nvSpPr>
          <p:cNvPr id="277" name="Shape 27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Oswald"/>
                <a:ea typeface="Oswald"/>
                <a:cs typeface="Oswald"/>
                <a:sym typeface="Oswald"/>
              </a:rPr>
              <a:t>De Calidad de Software(desarrollador)... Mantenibilidad...Portabilidad...Reusabilidad…</a:t>
            </a:r>
            <a:endParaRPr sz="2400">
              <a:latin typeface="Oswald"/>
              <a:ea typeface="Oswald"/>
              <a:cs typeface="Oswald"/>
              <a:sym typeface="Oswald"/>
            </a:endParaRPr>
          </a:p>
          <a:p>
            <a:pPr indent="0" lvl="0" marL="0" rtl="0">
              <a:spcBef>
                <a:spcPts val="1600"/>
              </a:spcBef>
              <a:spcAft>
                <a:spcPts val="0"/>
              </a:spcAft>
              <a:buNone/>
            </a:pPr>
            <a:r>
              <a:rPr lang="en" sz="2400">
                <a:latin typeface="Oswald"/>
                <a:ea typeface="Oswald"/>
                <a:cs typeface="Oswald"/>
                <a:sym typeface="Oswald"/>
              </a:rPr>
              <a:t>De Operación...Permiten un mejor uso</a:t>
            </a:r>
            <a:endParaRPr sz="2400">
              <a:latin typeface="Oswald"/>
              <a:ea typeface="Oswald"/>
              <a:cs typeface="Oswald"/>
              <a:sym typeface="Oswald"/>
            </a:endParaRPr>
          </a:p>
          <a:p>
            <a:pPr indent="0" lvl="0" marL="0" rtl="0">
              <a:spcBef>
                <a:spcPts val="1600"/>
              </a:spcBef>
              <a:spcAft>
                <a:spcPts val="0"/>
              </a:spcAft>
              <a:buNone/>
            </a:pPr>
            <a:r>
              <a:t/>
            </a:r>
            <a:endParaRPr sz="2400">
              <a:latin typeface="Oswald"/>
              <a:ea typeface="Oswald"/>
              <a:cs typeface="Oswald"/>
              <a:sym typeface="Oswald"/>
            </a:endParaRPr>
          </a:p>
          <a:p>
            <a:pPr indent="0" lvl="0" marL="0" rtl="0">
              <a:spcBef>
                <a:spcPts val="1600"/>
              </a:spcBef>
              <a:spcAft>
                <a:spcPts val="1600"/>
              </a:spcAft>
              <a:buNone/>
            </a:pPr>
            <a:r>
              <a:t/>
            </a:r>
            <a:endParaRPr sz="24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90250" y="526350"/>
            <a:ext cx="8381700" cy="4262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4400"/>
              <a:t>O</a:t>
            </a:r>
            <a:r>
              <a:rPr b="1" lang="en" sz="4400"/>
              <a:t>k...Ok…</a:t>
            </a:r>
            <a:endParaRPr b="1" sz="4400"/>
          </a:p>
          <a:p>
            <a:pPr indent="0" lvl="0" marL="0" rtl="0">
              <a:spcBef>
                <a:spcPts val="0"/>
              </a:spcBef>
              <a:spcAft>
                <a:spcPts val="0"/>
              </a:spcAft>
              <a:buNone/>
            </a:pPr>
            <a:r>
              <a:rPr b="1" lang="en" sz="4400"/>
              <a:t>Empecemos por el principio.</a:t>
            </a:r>
            <a:endParaRPr b="1" sz="4400"/>
          </a:p>
          <a:p>
            <a:pPr indent="0" lvl="0" marL="0">
              <a:spcBef>
                <a:spcPts val="0"/>
              </a:spcBef>
              <a:spcAft>
                <a:spcPts val="0"/>
              </a:spcAft>
              <a:buNone/>
            </a:pPr>
            <a:r>
              <a:rPr b="1" lang="en" sz="4400"/>
              <a:t>¿Qué es un requerimiento?...</a:t>
            </a:r>
            <a:endParaRPr b="1" sz="4400"/>
          </a:p>
          <a:p>
            <a:pPr indent="0" lvl="0" marL="0" rtl="0">
              <a:spcBef>
                <a:spcPts val="0"/>
              </a:spcBef>
              <a:spcAft>
                <a:spcPts val="0"/>
              </a:spcAft>
              <a:buNone/>
            </a:pPr>
            <a:r>
              <a:rPr b="1" lang="en" sz="4400">
                <a:latin typeface="Gloria Hallelujah"/>
                <a:ea typeface="Gloria Hallelujah"/>
                <a:cs typeface="Gloria Hallelujah"/>
                <a:sym typeface="Gloria Hallelujah"/>
              </a:rPr>
              <a:t>-Es una característica o restricción que el sistema </a:t>
            </a:r>
            <a:r>
              <a:rPr b="1" lang="en" sz="4400" u="sng">
                <a:latin typeface="Gloria Hallelujah"/>
                <a:ea typeface="Gloria Hallelujah"/>
                <a:cs typeface="Gloria Hallelujah"/>
                <a:sym typeface="Gloria Hallelujah"/>
              </a:rPr>
              <a:t>debe</a:t>
            </a:r>
            <a:r>
              <a:rPr b="1" lang="en" sz="4400">
                <a:latin typeface="Gloria Hallelujah"/>
                <a:ea typeface="Gloria Hallelujah"/>
                <a:cs typeface="Gloria Hallelujah"/>
                <a:sym typeface="Gloria Hallelujah"/>
              </a:rPr>
              <a:t> tener...</a:t>
            </a:r>
            <a:endParaRPr b="1" sz="4400">
              <a:latin typeface="Gloria Hallelujah"/>
              <a:ea typeface="Gloria Hallelujah"/>
              <a:cs typeface="Gloria Hallelujah"/>
              <a:sym typeface="Gloria Hallelujah"/>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Pseudo </a:t>
            </a:r>
            <a:r>
              <a:rPr lang="en" sz="3600"/>
              <a:t>Requerimientos </a:t>
            </a:r>
            <a:endParaRPr sz="3600"/>
          </a:p>
        </p:txBody>
      </p:sp>
      <p:sp>
        <p:nvSpPr>
          <p:cNvPr id="283" name="Shape 283"/>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Impuestos por el cliente y restringen la implementación del sistema…</a:t>
            </a:r>
            <a:endParaRPr sz="3600">
              <a:latin typeface="Oswald"/>
              <a:ea typeface="Oswald"/>
              <a:cs typeface="Oswald"/>
              <a:sym typeface="Oswald"/>
            </a:endParaRPr>
          </a:p>
          <a:p>
            <a:pPr indent="0" lvl="0" marL="0" rtl="0">
              <a:spcBef>
                <a:spcPts val="1600"/>
              </a:spcBef>
              <a:spcAft>
                <a:spcPts val="1600"/>
              </a:spcAft>
              <a:buNone/>
            </a:pPr>
            <a:r>
              <a:rPr lang="en" sz="2400">
                <a:latin typeface="Oswald"/>
                <a:ea typeface="Oswald"/>
                <a:cs typeface="Oswald"/>
                <a:sym typeface="Oswald"/>
              </a:rPr>
              <a:t>Lenguaje, plataforma, documentación...</a:t>
            </a:r>
            <a:endParaRPr sz="24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510450" y="1321050"/>
            <a:ext cx="8123100" cy="1044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¿Cómo lo hago?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ctrTitle"/>
          </p:nvPr>
        </p:nvSpPr>
        <p:spPr>
          <a:xfrm>
            <a:off x="510450" y="5264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¿Cómo lo hago?</a:t>
            </a:r>
            <a:endParaRPr/>
          </a:p>
        </p:txBody>
      </p:sp>
      <p:sp>
        <p:nvSpPr>
          <p:cNvPr id="294" name="Shape 294"/>
          <p:cNvSpPr txBox="1"/>
          <p:nvPr>
            <p:ph idx="1" type="subTitle"/>
          </p:nvPr>
        </p:nvSpPr>
        <p:spPr>
          <a:xfrm>
            <a:off x="588200" y="1570725"/>
            <a:ext cx="6658500" cy="245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Unas reglas:</a:t>
            </a:r>
            <a:endParaRPr/>
          </a:p>
          <a:p>
            <a:pPr indent="-381000" lvl="0" marL="457200" rtl="0">
              <a:spcBef>
                <a:spcPts val="0"/>
              </a:spcBef>
              <a:spcAft>
                <a:spcPts val="0"/>
              </a:spcAft>
              <a:buSzPts val="2400"/>
              <a:buChar char="●"/>
            </a:pPr>
            <a:r>
              <a:rPr lang="en"/>
              <a:t>Usa lenguaje natural</a:t>
            </a:r>
            <a:r>
              <a:rPr lang="en"/>
              <a:t>...</a:t>
            </a:r>
            <a:endParaRPr/>
          </a:p>
          <a:p>
            <a:pPr indent="0" lvl="0" mar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ctrTitle"/>
          </p:nvPr>
        </p:nvSpPr>
        <p:spPr>
          <a:xfrm>
            <a:off x="510450" y="5264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¿Cómo lo hago?</a:t>
            </a:r>
            <a:endParaRPr/>
          </a:p>
        </p:txBody>
      </p:sp>
      <p:sp>
        <p:nvSpPr>
          <p:cNvPr id="300" name="Shape 300"/>
          <p:cNvSpPr txBox="1"/>
          <p:nvPr>
            <p:ph idx="1" type="subTitle"/>
          </p:nvPr>
        </p:nvSpPr>
        <p:spPr>
          <a:xfrm>
            <a:off x="588200" y="1570725"/>
            <a:ext cx="6658500" cy="2457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Unas reglas:</a:t>
            </a:r>
            <a:endParaRPr/>
          </a:p>
          <a:p>
            <a:pPr indent="-381000" lvl="0" marL="457200" rtl="0">
              <a:spcBef>
                <a:spcPts val="0"/>
              </a:spcBef>
              <a:spcAft>
                <a:spcPts val="0"/>
              </a:spcAft>
              <a:buSzPts val="2400"/>
              <a:buChar char="●"/>
            </a:pPr>
            <a:r>
              <a:rPr lang="en"/>
              <a:t>Usa lenguaje natural…</a:t>
            </a:r>
            <a:endParaRPr/>
          </a:p>
          <a:p>
            <a:pPr indent="-381000" lvl="0" marL="457200" rtl="0">
              <a:spcBef>
                <a:spcPts val="0"/>
              </a:spcBef>
              <a:spcAft>
                <a:spcPts val="0"/>
              </a:spcAft>
              <a:buSzPts val="2400"/>
              <a:buChar char="●"/>
            </a:pPr>
            <a:r>
              <a:rPr lang="en"/>
              <a:t>De forma individual...</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ctrTitle"/>
          </p:nvPr>
        </p:nvSpPr>
        <p:spPr>
          <a:xfrm>
            <a:off x="510450" y="5264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¿Cómo lo hago?</a:t>
            </a:r>
            <a:endParaRPr/>
          </a:p>
        </p:txBody>
      </p:sp>
      <p:sp>
        <p:nvSpPr>
          <p:cNvPr id="306" name="Shape 306"/>
          <p:cNvSpPr txBox="1"/>
          <p:nvPr>
            <p:ph idx="1" type="subTitle"/>
          </p:nvPr>
        </p:nvSpPr>
        <p:spPr>
          <a:xfrm>
            <a:off x="577775" y="1476825"/>
            <a:ext cx="6658500" cy="2457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Unas reglas:</a:t>
            </a:r>
            <a:endParaRPr/>
          </a:p>
          <a:p>
            <a:pPr indent="-381000" lvl="0" marL="457200" rtl="0">
              <a:spcBef>
                <a:spcPts val="0"/>
              </a:spcBef>
              <a:spcAft>
                <a:spcPts val="0"/>
              </a:spcAft>
              <a:buSzPts val="2400"/>
              <a:buChar char="●"/>
            </a:pPr>
            <a:r>
              <a:rPr lang="en"/>
              <a:t>Usa lenguaje natural…</a:t>
            </a:r>
            <a:endParaRPr/>
          </a:p>
          <a:p>
            <a:pPr indent="-381000" lvl="0" marL="457200" rtl="0">
              <a:spcBef>
                <a:spcPts val="0"/>
              </a:spcBef>
              <a:spcAft>
                <a:spcPts val="0"/>
              </a:spcAft>
              <a:buSzPts val="2400"/>
              <a:buChar char="●"/>
            </a:pPr>
            <a:r>
              <a:rPr lang="en"/>
              <a:t>De forma individual…</a:t>
            </a:r>
            <a:endParaRPr/>
          </a:p>
          <a:p>
            <a:pPr indent="-381000" lvl="0" marL="457200" rtl="0">
              <a:spcBef>
                <a:spcPts val="0"/>
              </a:spcBef>
              <a:spcAft>
                <a:spcPts val="0"/>
              </a:spcAft>
              <a:buSzPts val="2400"/>
              <a:buChar char="●"/>
            </a:pPr>
            <a:r>
              <a:rPr lang="en"/>
              <a:t>Jerárquica...</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ctrTitle"/>
          </p:nvPr>
        </p:nvSpPr>
        <p:spPr>
          <a:xfrm>
            <a:off x="510450" y="526400"/>
            <a:ext cx="8123100" cy="104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¿Cómo lo hago?</a:t>
            </a:r>
            <a:endParaRPr/>
          </a:p>
        </p:txBody>
      </p:sp>
      <p:sp>
        <p:nvSpPr>
          <p:cNvPr id="312" name="Shape 312"/>
          <p:cNvSpPr txBox="1"/>
          <p:nvPr>
            <p:ph idx="1" type="subTitle"/>
          </p:nvPr>
        </p:nvSpPr>
        <p:spPr>
          <a:xfrm>
            <a:off x="577775" y="1476825"/>
            <a:ext cx="6658500" cy="2457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Unas reglas:</a:t>
            </a:r>
            <a:endParaRPr/>
          </a:p>
          <a:p>
            <a:pPr indent="-381000" lvl="0" marL="457200" rtl="0">
              <a:spcBef>
                <a:spcPts val="0"/>
              </a:spcBef>
              <a:spcAft>
                <a:spcPts val="0"/>
              </a:spcAft>
              <a:buSzPts val="2400"/>
              <a:buChar char="●"/>
            </a:pPr>
            <a:r>
              <a:rPr lang="en"/>
              <a:t>Usa lenguaje natural…</a:t>
            </a:r>
            <a:endParaRPr/>
          </a:p>
          <a:p>
            <a:pPr indent="-381000" lvl="0" marL="457200" rtl="0">
              <a:spcBef>
                <a:spcPts val="0"/>
              </a:spcBef>
              <a:spcAft>
                <a:spcPts val="0"/>
              </a:spcAft>
              <a:buSzPts val="2400"/>
              <a:buChar char="●"/>
            </a:pPr>
            <a:r>
              <a:rPr lang="en"/>
              <a:t>De forma individual…</a:t>
            </a:r>
            <a:endParaRPr/>
          </a:p>
          <a:p>
            <a:pPr indent="-381000" lvl="0" marL="457200" rtl="0">
              <a:spcBef>
                <a:spcPts val="0"/>
              </a:spcBef>
              <a:spcAft>
                <a:spcPts val="0"/>
              </a:spcAft>
              <a:buSzPts val="2400"/>
              <a:buChar char="●"/>
            </a:pPr>
            <a:r>
              <a:rPr lang="en"/>
              <a:t>Jerárquica...</a:t>
            </a:r>
            <a:endParaRPr/>
          </a:p>
          <a:p>
            <a:pPr indent="-381000" lvl="0" marL="457200" rtl="0">
              <a:spcBef>
                <a:spcPts val="0"/>
              </a:spcBef>
              <a:spcAft>
                <a:spcPts val="0"/>
              </a:spcAft>
              <a:buSzPts val="2400"/>
              <a:buChar char="●"/>
            </a:pPr>
            <a:r>
              <a:rPr lang="en"/>
              <a:t>De ser posible enumeradas...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ctrTitle"/>
          </p:nvPr>
        </p:nvSpPr>
        <p:spPr>
          <a:xfrm>
            <a:off x="510450" y="744125"/>
            <a:ext cx="8357700" cy="135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cómo colocar mis requerimientos?</a:t>
            </a:r>
            <a:endParaRPr/>
          </a:p>
        </p:txBody>
      </p:sp>
      <p:sp>
        <p:nvSpPr>
          <p:cNvPr id="318" name="Shape 318"/>
          <p:cNvSpPr txBox="1"/>
          <p:nvPr/>
        </p:nvSpPr>
        <p:spPr>
          <a:xfrm>
            <a:off x="615550" y="2201375"/>
            <a:ext cx="7835100" cy="244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ctrTitle"/>
          </p:nvPr>
        </p:nvSpPr>
        <p:spPr>
          <a:xfrm>
            <a:off x="510450" y="744125"/>
            <a:ext cx="8357700" cy="135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cómo colocar mis requerimientos?</a:t>
            </a:r>
            <a:endParaRPr/>
          </a:p>
        </p:txBody>
      </p:sp>
      <p:sp>
        <p:nvSpPr>
          <p:cNvPr id="324" name="Shape 324"/>
          <p:cNvSpPr txBox="1"/>
          <p:nvPr/>
        </p:nvSpPr>
        <p:spPr>
          <a:xfrm>
            <a:off x="584250" y="2190950"/>
            <a:ext cx="7835100" cy="2441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Claros, concretos, concisos, completos y consistentes.</a:t>
            </a:r>
            <a:endParaRPr sz="2400">
              <a:solidFill>
                <a:srgbClr val="FFFFFF"/>
              </a:solidFill>
              <a:latin typeface="Proxima Nova"/>
              <a:ea typeface="Proxima Nova"/>
              <a:cs typeface="Proxima Nova"/>
              <a:sym typeface="Proxima Nova"/>
            </a:endParaRPr>
          </a:p>
          <a:p>
            <a:pPr indent="0" lvl="0" marL="0" rtl="0">
              <a:spcBef>
                <a:spcPts val="0"/>
              </a:spcBef>
              <a:spcAft>
                <a:spcPts val="0"/>
              </a:spcAft>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ctrTitle"/>
          </p:nvPr>
        </p:nvSpPr>
        <p:spPr>
          <a:xfrm>
            <a:off x="510450" y="744125"/>
            <a:ext cx="8357700" cy="135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cómo colocar mis requerimientos?</a:t>
            </a:r>
            <a:endParaRPr/>
          </a:p>
        </p:txBody>
      </p:sp>
      <p:sp>
        <p:nvSpPr>
          <p:cNvPr id="330" name="Shape 330"/>
          <p:cNvSpPr txBox="1"/>
          <p:nvPr/>
        </p:nvSpPr>
        <p:spPr>
          <a:xfrm>
            <a:off x="584250" y="2190950"/>
            <a:ext cx="7835100" cy="2441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Claros, concretos, concisos, completos y consistentes.</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Coloca el ¿Qué?...</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ctrTitle"/>
          </p:nvPr>
        </p:nvSpPr>
        <p:spPr>
          <a:xfrm>
            <a:off x="510450" y="744125"/>
            <a:ext cx="8357700" cy="135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cómo colocar mis requerimientos?</a:t>
            </a:r>
            <a:endParaRPr/>
          </a:p>
        </p:txBody>
      </p:sp>
      <p:sp>
        <p:nvSpPr>
          <p:cNvPr id="336" name="Shape 336"/>
          <p:cNvSpPr txBox="1"/>
          <p:nvPr/>
        </p:nvSpPr>
        <p:spPr>
          <a:xfrm>
            <a:off x="584250" y="2190950"/>
            <a:ext cx="7835100" cy="2441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Claros, concretos, concisos, completos y consistentes.</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Coloca el ¿Qué?...</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Justificación…¿Por qué?...</a:t>
            </a:r>
            <a:endParaRPr sz="2400">
              <a:solidFill>
                <a:srgbClr val="FFFFFF"/>
              </a:solidFill>
              <a:latin typeface="Proxima Nova"/>
              <a:ea typeface="Proxima Nova"/>
              <a:cs typeface="Proxima Nova"/>
              <a:sym typeface="Proxima Nova"/>
            </a:endParaRPr>
          </a:p>
          <a:p>
            <a:pPr indent="0" lvl="0" marL="0" rtl="0">
              <a:spcBef>
                <a:spcPts val="0"/>
              </a:spcBef>
              <a:spcAft>
                <a:spcPts val="0"/>
              </a:spcAft>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…¿Por qué nos importa los requerimientos?</a:t>
            </a:r>
            <a:endParaRPr sz="36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ctrTitle"/>
          </p:nvPr>
        </p:nvSpPr>
        <p:spPr>
          <a:xfrm>
            <a:off x="510450" y="744125"/>
            <a:ext cx="8357700" cy="135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cómo colocar mis requerimientos?</a:t>
            </a:r>
            <a:endParaRPr/>
          </a:p>
        </p:txBody>
      </p:sp>
      <p:sp>
        <p:nvSpPr>
          <p:cNvPr id="342" name="Shape 342"/>
          <p:cNvSpPr txBox="1"/>
          <p:nvPr/>
        </p:nvSpPr>
        <p:spPr>
          <a:xfrm>
            <a:off x="584250" y="2190950"/>
            <a:ext cx="7835100" cy="2441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Claros, concretos, concisos, completos y consistentes.</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Coloca el ¿Qué?...</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Justificación…¿Por qué?...</a:t>
            </a:r>
            <a:endParaRPr sz="2400">
              <a:solidFill>
                <a:srgbClr val="FFFFFF"/>
              </a:solidFill>
              <a:latin typeface="Proxima Nova"/>
              <a:ea typeface="Proxima Nova"/>
              <a:cs typeface="Proxima Nova"/>
              <a:sym typeface="Proxima Nova"/>
            </a:endParaRPr>
          </a:p>
          <a:p>
            <a:pPr indent="-381000" lvl="0" marL="457200" rtl="0">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Si es el caso… Criterios de aceptación...</a:t>
            </a:r>
            <a:endParaRPr sz="2400">
              <a:solidFill>
                <a:srgbClr val="FFFFFF"/>
              </a:solidFill>
              <a:latin typeface="Proxima Nova"/>
              <a:ea typeface="Proxima Nova"/>
              <a:cs typeface="Proxima Nova"/>
              <a:sym typeface="Proxima Nova"/>
            </a:endParaRPr>
          </a:p>
          <a:p>
            <a:pPr indent="0" lvl="0" marL="0" rtl="0">
              <a:spcBef>
                <a:spcPts val="0"/>
              </a:spcBef>
              <a:spcAft>
                <a:spcPts val="0"/>
              </a:spcAft>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ctrTitle"/>
          </p:nvPr>
        </p:nvSpPr>
        <p:spPr>
          <a:xfrm>
            <a:off x="510450" y="1721450"/>
            <a:ext cx="8123100" cy="1596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 los requerimientos funcionales?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ctrTitle"/>
          </p:nvPr>
        </p:nvSpPr>
        <p:spPr>
          <a:xfrm>
            <a:off x="510450" y="428900"/>
            <a:ext cx="8123100" cy="13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funcionales?</a:t>
            </a:r>
            <a:endParaRPr/>
          </a:p>
        </p:txBody>
      </p:sp>
      <p:sp>
        <p:nvSpPr>
          <p:cNvPr id="353" name="Shape 353"/>
          <p:cNvSpPr txBox="1"/>
          <p:nvPr>
            <p:ph idx="1" type="subTitle"/>
          </p:nvPr>
        </p:nvSpPr>
        <p:spPr>
          <a:xfrm>
            <a:off x="510450" y="1700500"/>
            <a:ext cx="8123100" cy="2879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a:t>Lo vas a vender… Lo tiene que entender un usuario sin conocimientos expertos…</a:t>
            </a:r>
            <a:endParaRPr/>
          </a:p>
          <a:p>
            <a:pPr indent="0" lvl="0" marL="0" rtl="0">
              <a:spcBef>
                <a:spcPts val="0"/>
              </a:spcBef>
              <a:spcAft>
                <a:spcPts val="0"/>
              </a:spcAft>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ctrTitle"/>
          </p:nvPr>
        </p:nvSpPr>
        <p:spPr>
          <a:xfrm>
            <a:off x="510450" y="428900"/>
            <a:ext cx="8123100" cy="13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funcionales?</a:t>
            </a:r>
            <a:endParaRPr/>
          </a:p>
        </p:txBody>
      </p:sp>
      <p:sp>
        <p:nvSpPr>
          <p:cNvPr id="359" name="Shape 359"/>
          <p:cNvSpPr txBox="1"/>
          <p:nvPr>
            <p:ph idx="1" type="subTitle"/>
          </p:nvPr>
        </p:nvSpPr>
        <p:spPr>
          <a:xfrm>
            <a:off x="510450" y="1700500"/>
            <a:ext cx="8123100" cy="2879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a:t>Lo vas a vender… Lo tiene que entender un usuario sin conocimientos expertos…</a:t>
            </a:r>
            <a:endParaRPr/>
          </a:p>
          <a:p>
            <a:pPr indent="-381000" lvl="0" marL="457200" rtl="0">
              <a:spcBef>
                <a:spcPts val="0"/>
              </a:spcBef>
              <a:spcAft>
                <a:spcPts val="0"/>
              </a:spcAft>
              <a:buSzPts val="2400"/>
              <a:buChar char="●"/>
            </a:pPr>
            <a:r>
              <a:rPr lang="en"/>
              <a:t>Comportamiento externo del sistema...</a:t>
            </a:r>
            <a:endParaRPr/>
          </a:p>
          <a:p>
            <a:pPr indent="0" lvl="0" marL="0" rtl="0">
              <a:spcBef>
                <a:spcPts val="0"/>
              </a:spcBef>
              <a:spcAft>
                <a:spcPts val="0"/>
              </a:spcAft>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ctrTitle"/>
          </p:nvPr>
        </p:nvSpPr>
        <p:spPr>
          <a:xfrm>
            <a:off x="510450" y="428900"/>
            <a:ext cx="8123100" cy="13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funcionales?</a:t>
            </a:r>
            <a:endParaRPr/>
          </a:p>
        </p:txBody>
      </p:sp>
      <p:sp>
        <p:nvSpPr>
          <p:cNvPr id="365" name="Shape 365"/>
          <p:cNvSpPr txBox="1"/>
          <p:nvPr>
            <p:ph idx="1" type="subTitle"/>
          </p:nvPr>
        </p:nvSpPr>
        <p:spPr>
          <a:xfrm>
            <a:off x="510450" y="1700500"/>
            <a:ext cx="8123100" cy="2879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a:t>Lo vas a vender… Lo tiene que entender un usuario sin conocimientos expertos…</a:t>
            </a:r>
            <a:endParaRPr/>
          </a:p>
          <a:p>
            <a:pPr indent="-381000" lvl="0" marL="457200" rtl="0">
              <a:spcBef>
                <a:spcPts val="0"/>
              </a:spcBef>
              <a:spcAft>
                <a:spcPts val="0"/>
              </a:spcAft>
              <a:buSzPts val="2400"/>
              <a:buChar char="●"/>
            </a:pPr>
            <a:r>
              <a:rPr lang="en"/>
              <a:t>Comportamiento externo del sistema…</a:t>
            </a:r>
            <a:endParaRPr/>
          </a:p>
          <a:p>
            <a:pPr indent="-381000" lvl="0" marL="457200" rtl="0">
              <a:spcBef>
                <a:spcPts val="0"/>
              </a:spcBef>
              <a:spcAft>
                <a:spcPts val="0"/>
              </a:spcAft>
              <a:buSzPts val="2400"/>
              <a:buChar char="●"/>
            </a:pPr>
            <a:r>
              <a:rPr lang="en"/>
              <a:t>Priorizar</a:t>
            </a:r>
            <a:endParaRPr/>
          </a:p>
          <a:p>
            <a:pPr indent="0" lvl="0" marL="0" rtl="0">
              <a:spcBef>
                <a:spcPts val="0"/>
              </a:spcBef>
              <a:spcAft>
                <a:spcPts val="0"/>
              </a:spcAft>
              <a:buNone/>
            </a:pPr>
            <a:r>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ctrTitle"/>
          </p:nvPr>
        </p:nvSpPr>
        <p:spPr>
          <a:xfrm>
            <a:off x="510450" y="428900"/>
            <a:ext cx="8123100" cy="2367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NO funcionales?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ctrTitle"/>
          </p:nvPr>
        </p:nvSpPr>
        <p:spPr>
          <a:xfrm>
            <a:off x="510450" y="428900"/>
            <a:ext cx="8123100" cy="13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NO funcionales?</a:t>
            </a:r>
            <a:endParaRPr/>
          </a:p>
        </p:txBody>
      </p:sp>
      <p:sp>
        <p:nvSpPr>
          <p:cNvPr id="376" name="Shape 376"/>
          <p:cNvSpPr txBox="1"/>
          <p:nvPr>
            <p:ph idx="1" type="subTitle"/>
          </p:nvPr>
        </p:nvSpPr>
        <p:spPr>
          <a:xfrm>
            <a:off x="510450" y="1700500"/>
            <a:ext cx="8123100" cy="2879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a:t>Han de especificarse cuantitativamente, siempre que se pueda.</a:t>
            </a:r>
            <a:endParaRPr/>
          </a:p>
          <a:p>
            <a:pPr indent="0" lvl="0" marL="0" rtl="0">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ctrTitle"/>
          </p:nvPr>
        </p:nvSpPr>
        <p:spPr>
          <a:xfrm>
            <a:off x="510450" y="428900"/>
            <a:ext cx="8123100" cy="13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 los requerimientos NO funcionales?</a:t>
            </a:r>
            <a:endParaRPr/>
          </a:p>
        </p:txBody>
      </p:sp>
      <p:sp>
        <p:nvSpPr>
          <p:cNvPr id="382" name="Shape 382"/>
          <p:cNvSpPr txBox="1"/>
          <p:nvPr>
            <p:ph idx="1" type="subTitle"/>
          </p:nvPr>
        </p:nvSpPr>
        <p:spPr>
          <a:xfrm>
            <a:off x="510450" y="1700500"/>
            <a:ext cx="8123100" cy="2879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a:t>Han de especificarse cuantitativamente, siempre que se pueda.</a:t>
            </a:r>
            <a:endParaRPr/>
          </a:p>
          <a:p>
            <a:pPr indent="-381000" lvl="0" marL="457200" rtl="0">
              <a:spcBef>
                <a:spcPts val="0"/>
              </a:spcBef>
              <a:spcAft>
                <a:spcPts val="0"/>
              </a:spcAft>
              <a:buSzPts val="2400"/>
              <a:buChar char="●"/>
            </a:pPr>
            <a:r>
              <a:rPr lang="en"/>
              <a:t>Coloca nombre, tipo , si es critico, Descripción y criterios de aceptación...</a:t>
            </a:r>
            <a:endParaRPr/>
          </a:p>
          <a:p>
            <a:pPr indent="0" lvl="0" marL="0" rtl="0">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2869100" y="1662150"/>
            <a:ext cx="3432300" cy="1819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n" sz="3600">
                <a:solidFill>
                  <a:srgbClr val="000000"/>
                </a:solidFill>
              </a:rPr>
              <a:t>Análisis de Requerimientos</a:t>
            </a:r>
            <a:endParaRPr b="1">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832600" y="844000"/>
            <a:ext cx="7534800" cy="354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latin typeface="Oswald"/>
                <a:ea typeface="Oswald"/>
                <a:cs typeface="Oswald"/>
                <a:sym typeface="Oswald"/>
              </a:rPr>
              <a:t>Hablemos de</a:t>
            </a:r>
            <a:r>
              <a:rPr b="1" lang="en" sz="6000">
                <a:latin typeface="Oswald"/>
                <a:ea typeface="Oswald"/>
                <a:cs typeface="Oswald"/>
                <a:sym typeface="Oswald"/>
              </a:rPr>
              <a:t> Levantamiento de Requerimientos.</a:t>
            </a:r>
            <a:endParaRPr b="1" sz="60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…¿Por qué nos importa los requerimientos?</a:t>
            </a:r>
            <a:endParaRPr sz="3600">
              <a:latin typeface="Oswald"/>
              <a:ea typeface="Oswald"/>
              <a:cs typeface="Oswald"/>
              <a:sym typeface="Oswald"/>
            </a:endParaRPr>
          </a:p>
          <a:p>
            <a:pPr indent="0" lvl="0" marL="0" rtl="0">
              <a:spcBef>
                <a:spcPts val="0"/>
              </a:spcBef>
              <a:spcAft>
                <a:spcPts val="0"/>
              </a:spcAft>
              <a:buNone/>
            </a:pPr>
            <a:r>
              <a:rPr lang="en" sz="3000">
                <a:latin typeface="Roboto"/>
                <a:ea typeface="Roboto"/>
                <a:cs typeface="Roboto"/>
                <a:sym typeface="Roboto"/>
              </a:rPr>
              <a:t>...Documentación...</a:t>
            </a:r>
            <a:endParaRPr sz="3000">
              <a:latin typeface="Roboto"/>
              <a:ea typeface="Roboto"/>
              <a:cs typeface="Roboto"/>
              <a:sym typeface="Roboto"/>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90250" y="246600"/>
            <a:ext cx="8381700" cy="438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4400"/>
              <a:t>O</a:t>
            </a:r>
            <a:r>
              <a:rPr b="1" lang="en" sz="4400"/>
              <a:t>k...Ok…Pero</a:t>
            </a:r>
            <a:endParaRPr b="1" sz="4400"/>
          </a:p>
          <a:p>
            <a:pPr indent="0" lvl="0" marL="0">
              <a:spcBef>
                <a:spcPts val="0"/>
              </a:spcBef>
              <a:spcAft>
                <a:spcPts val="0"/>
              </a:spcAft>
              <a:buNone/>
            </a:pPr>
            <a:r>
              <a:rPr b="1" lang="en" sz="4400"/>
              <a:t>¿Y cómo lo hago?</a:t>
            </a:r>
            <a:endParaRPr b="1" sz="4400"/>
          </a:p>
          <a:p>
            <a:pPr indent="0" lvl="0" marL="0" rtl="0">
              <a:spcBef>
                <a:spcPts val="0"/>
              </a:spcBef>
              <a:spcAft>
                <a:spcPts val="0"/>
              </a:spcAft>
              <a:buNone/>
            </a:pPr>
            <a:r>
              <a:t/>
            </a:r>
            <a:endParaRPr sz="4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90250" y="526350"/>
            <a:ext cx="8381700" cy="410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4400"/>
              <a:t>ok...ok…Pero</a:t>
            </a:r>
            <a:endParaRPr b="1" sz="4400"/>
          </a:p>
          <a:p>
            <a:pPr indent="0" lvl="0" marL="0" rtl="0">
              <a:spcBef>
                <a:spcPts val="0"/>
              </a:spcBef>
              <a:spcAft>
                <a:spcPts val="0"/>
              </a:spcAft>
              <a:buNone/>
            </a:pPr>
            <a:r>
              <a:rPr b="1" lang="en" sz="4400"/>
              <a:t>¿Y cómo lo pago?</a:t>
            </a:r>
            <a:endParaRPr b="1" sz="4400"/>
          </a:p>
          <a:p>
            <a:pPr indent="0" lvl="0" marL="0">
              <a:spcBef>
                <a:spcPts val="0"/>
              </a:spcBef>
              <a:spcAft>
                <a:spcPts val="0"/>
              </a:spcAft>
              <a:buNone/>
            </a:pPr>
            <a:r>
              <a:rPr b="1" lang="en" sz="4400">
                <a:latin typeface="Gloria Hallelujah"/>
                <a:ea typeface="Gloria Hallelujah"/>
                <a:cs typeface="Gloria Hallelujah"/>
                <a:sym typeface="Gloria Hallelujah"/>
              </a:rPr>
              <a:t>-Identificando.</a:t>
            </a:r>
            <a:endParaRPr b="1" sz="4400">
              <a:latin typeface="Gloria Hallelujah"/>
              <a:ea typeface="Gloria Hallelujah"/>
              <a:cs typeface="Gloria Hallelujah"/>
              <a:sym typeface="Gloria Hallelujah"/>
            </a:endParaRPr>
          </a:p>
          <a:p>
            <a:pPr indent="0" lvl="0" marL="0" rtl="0" algn="just">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4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Identificador de Actores</a:t>
            </a:r>
            <a:endParaRPr sz="3600"/>
          </a:p>
        </p:txBody>
      </p:sp>
      <p:sp>
        <p:nvSpPr>
          <p:cNvPr id="408" name="Shape 408"/>
          <p:cNvSpPr txBox="1"/>
          <p:nvPr/>
        </p:nvSpPr>
        <p:spPr>
          <a:xfrm>
            <a:off x="333850" y="119980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solidFill>
                <a:srgbClr val="F3F3F3"/>
              </a:solidFill>
              <a:latin typeface="Roboto"/>
              <a:ea typeface="Roboto"/>
              <a:cs typeface="Roboto"/>
              <a:sym typeface="Roboto"/>
            </a:endParaRPr>
          </a:p>
          <a:p>
            <a:pPr indent="0" lvl="0" marL="0">
              <a:spcBef>
                <a:spcPts val="0"/>
              </a:spcBef>
              <a:spcAft>
                <a:spcPts val="0"/>
              </a:spcAft>
              <a:buNone/>
            </a:pPr>
            <a:r>
              <a:t/>
            </a:r>
            <a:endParaRPr sz="2400">
              <a:solidFill>
                <a:srgbClr val="F3F3F3"/>
              </a:solidFill>
              <a:latin typeface="Roboto"/>
              <a:ea typeface="Roboto"/>
              <a:cs typeface="Roboto"/>
              <a:sym typeface="Roboto"/>
            </a:endParaRPr>
          </a:p>
          <a:p>
            <a:pPr indent="0" lvl="0" mar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ctrTitle"/>
          </p:nvPr>
        </p:nvSpPr>
        <p:spPr>
          <a:xfrm>
            <a:off x="559675" y="319925"/>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Actores</a:t>
            </a:r>
            <a:endParaRPr sz="3600"/>
          </a:p>
        </p:txBody>
      </p:sp>
      <p:sp>
        <p:nvSpPr>
          <p:cNvPr id="414" name="Shape 414"/>
          <p:cNvSpPr txBox="1"/>
          <p:nvPr/>
        </p:nvSpPr>
        <p:spPr>
          <a:xfrm>
            <a:off x="333850" y="1199800"/>
            <a:ext cx="8123100" cy="31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Roboto"/>
                <a:ea typeface="Roboto"/>
                <a:cs typeface="Roboto"/>
                <a:sym typeface="Roboto"/>
              </a:rPr>
              <a:t>Representa un conjunto coherente de roles (persona, sistema, dispositivo).</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ctrTitle"/>
          </p:nvPr>
        </p:nvSpPr>
        <p:spPr>
          <a:xfrm>
            <a:off x="559675" y="319925"/>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Actores</a:t>
            </a:r>
            <a:endParaRPr sz="3600"/>
          </a:p>
        </p:txBody>
      </p:sp>
      <p:sp>
        <p:nvSpPr>
          <p:cNvPr id="420" name="Shape 420"/>
          <p:cNvSpPr txBox="1"/>
          <p:nvPr/>
        </p:nvSpPr>
        <p:spPr>
          <a:xfrm>
            <a:off x="333850" y="119980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Preguntas que te pueden ayudar:</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¿Cuales usuarios están soportados por el sistema para desarrollar su trabajo?</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¿Cuales usuarios ejecutan las funciones principales del sistema?</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¿Cuales usuarios desempeñan funciones secundarias, como mantenimiento y administración?</a:t>
            </a:r>
            <a:endParaRPr sz="2400">
              <a:solidFill>
                <a:srgbClr val="F3F3F3"/>
              </a:solidFill>
              <a:latin typeface="Roboto"/>
              <a:ea typeface="Roboto"/>
              <a:cs typeface="Roboto"/>
              <a:sym typeface="Roboto"/>
            </a:endParaRPr>
          </a:p>
          <a:p>
            <a:pPr indent="-381000" lvl="0" marL="45720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¿El sistema interactúa con hardware externo o software?</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Identificador de Escenarios</a:t>
            </a:r>
            <a:endParaRPr sz="3600"/>
          </a:p>
        </p:txBody>
      </p:sp>
      <p:sp>
        <p:nvSpPr>
          <p:cNvPr id="426" name="Shape 426"/>
          <p:cNvSpPr txBox="1"/>
          <p:nvPr/>
        </p:nvSpPr>
        <p:spPr>
          <a:xfrm>
            <a:off x="191975" y="3493700"/>
            <a:ext cx="8123100" cy="31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ctrTitle"/>
          </p:nvPr>
        </p:nvSpPr>
        <p:spPr>
          <a:xfrm>
            <a:off x="382325" y="2400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Escenarios</a:t>
            </a:r>
            <a:endParaRPr sz="3600"/>
          </a:p>
        </p:txBody>
      </p:sp>
      <p:sp>
        <p:nvSpPr>
          <p:cNvPr id="432" name="Shape 432"/>
          <p:cNvSpPr txBox="1"/>
          <p:nvPr/>
        </p:nvSpPr>
        <p:spPr>
          <a:xfrm>
            <a:off x="510450" y="1223450"/>
            <a:ext cx="8123100" cy="316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Roboto"/>
                <a:ea typeface="Roboto"/>
                <a:cs typeface="Roboto"/>
                <a:sym typeface="Roboto"/>
              </a:rPr>
              <a:t>Como las personas hacen las cosas y muestran cómo tratarían de hacer uso del sistema.</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ctrTitle"/>
          </p:nvPr>
        </p:nvSpPr>
        <p:spPr>
          <a:xfrm>
            <a:off x="382325" y="2400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Escenarios</a:t>
            </a:r>
            <a:endParaRPr sz="3600"/>
          </a:p>
        </p:txBody>
      </p:sp>
      <p:sp>
        <p:nvSpPr>
          <p:cNvPr id="438" name="Shape 438"/>
          <p:cNvSpPr txBox="1"/>
          <p:nvPr/>
        </p:nvSpPr>
        <p:spPr>
          <a:xfrm>
            <a:off x="510450" y="1223450"/>
            <a:ext cx="8123100" cy="316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Roboto"/>
                <a:ea typeface="Roboto"/>
                <a:cs typeface="Roboto"/>
                <a:sym typeface="Roboto"/>
              </a:rPr>
              <a:t>Como las personas hacen las cosas y muestran cómo tratarían de hacer uso del sistema.</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pic>
        <p:nvPicPr>
          <p:cNvPr id="439" name="Shape 439"/>
          <p:cNvPicPr preferRelativeResize="0"/>
          <p:nvPr/>
        </p:nvPicPr>
        <p:blipFill>
          <a:blip r:embed="rId3">
            <a:alphaModFix/>
          </a:blip>
          <a:stretch>
            <a:fillRect/>
          </a:stretch>
        </p:blipFill>
        <p:spPr>
          <a:xfrm>
            <a:off x="1276513" y="2219813"/>
            <a:ext cx="1743075" cy="2619375"/>
          </a:xfrm>
          <a:prstGeom prst="rect">
            <a:avLst/>
          </a:prstGeom>
          <a:noFill/>
          <a:ln>
            <a:noFill/>
          </a:ln>
        </p:spPr>
      </p:pic>
      <p:pic>
        <p:nvPicPr>
          <p:cNvPr id="440" name="Shape 440"/>
          <p:cNvPicPr preferRelativeResize="0"/>
          <p:nvPr/>
        </p:nvPicPr>
        <p:blipFill>
          <a:blip r:embed="rId4">
            <a:alphaModFix/>
          </a:blip>
          <a:stretch>
            <a:fillRect/>
          </a:stretch>
        </p:blipFill>
        <p:spPr>
          <a:xfrm>
            <a:off x="3019600" y="2219825"/>
            <a:ext cx="2647450" cy="2647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ctrTitle"/>
          </p:nvPr>
        </p:nvSpPr>
        <p:spPr>
          <a:xfrm>
            <a:off x="382325" y="2400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Escenarios</a:t>
            </a:r>
            <a:endParaRPr sz="3600"/>
          </a:p>
        </p:txBody>
      </p:sp>
      <p:sp>
        <p:nvSpPr>
          <p:cNvPr id="446" name="Shape 446"/>
          <p:cNvSpPr txBox="1"/>
          <p:nvPr/>
        </p:nvSpPr>
        <p:spPr>
          <a:xfrm>
            <a:off x="510450" y="883250"/>
            <a:ext cx="8123100" cy="350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Preguntas que te pueden ayudar:</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¿Cuales son las tareas que los actores requieren desempeñar con el sistema?</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¿Qué información requiere el actor?¿Quien crea esa información?¿Puede ser modificada o eliminada?¿Y por quien?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¿Qué cambios externos necesita el actor que el sistema debe informar?¿Que tan seguido?¿Cuando?</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¿De cuáles eventos necesita el actor ser informado?¿Que tan seguido?</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52" name="Shape 452"/>
          <p:cNvSpPr txBox="1"/>
          <p:nvPr/>
        </p:nvSpPr>
        <p:spPr>
          <a:xfrm>
            <a:off x="191975" y="3493700"/>
            <a:ext cx="8123100" cy="31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…¿Por qué nos importa los requerimientos?</a:t>
            </a:r>
            <a:endParaRPr sz="3600">
              <a:latin typeface="Oswald"/>
              <a:ea typeface="Oswald"/>
              <a:cs typeface="Oswald"/>
              <a:sym typeface="Oswald"/>
            </a:endParaRPr>
          </a:p>
          <a:p>
            <a:pPr indent="0" lvl="0" marL="0" rtl="0">
              <a:spcBef>
                <a:spcPts val="0"/>
              </a:spcBef>
              <a:spcAft>
                <a:spcPts val="0"/>
              </a:spcAft>
              <a:buNone/>
            </a:pPr>
            <a:r>
              <a:rPr lang="en" sz="3000">
                <a:latin typeface="Roboto"/>
                <a:ea typeface="Roboto"/>
                <a:cs typeface="Roboto"/>
                <a:sym typeface="Roboto"/>
              </a:rPr>
              <a:t>...Documentación…</a:t>
            </a:r>
            <a:endParaRPr sz="3000">
              <a:latin typeface="Roboto"/>
              <a:ea typeface="Roboto"/>
              <a:cs typeface="Roboto"/>
              <a:sym typeface="Roboto"/>
            </a:endParaRPr>
          </a:p>
          <a:p>
            <a:pPr indent="0" lvl="0" marL="0" rtl="0">
              <a:spcBef>
                <a:spcPts val="0"/>
              </a:spcBef>
              <a:spcAft>
                <a:spcPts val="0"/>
              </a:spcAft>
              <a:buNone/>
            </a:pPr>
            <a:r>
              <a:rPr lang="en" sz="3000">
                <a:latin typeface="Roboto"/>
                <a:ea typeface="Roboto"/>
                <a:cs typeface="Roboto"/>
                <a:sym typeface="Roboto"/>
              </a:rPr>
              <a:t>...Se lo vas a vender a alguien... </a:t>
            </a:r>
            <a:endParaRPr sz="3000">
              <a:latin typeface="Roboto"/>
              <a:ea typeface="Roboto"/>
              <a:cs typeface="Roboto"/>
              <a:sym typeface="Roboto"/>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ctrTitle"/>
          </p:nvPr>
        </p:nvSpPr>
        <p:spPr>
          <a:xfrm>
            <a:off x="510450" y="3819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58" name="Shape 458"/>
          <p:cNvSpPr txBox="1"/>
          <p:nvPr/>
        </p:nvSpPr>
        <p:spPr>
          <a:xfrm>
            <a:off x="510450" y="115250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Capturan el comportamiento deseado del sistema en desarrollo.(Sin implementación).</a:t>
            </a:r>
            <a:endParaRPr sz="2400">
              <a:solidFill>
                <a:srgbClr val="F3F3F3"/>
              </a:solidFill>
              <a:latin typeface="Roboto"/>
              <a:ea typeface="Roboto"/>
              <a:cs typeface="Roboto"/>
              <a:sym typeface="Roboto"/>
            </a:endParaRPr>
          </a:p>
          <a:p>
            <a:pPr indent="0" lvl="0" marL="0">
              <a:spcBef>
                <a:spcPts val="0"/>
              </a:spcBef>
              <a:spcAft>
                <a:spcPts val="0"/>
              </a:spcAft>
              <a:buNone/>
            </a:pPr>
            <a:r>
              <a:rPr lang="en" sz="2400">
                <a:solidFill>
                  <a:srgbClr val="F3F3F3"/>
                </a:solidFill>
                <a:latin typeface="Roboto"/>
                <a:ea typeface="Roboto"/>
                <a:cs typeface="Roboto"/>
                <a:sym typeface="Roboto"/>
              </a:rPr>
              <a:t>Son un medio para comprender el sistema.</a:t>
            </a:r>
            <a:endParaRPr sz="2400">
              <a:solidFill>
                <a:srgbClr val="F3F3F3"/>
              </a:solidFill>
              <a:latin typeface="Roboto"/>
              <a:ea typeface="Roboto"/>
              <a:cs typeface="Roboto"/>
              <a:sym typeface="Roboto"/>
            </a:endParaRPr>
          </a:p>
          <a:p>
            <a:pPr indent="0" lvl="0" marL="0" rtl="0">
              <a:spcBef>
                <a:spcPts val="0"/>
              </a:spcBef>
              <a:spcAft>
                <a:spcPts val="0"/>
              </a:spcAft>
              <a:buNone/>
            </a:pPr>
            <a:r>
              <a:rPr lang="en" sz="2400">
                <a:solidFill>
                  <a:srgbClr val="F3F3F3"/>
                </a:solidFill>
                <a:latin typeface="Roboto"/>
                <a:ea typeface="Roboto"/>
                <a:cs typeface="Roboto"/>
                <a:sym typeface="Roboto"/>
              </a:rPr>
              <a:t>Requerimientos funcionales del sistema.</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ctrTitle"/>
          </p:nvPr>
        </p:nvSpPr>
        <p:spPr>
          <a:xfrm>
            <a:off x="510450" y="3819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64" name="Shape 464"/>
          <p:cNvSpPr txBox="1"/>
          <p:nvPr/>
        </p:nvSpPr>
        <p:spPr>
          <a:xfrm>
            <a:off x="510450" y="1152500"/>
            <a:ext cx="8123100" cy="31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Roboto"/>
                <a:ea typeface="Roboto"/>
                <a:cs typeface="Roboto"/>
                <a:sym typeface="Roboto"/>
              </a:rPr>
              <a:t>Capturan el comportamiento deseado del sistema en desarrollo.(Sin implementación).</a:t>
            </a:r>
            <a:endParaRPr sz="2400">
              <a:solidFill>
                <a:srgbClr val="F3F3F3"/>
              </a:solidFill>
              <a:latin typeface="Roboto"/>
              <a:ea typeface="Roboto"/>
              <a:cs typeface="Roboto"/>
              <a:sym typeface="Roboto"/>
            </a:endParaRPr>
          </a:p>
          <a:p>
            <a:pPr indent="0" lvl="0" marL="0" rtl="0">
              <a:spcBef>
                <a:spcPts val="0"/>
              </a:spcBef>
              <a:spcAft>
                <a:spcPts val="0"/>
              </a:spcAft>
              <a:buNone/>
            </a:pPr>
            <a:r>
              <a:rPr lang="en" sz="2400">
                <a:solidFill>
                  <a:srgbClr val="F3F3F3"/>
                </a:solidFill>
                <a:latin typeface="Roboto"/>
                <a:ea typeface="Roboto"/>
                <a:cs typeface="Roboto"/>
                <a:sym typeface="Roboto"/>
              </a:rPr>
              <a:t>Son un medio para comprender el sistema.</a:t>
            </a:r>
            <a:endParaRPr sz="2400">
              <a:solidFill>
                <a:srgbClr val="F3F3F3"/>
              </a:solidFill>
              <a:latin typeface="Roboto"/>
              <a:ea typeface="Roboto"/>
              <a:cs typeface="Roboto"/>
              <a:sym typeface="Roboto"/>
            </a:endParaRPr>
          </a:p>
          <a:p>
            <a:pPr indent="0" lvl="0" marL="0" rtl="0">
              <a:spcBef>
                <a:spcPts val="0"/>
              </a:spcBef>
              <a:spcAft>
                <a:spcPts val="0"/>
              </a:spcAft>
              <a:buNone/>
            </a:pPr>
            <a:r>
              <a:rPr lang="en" sz="2400">
                <a:solidFill>
                  <a:srgbClr val="F3F3F3"/>
                </a:solidFill>
                <a:latin typeface="Roboto"/>
                <a:ea typeface="Roboto"/>
                <a:cs typeface="Roboto"/>
                <a:sym typeface="Roboto"/>
              </a:rPr>
              <a:t>Requerimientos funcionales del sistema.</a:t>
            </a:r>
            <a:endParaRPr sz="2400">
              <a:solidFill>
                <a:srgbClr val="F3F3F3"/>
              </a:solidFill>
              <a:latin typeface="Roboto"/>
              <a:ea typeface="Roboto"/>
              <a:cs typeface="Roboto"/>
              <a:sym typeface="Roboto"/>
            </a:endParaRPr>
          </a:p>
          <a:p>
            <a:pPr indent="0" lvl="0" marL="0">
              <a:spcBef>
                <a:spcPts val="0"/>
              </a:spcBef>
              <a:spcAft>
                <a:spcPts val="0"/>
              </a:spcAft>
              <a:buNone/>
            </a:pPr>
            <a:r>
              <a:t/>
            </a:r>
            <a:endParaRPr sz="2400">
              <a:solidFill>
                <a:srgbClr val="F3F3F3"/>
              </a:solidFill>
              <a:latin typeface="Roboto"/>
              <a:ea typeface="Roboto"/>
              <a:cs typeface="Roboto"/>
              <a:sym typeface="Roboto"/>
            </a:endParaRPr>
          </a:p>
          <a:p>
            <a:pPr indent="0" lvl="0" marL="0" rtl="0">
              <a:spcBef>
                <a:spcPts val="0"/>
              </a:spcBef>
              <a:spcAft>
                <a:spcPts val="0"/>
              </a:spcAft>
              <a:buNone/>
            </a:pPr>
            <a:r>
              <a:rPr lang="en" sz="2400">
                <a:solidFill>
                  <a:srgbClr val="F3F3F3"/>
                </a:solidFill>
                <a:latin typeface="Roboto"/>
                <a:ea typeface="Roboto"/>
                <a:cs typeface="Roboto"/>
                <a:sym typeface="Roboto"/>
              </a:rPr>
              <a:t>Conjunto de </a:t>
            </a:r>
            <a:r>
              <a:rPr b="1" lang="en" sz="2400">
                <a:solidFill>
                  <a:srgbClr val="F3F3F3"/>
                </a:solidFill>
                <a:latin typeface="Roboto"/>
                <a:ea typeface="Roboto"/>
                <a:cs typeface="Roboto"/>
                <a:sym typeface="Roboto"/>
              </a:rPr>
              <a:t>secuencias</a:t>
            </a:r>
            <a:r>
              <a:rPr lang="en" sz="2400">
                <a:solidFill>
                  <a:srgbClr val="F3F3F3"/>
                </a:solidFill>
                <a:latin typeface="Roboto"/>
                <a:ea typeface="Roboto"/>
                <a:cs typeface="Roboto"/>
                <a:sym typeface="Roboto"/>
              </a:rPr>
              <a:t> de acciones(con variables) que </a:t>
            </a:r>
            <a:r>
              <a:rPr b="1" lang="en" sz="2400">
                <a:solidFill>
                  <a:srgbClr val="F3F3F3"/>
                </a:solidFill>
                <a:latin typeface="Roboto"/>
                <a:ea typeface="Roboto"/>
                <a:cs typeface="Roboto"/>
                <a:sym typeface="Roboto"/>
              </a:rPr>
              <a:t>ejecuta un sistema</a:t>
            </a:r>
            <a:r>
              <a:rPr lang="en" sz="2400">
                <a:solidFill>
                  <a:srgbClr val="F3F3F3"/>
                </a:solidFill>
                <a:latin typeface="Roboto"/>
                <a:ea typeface="Roboto"/>
                <a:cs typeface="Roboto"/>
                <a:sym typeface="Roboto"/>
              </a:rPr>
              <a:t> para producir un</a:t>
            </a:r>
            <a:r>
              <a:rPr b="1" lang="en" sz="2400">
                <a:solidFill>
                  <a:srgbClr val="F3F3F3"/>
                </a:solidFill>
                <a:latin typeface="Roboto"/>
                <a:ea typeface="Roboto"/>
                <a:cs typeface="Roboto"/>
                <a:sym typeface="Roboto"/>
              </a:rPr>
              <a:t> resultado observable de valor</a:t>
            </a:r>
            <a:r>
              <a:rPr lang="en" sz="2400">
                <a:solidFill>
                  <a:srgbClr val="F3F3F3"/>
                </a:solidFill>
                <a:latin typeface="Roboto"/>
                <a:ea typeface="Roboto"/>
                <a:cs typeface="Roboto"/>
                <a:sym typeface="Roboto"/>
              </a:rPr>
              <a:t> para un actor.</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ctrTitle"/>
          </p:nvPr>
        </p:nvSpPr>
        <p:spPr>
          <a:xfrm>
            <a:off x="510450" y="3819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70" name="Shape 470"/>
          <p:cNvSpPr txBox="1"/>
          <p:nvPr/>
        </p:nvSpPr>
        <p:spPr>
          <a:xfrm>
            <a:off x="510450" y="115250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Representa que funcionalidad puede ser realizada por un actor en particular.</a:t>
            </a:r>
            <a:endParaRPr sz="2400">
              <a:solidFill>
                <a:srgbClr val="F3F3F3"/>
              </a:solidFill>
              <a:latin typeface="Roboto"/>
              <a:ea typeface="Roboto"/>
              <a:cs typeface="Roboto"/>
              <a:sym typeface="Roboto"/>
            </a:endParaRPr>
          </a:p>
          <a:p>
            <a:pPr indent="0" lvl="0" marL="0">
              <a:spcBef>
                <a:spcPts val="0"/>
              </a:spcBef>
              <a:spcAft>
                <a:spcPts val="0"/>
              </a:spcAft>
              <a:buNone/>
            </a:pPr>
            <a:r>
              <a:rPr lang="en" sz="2400">
                <a:solidFill>
                  <a:srgbClr val="F3F3F3"/>
                </a:solidFill>
                <a:latin typeface="Roboto"/>
                <a:ea typeface="Roboto"/>
                <a:cs typeface="Roboto"/>
                <a:sym typeface="Roboto"/>
              </a:rPr>
              <a:t>Cada vez se refinan para llegar a los requerimientos funcionales.</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ctrTitle"/>
          </p:nvPr>
        </p:nvSpPr>
        <p:spPr>
          <a:xfrm>
            <a:off x="510450" y="381950"/>
            <a:ext cx="81231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76" name="Shape 476"/>
          <p:cNvSpPr txBox="1"/>
          <p:nvPr/>
        </p:nvSpPr>
        <p:spPr>
          <a:xfrm>
            <a:off x="510450" y="115250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 Un poco de ayuda:</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Describe un flujo de eventos de forma textual.</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Incluye como y cuando empieza y acaba el caso de uso.</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Describe los flujos básicos y alternativos</a:t>
            </a:r>
            <a:endParaRPr sz="2400">
              <a:solidFill>
                <a:srgbClr val="F3F3F3"/>
              </a:solidFill>
              <a:latin typeface="Roboto"/>
              <a:ea typeface="Roboto"/>
              <a:cs typeface="Roboto"/>
              <a:sym typeface="Roboto"/>
            </a:endParaRPr>
          </a:p>
          <a:p>
            <a:pPr indent="0" lvl="0" marL="0" rtl="0">
              <a:spcBef>
                <a:spcPts val="0"/>
              </a:spcBef>
              <a:spcAft>
                <a:spcPts val="0"/>
              </a:spcAft>
              <a:buNone/>
            </a:pPr>
            <a:r>
              <a:t/>
            </a:r>
            <a:endParaRPr sz="2400">
              <a:solidFill>
                <a:srgbClr val="F3F3F3"/>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1215775" y="357925"/>
            <a:ext cx="5797500" cy="15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82" name="Shape 482"/>
          <p:cNvSpPr txBox="1"/>
          <p:nvPr/>
        </p:nvSpPr>
        <p:spPr>
          <a:xfrm>
            <a:off x="458625" y="1761450"/>
            <a:ext cx="8123100" cy="31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3F3F3"/>
                </a:solidFill>
                <a:latin typeface="Roboto"/>
                <a:ea typeface="Roboto"/>
                <a:cs typeface="Roboto"/>
                <a:sym typeface="Roboto"/>
              </a:rPr>
              <a:t> Documentacion: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Identificación</a:t>
            </a:r>
            <a:r>
              <a:rPr lang="en" sz="2400">
                <a:solidFill>
                  <a:srgbClr val="F3F3F3"/>
                </a:solidFill>
                <a:latin typeface="Roboto"/>
                <a:ea typeface="Roboto"/>
                <a:cs typeface="Roboto"/>
                <a:sym typeface="Roboto"/>
              </a:rPr>
              <a:t> del caso</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Indispensable/Deseable</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Prioridad.</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Nombre de caso de uso</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Autores</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Fecha</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Descripción</a:t>
            </a:r>
            <a:endParaRPr sz="2400">
              <a:solidFill>
                <a:srgbClr val="F3F3F3"/>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1673250" y="409750"/>
            <a:ext cx="5797500" cy="12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Identificador de Casos de uso</a:t>
            </a:r>
            <a:endParaRPr sz="3600"/>
          </a:p>
        </p:txBody>
      </p:sp>
      <p:sp>
        <p:nvSpPr>
          <p:cNvPr id="488" name="Shape 488"/>
          <p:cNvSpPr txBox="1"/>
          <p:nvPr/>
        </p:nvSpPr>
        <p:spPr>
          <a:xfrm>
            <a:off x="510450" y="1580050"/>
            <a:ext cx="8123100" cy="31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Roboto"/>
                <a:ea typeface="Roboto"/>
                <a:cs typeface="Roboto"/>
                <a:sym typeface="Roboto"/>
              </a:rPr>
              <a:t> Documentacion: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Curso básico de eventos </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Caminos alternativos</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Caminos de excepción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Puntos de extensión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Pre Condiciones</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Post Condiciones</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Criterios de aceptación</a:t>
            </a:r>
            <a:endParaRPr sz="2400">
              <a:solidFill>
                <a:srgbClr val="F3F3F3"/>
              </a:solidFill>
              <a:latin typeface="Roboto"/>
              <a:ea typeface="Roboto"/>
              <a:cs typeface="Roboto"/>
              <a:sym typeface="Roboto"/>
            </a:endParaRPr>
          </a:p>
          <a:p>
            <a:pPr indent="-381000" lvl="0" marL="457200" rtl="0">
              <a:spcBef>
                <a:spcPts val="0"/>
              </a:spcBef>
              <a:spcAft>
                <a:spcPts val="0"/>
              </a:spcAft>
              <a:buClr>
                <a:srgbClr val="F3F3F3"/>
              </a:buClr>
              <a:buSzPts val="2400"/>
              <a:buFont typeface="Roboto"/>
              <a:buChar char="●"/>
            </a:pPr>
            <a:r>
              <a:rPr lang="en" sz="2400">
                <a:solidFill>
                  <a:srgbClr val="F3F3F3"/>
                </a:solidFill>
                <a:latin typeface="Roboto"/>
                <a:ea typeface="Roboto"/>
                <a:cs typeface="Roboto"/>
                <a:sym typeface="Roboto"/>
              </a:rPr>
              <a:t>Borrador de interfaz</a:t>
            </a:r>
            <a:endParaRPr sz="2400">
              <a:solidFill>
                <a:srgbClr val="F3F3F3"/>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Encuentra esta presentación en www.compilandoconocimiento.com</a:t>
            </a:r>
            <a:endParaRPr sz="3600"/>
          </a:p>
        </p:txBody>
      </p:sp>
      <p:sp>
        <p:nvSpPr>
          <p:cNvPr id="494" name="Shape 49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 más &lt;3</a:t>
            </a:r>
            <a:endParaRPr/>
          </a:p>
        </p:txBody>
      </p:sp>
      <p:pic>
        <p:nvPicPr>
          <p:cNvPr id="495" name="Shape 495"/>
          <p:cNvPicPr preferRelativeResize="0"/>
          <p:nvPr/>
        </p:nvPicPr>
        <p:blipFill>
          <a:blip r:embed="rId3">
            <a:alphaModFix/>
          </a:blip>
          <a:stretch>
            <a:fillRect/>
          </a:stretch>
        </p:blipFill>
        <p:spPr>
          <a:xfrm>
            <a:off x="3570338" y="2845800"/>
            <a:ext cx="2003326" cy="20020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…¿Por qué nos importa los requerimientos?</a:t>
            </a:r>
            <a:endParaRPr sz="3600">
              <a:latin typeface="Oswald"/>
              <a:ea typeface="Oswald"/>
              <a:cs typeface="Oswald"/>
              <a:sym typeface="Oswald"/>
            </a:endParaRPr>
          </a:p>
          <a:p>
            <a:pPr indent="0" lvl="0" marL="0" rtl="0">
              <a:spcBef>
                <a:spcPts val="0"/>
              </a:spcBef>
              <a:spcAft>
                <a:spcPts val="0"/>
              </a:spcAft>
              <a:buNone/>
            </a:pPr>
            <a:r>
              <a:t/>
            </a:r>
            <a:endParaRPr sz="3000">
              <a:latin typeface="Roboto"/>
              <a:ea typeface="Roboto"/>
              <a:cs typeface="Roboto"/>
              <a:sym typeface="Roboto"/>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pic>
        <p:nvPicPr>
          <p:cNvPr id="148" name="Shape 148"/>
          <p:cNvPicPr preferRelativeResize="0"/>
          <p:nvPr/>
        </p:nvPicPr>
        <p:blipFill rotWithShape="1">
          <a:blip r:embed="rId3">
            <a:alphaModFix/>
          </a:blip>
          <a:srcRect b="17539" l="0" r="0" t="0"/>
          <a:stretch/>
        </p:blipFill>
        <p:spPr>
          <a:xfrm>
            <a:off x="1794275" y="1255525"/>
            <a:ext cx="4762500" cy="322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32600" y="844000"/>
            <a:ext cx="7534800" cy="354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4800">
                <a:latin typeface="Oswald"/>
                <a:ea typeface="Oswald"/>
                <a:cs typeface="Oswald"/>
                <a:sym typeface="Oswald"/>
              </a:rPr>
              <a:t>Bienvenidos a una Exposición de documentación.</a:t>
            </a:r>
            <a:endParaRPr b="1" sz="4800">
              <a:latin typeface="Oswald"/>
              <a:ea typeface="Oswald"/>
              <a:cs typeface="Oswald"/>
              <a:sym typeface="Oswald"/>
            </a:endParaRPr>
          </a:p>
          <a:p>
            <a:pPr indent="0" lvl="0" marL="0">
              <a:spcBef>
                <a:spcPts val="0"/>
              </a:spcBef>
              <a:spcAft>
                <a:spcPts val="0"/>
              </a:spcAft>
              <a:buNone/>
            </a:pPr>
            <a:r>
              <a:t/>
            </a:r>
            <a:endParaRPr b="1" sz="4800">
              <a:latin typeface="Oswald"/>
              <a:ea typeface="Oswald"/>
              <a:cs typeface="Oswald"/>
              <a:sym typeface="Oswald"/>
            </a:endParaRPr>
          </a:p>
          <a:p>
            <a:pPr indent="0" lvl="0" marL="0" rtl="0" algn="r">
              <a:spcBef>
                <a:spcPts val="0"/>
              </a:spcBef>
              <a:spcAft>
                <a:spcPts val="0"/>
              </a:spcAft>
              <a:buNone/>
            </a:pPr>
            <a:r>
              <a:rPr b="1" lang="en" sz="4800">
                <a:latin typeface="Amatic SC"/>
                <a:ea typeface="Amatic SC"/>
                <a:cs typeface="Amatic SC"/>
                <a:sym typeface="Amatic SC"/>
              </a:rPr>
              <a:t>Si, Es algo aburrido...</a:t>
            </a:r>
            <a:endParaRPr b="1" sz="4800">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413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Definiciones:</a:t>
            </a:r>
            <a:endParaRPr sz="3600">
              <a:latin typeface="Oswald"/>
              <a:ea typeface="Oswald"/>
              <a:cs typeface="Oswald"/>
              <a:sym typeface="Oswald"/>
            </a:endParaRPr>
          </a:p>
          <a:p>
            <a:pPr indent="0" lvl="0" marL="0" algn="ctr">
              <a:spcBef>
                <a:spcPts val="0"/>
              </a:spcBef>
              <a:spcAft>
                <a:spcPts val="0"/>
              </a:spcAft>
              <a:buNone/>
            </a:pPr>
            <a:r>
              <a:rPr lang="en" sz="3600">
                <a:solidFill>
                  <a:srgbClr val="000000"/>
                </a:solidFill>
                <a:latin typeface="Roboto"/>
                <a:ea typeface="Roboto"/>
                <a:cs typeface="Roboto"/>
                <a:sym typeface="Roboto"/>
              </a:rPr>
              <a:t>Requerimientos: </a:t>
            </a:r>
            <a:endParaRPr sz="3600">
              <a:solidFill>
                <a:srgbClr val="000000"/>
              </a:solidFill>
              <a:latin typeface="Roboto"/>
              <a:ea typeface="Roboto"/>
              <a:cs typeface="Roboto"/>
              <a:sym typeface="Roboto"/>
            </a:endParaRPr>
          </a:p>
          <a:p>
            <a:pPr indent="0" lvl="0" marL="0" algn="ctr">
              <a:spcBef>
                <a:spcPts val="0"/>
              </a:spcBef>
              <a:spcAft>
                <a:spcPts val="0"/>
              </a:spcAft>
              <a:buNone/>
            </a:pPr>
            <a:r>
              <a:rPr lang="en" sz="3600">
                <a:solidFill>
                  <a:srgbClr val="000000"/>
                </a:solidFill>
                <a:latin typeface="Gloria Hallelujah"/>
                <a:ea typeface="Gloria Hallelujah"/>
                <a:cs typeface="Gloria Hallelujah"/>
                <a:sym typeface="Gloria Hallelujah"/>
              </a:rPr>
              <a:t>Propiedades o restricciones determinadas de forma precisa que debe satisfacer.</a:t>
            </a:r>
            <a:endParaRPr sz="3600">
              <a:solidFill>
                <a:srgbClr val="000000"/>
              </a:solidFill>
              <a:latin typeface="Gloria Hallelujah"/>
              <a:ea typeface="Gloria Hallelujah"/>
              <a:cs typeface="Gloria Hallelujah"/>
              <a:sym typeface="Gloria Hallelujah"/>
            </a:endParaRPr>
          </a:p>
          <a:p>
            <a:pPr indent="0" lvl="0" marL="0" rtl="0" algn="ctr">
              <a:spcBef>
                <a:spcPts val="0"/>
              </a:spcBef>
              <a:spcAft>
                <a:spcPts val="0"/>
              </a:spcAft>
              <a:buNone/>
            </a:pPr>
            <a:r>
              <a:t/>
            </a:r>
            <a:endParaRPr sz="3600">
              <a:latin typeface="Gloria Hallelujah"/>
              <a:ea typeface="Gloria Hallelujah"/>
              <a:cs typeface="Gloria Hallelujah"/>
              <a:sym typeface="Gloria Hallelujah"/>
            </a:endParaRPr>
          </a:p>
          <a:p>
            <a:pPr indent="0" lvl="0" marL="0" rtl="0">
              <a:spcBef>
                <a:spcPts val="0"/>
              </a:spcBef>
              <a:spcAft>
                <a:spcPts val="0"/>
              </a:spcAft>
              <a:buNone/>
            </a:pPr>
            <a:r>
              <a:t/>
            </a:r>
            <a:endParaRPr sz="1000">
              <a:latin typeface="Oswald"/>
              <a:ea typeface="Oswald"/>
              <a:cs typeface="Oswald"/>
              <a:sym typeface="Oswald"/>
            </a:endParaRPr>
          </a:p>
          <a:p>
            <a:pPr indent="0" lvl="0" marL="0" rtl="0">
              <a:spcBef>
                <a:spcPts val="0"/>
              </a:spcBef>
              <a:spcAft>
                <a:spcPts val="0"/>
              </a:spcAft>
              <a:buNone/>
            </a:pPr>
            <a:r>
              <a:t/>
            </a:r>
            <a:endParaRPr sz="3600">
              <a:latin typeface="Oswald"/>
              <a:ea typeface="Oswald"/>
              <a:cs typeface="Oswald"/>
              <a:sym typeface="Oswald"/>
            </a:endParaRPr>
          </a:p>
          <a:p>
            <a:pPr indent="0" lvl="0" marL="0" rtl="0">
              <a:spcBef>
                <a:spcPts val="1000"/>
              </a:spcBef>
              <a:spcAft>
                <a:spcPts val="1000"/>
              </a:spcAft>
              <a:buNone/>
            </a:pPr>
            <a:r>
              <a:t/>
            </a:r>
            <a:endParaRPr sz="24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