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81" r:id="rId2"/>
    <p:sldId id="284" r:id="rId3"/>
    <p:sldId id="285" r:id="rId4"/>
    <p:sldId id="286" r:id="rId5"/>
    <p:sldId id="289" r:id="rId6"/>
    <p:sldId id="291" r:id="rId7"/>
    <p:sldId id="292" r:id="rId8"/>
    <p:sldId id="293" r:id="rId9"/>
    <p:sldId id="294" r:id="rId10"/>
    <p:sldId id="309" r:id="rId1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180"/>
    <a:srgbClr val="FFFFFF"/>
    <a:srgbClr val="025AB0"/>
    <a:srgbClr val="0159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60" autoAdjust="0"/>
    <p:restoredTop sz="94632" autoAdjust="0"/>
  </p:normalViewPr>
  <p:slideViewPr>
    <p:cSldViewPr snapToGrid="0">
      <p:cViewPr varScale="1">
        <p:scale>
          <a:sx n="82" d="100"/>
          <a:sy n="82" d="100"/>
        </p:scale>
        <p:origin x="864"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消费贷款规模（扣除房贷，万亿元）</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Sheet1!$B$2:$B$10</c:f>
              <c:numCache>
                <c:formatCode>General</c:formatCode>
                <c:ptCount val="9"/>
                <c:pt idx="0">
                  <c:v>2.2999999999999998</c:v>
                </c:pt>
                <c:pt idx="1">
                  <c:v>3.2</c:v>
                </c:pt>
                <c:pt idx="2">
                  <c:v>3.9</c:v>
                </c:pt>
                <c:pt idx="3">
                  <c:v>4.8</c:v>
                </c:pt>
                <c:pt idx="4">
                  <c:v>5.9</c:v>
                </c:pt>
                <c:pt idx="5">
                  <c:v>9.6</c:v>
                </c:pt>
                <c:pt idx="6">
                  <c:v>12.1</c:v>
                </c:pt>
                <c:pt idx="7">
                  <c:v>14</c:v>
                </c:pt>
                <c:pt idx="8">
                  <c:v>15.7</c:v>
                </c:pt>
              </c:numCache>
            </c:numRef>
          </c:val>
          <c:extLst>
            <c:ext xmlns:c16="http://schemas.microsoft.com/office/drawing/2014/chart" uri="{C3380CC4-5D6E-409C-BE32-E72D297353CC}">
              <c16:uniqueId val="{00000000-EA75-41C6-B64B-40B340263B32}"/>
            </c:ext>
          </c:extLst>
        </c:ser>
        <c:dLbls>
          <c:showLegendKey val="0"/>
          <c:showVal val="1"/>
          <c:showCatName val="0"/>
          <c:showSerName val="0"/>
          <c:showPercent val="0"/>
          <c:showBubbleSize val="0"/>
        </c:dLbls>
        <c:gapWidth val="269"/>
        <c:overlap val="-27"/>
        <c:axId val="176205184"/>
        <c:axId val="176203648"/>
      </c:barChart>
      <c:lineChart>
        <c:grouping val="standard"/>
        <c:varyColors val="0"/>
        <c:ser>
          <c:idx val="1"/>
          <c:order val="1"/>
          <c:tx>
            <c:strRef>
              <c:f>Sheet1!$C$1</c:f>
              <c:strCache>
                <c:ptCount val="1"/>
                <c:pt idx="0">
                  <c:v>同比增速</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Sheet1!$C$2:$C$10</c:f>
              <c:numCache>
                <c:formatCode>0.00%</c:formatCode>
                <c:ptCount val="9"/>
                <c:pt idx="0">
                  <c:v>0.14699999999999999</c:v>
                </c:pt>
                <c:pt idx="1">
                  <c:v>0.35899999999999999</c:v>
                </c:pt>
                <c:pt idx="2">
                  <c:v>0.214</c:v>
                </c:pt>
                <c:pt idx="3">
                  <c:v>0.23799999999999999</c:v>
                </c:pt>
                <c:pt idx="4">
                  <c:v>0.23799999999999999</c:v>
                </c:pt>
                <c:pt idx="5">
                  <c:v>0.627</c:v>
                </c:pt>
                <c:pt idx="6">
                  <c:v>0.251</c:v>
                </c:pt>
                <c:pt idx="7">
                  <c:v>0.159</c:v>
                </c:pt>
                <c:pt idx="8">
                  <c:v>0.125</c:v>
                </c:pt>
              </c:numCache>
            </c:numRef>
          </c:val>
          <c:smooth val="0"/>
          <c:extLst>
            <c:ext xmlns:c16="http://schemas.microsoft.com/office/drawing/2014/chart" uri="{C3380CC4-5D6E-409C-BE32-E72D297353CC}">
              <c16:uniqueId val="{00000001-EA75-41C6-B64B-40B340263B32}"/>
            </c:ext>
          </c:extLst>
        </c:ser>
        <c:dLbls>
          <c:showLegendKey val="0"/>
          <c:showVal val="1"/>
          <c:showCatName val="0"/>
          <c:showSerName val="0"/>
          <c:showPercent val="0"/>
          <c:showBubbleSize val="0"/>
        </c:dLbls>
        <c:marker val="1"/>
        <c:smooth val="0"/>
        <c:axId val="172068224"/>
        <c:axId val="172065152"/>
      </c:lineChart>
      <c:valAx>
        <c:axId val="1720651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72068224"/>
        <c:crosses val="autoZero"/>
        <c:crossBetween val="between"/>
      </c:valAx>
      <c:catAx>
        <c:axId val="172068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72065152"/>
        <c:crosses val="autoZero"/>
        <c:auto val="1"/>
        <c:lblAlgn val="ctr"/>
        <c:lblOffset val="100"/>
        <c:noMultiLvlLbl val="0"/>
      </c:catAx>
      <c:valAx>
        <c:axId val="176203648"/>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76205184"/>
        <c:crosses val="max"/>
        <c:crossBetween val="between"/>
      </c:valAx>
      <c:catAx>
        <c:axId val="176205184"/>
        <c:scaling>
          <c:orientation val="minMax"/>
        </c:scaling>
        <c:delete val="1"/>
        <c:axPos val="b"/>
        <c:numFmt formatCode="General" sourceLinked="1"/>
        <c:majorTickMark val="none"/>
        <c:minorTickMark val="none"/>
        <c:tickLblPos val="none"/>
        <c:crossAx val="176203648"/>
        <c:crosses val="autoZero"/>
        <c:auto val="1"/>
        <c:lblAlgn val="ctr"/>
        <c:lblOffset val="100"/>
        <c:noMultiLvlLbl val="0"/>
      </c:catAx>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650372083"/>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等线"/>
      </a:defRPr>
    </a:lvl1pPr>
    <a:lvl2pPr indent="228600" latinLnBrk="0">
      <a:defRPr sz="1200">
        <a:latin typeface="+mn-lt"/>
        <a:ea typeface="+mn-ea"/>
        <a:cs typeface="+mn-cs"/>
        <a:sym typeface="等线"/>
      </a:defRPr>
    </a:lvl2pPr>
    <a:lvl3pPr indent="457200" latinLnBrk="0">
      <a:defRPr sz="1200">
        <a:latin typeface="+mn-lt"/>
        <a:ea typeface="+mn-ea"/>
        <a:cs typeface="+mn-cs"/>
        <a:sym typeface="等线"/>
      </a:defRPr>
    </a:lvl3pPr>
    <a:lvl4pPr indent="685800" latinLnBrk="0">
      <a:defRPr sz="1200">
        <a:latin typeface="+mn-lt"/>
        <a:ea typeface="+mn-ea"/>
        <a:cs typeface="+mn-cs"/>
        <a:sym typeface="等线"/>
      </a:defRPr>
    </a:lvl4pPr>
    <a:lvl5pPr indent="914400" latinLnBrk="0">
      <a:defRPr sz="1200">
        <a:latin typeface="+mn-lt"/>
        <a:ea typeface="+mn-ea"/>
        <a:cs typeface="+mn-cs"/>
        <a:sym typeface="等线"/>
      </a:defRPr>
    </a:lvl5pPr>
    <a:lvl6pPr indent="1143000" latinLnBrk="0">
      <a:defRPr sz="1200">
        <a:latin typeface="+mn-lt"/>
        <a:ea typeface="+mn-ea"/>
        <a:cs typeface="+mn-cs"/>
        <a:sym typeface="等线"/>
      </a:defRPr>
    </a:lvl6pPr>
    <a:lvl7pPr indent="1371600" latinLnBrk="0">
      <a:defRPr sz="1200">
        <a:latin typeface="+mn-lt"/>
        <a:ea typeface="+mn-ea"/>
        <a:cs typeface="+mn-cs"/>
        <a:sym typeface="等线"/>
      </a:defRPr>
    </a:lvl7pPr>
    <a:lvl8pPr indent="1600200" latinLnBrk="0">
      <a:defRPr sz="1200">
        <a:latin typeface="+mn-lt"/>
        <a:ea typeface="+mn-ea"/>
        <a:cs typeface="+mn-cs"/>
        <a:sym typeface="等线"/>
      </a:defRPr>
    </a:lvl8pPr>
    <a:lvl9pPr indent="1828800" latinLnBrk="0">
      <a:defRPr sz="1200">
        <a:latin typeface="+mn-lt"/>
        <a:ea typeface="+mn-ea"/>
        <a:cs typeface="+mn-cs"/>
        <a:sym typeface="等线"/>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15096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4656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18807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94504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54108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07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40881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24931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64507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46473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9" name="标题文本"/>
          <p:cNvSpPr txBox="1">
            <a:spLocks noGrp="1"/>
          </p:cNvSpPr>
          <p:nvPr>
            <p:ph type="title"/>
          </p:nvPr>
        </p:nvSpPr>
        <p:spPr>
          <a:prstGeom prst="rect">
            <a:avLst/>
          </a:prstGeom>
        </p:spPr>
        <p:txBody>
          <a:bodyPr/>
          <a:lstStyle/>
          <a:p>
            <a:r>
              <a:t>标题文本</a:t>
            </a:r>
          </a:p>
        </p:txBody>
      </p:sp>
      <p:sp>
        <p:nvSpPr>
          <p:cNvPr id="30"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38"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39"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47" name="标题文本"/>
          <p:cNvSpPr txBox="1">
            <a:spLocks noGrp="1"/>
          </p:cNvSpPr>
          <p:nvPr>
            <p:ph type="title"/>
          </p:nvPr>
        </p:nvSpPr>
        <p:spPr>
          <a:prstGeom prst="rect">
            <a:avLst/>
          </a:prstGeom>
        </p:spPr>
        <p:txBody>
          <a:bodyPr/>
          <a:lstStyle/>
          <a:p>
            <a:r>
              <a:t>标题文本</a:t>
            </a:r>
          </a:p>
        </p:txBody>
      </p:sp>
      <p:sp>
        <p:nvSpPr>
          <p:cNvPr id="48"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56"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57"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58"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66" name="标题文本"/>
          <p:cNvSpPr txBox="1">
            <a:spLocks noGrp="1"/>
          </p:cNvSpPr>
          <p:nvPr>
            <p:ph type="title"/>
          </p:nvPr>
        </p:nvSpPr>
        <p:spPr>
          <a:prstGeom prst="rect">
            <a:avLst/>
          </a:prstGeom>
        </p:spPr>
        <p:txBody>
          <a:bodyPr/>
          <a:lstStyle/>
          <a:p>
            <a:r>
              <a:t>标题文本</a:t>
            </a:r>
          </a:p>
        </p:txBody>
      </p:sp>
      <p:sp>
        <p:nvSpPr>
          <p:cNvPr id="6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88"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89"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90" name="文本占位符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9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98"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99" name="图片占位符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00"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10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First Slide">
    <p:spTree>
      <p:nvGrpSpPr>
        <p:cNvPr id="1" name=""/>
        <p:cNvGrpSpPr/>
        <p:nvPr/>
      </p:nvGrpSpPr>
      <p:grpSpPr>
        <a:xfrm>
          <a:off x="0" y="0"/>
          <a:ext cx="0" cy="0"/>
          <a:chOff x="0" y="0"/>
          <a:chExt cx="0" cy="0"/>
        </a:xfrm>
      </p:grpSpPr>
      <p:sp>
        <p:nvSpPr>
          <p:cNvPr id="108" name="Picture Placeholder 2"/>
          <p:cNvSpPr>
            <a:spLocks noGrp="1"/>
          </p:cNvSpPr>
          <p:nvPr>
            <p:ph type="pic" sz="quarter" idx="13"/>
          </p:nvPr>
        </p:nvSpPr>
        <p:spPr>
          <a:xfrm>
            <a:off x="4064000" y="441960"/>
            <a:ext cx="4368801" cy="3083566"/>
          </a:xfrm>
          <a:prstGeom prst="rect">
            <a:avLst/>
          </a:prstGeom>
        </p:spPr>
        <p:txBody>
          <a:bodyPr lIns="91439" rIns="91439">
            <a:noAutofit/>
          </a:bodyPr>
          <a:lstStyle/>
          <a:p>
            <a:endParaRPr/>
          </a:p>
        </p:txBody>
      </p:sp>
      <p:sp>
        <p:nvSpPr>
          <p:cNvPr id="109" name="正文级别 1…"/>
          <p:cNvSpPr txBox="1">
            <a:spLocks noGrp="1"/>
          </p:cNvSpPr>
          <p:nvPr>
            <p:ph type="body" sz="quarter" idx="1"/>
          </p:nvPr>
        </p:nvSpPr>
        <p:spPr>
          <a:xfrm>
            <a:off x="3954705" y="3801452"/>
            <a:ext cx="4511966" cy="431781"/>
          </a:xfrm>
          <a:prstGeom prst="rect">
            <a:avLst/>
          </a:prstGeom>
        </p:spPr>
        <p:txBody>
          <a:bodyPr lIns="0" tIns="0" rIns="0" bIns="0" anchor="ctr"/>
          <a:lstStyle>
            <a:lvl1pPr marL="0" indent="0" algn="ctr">
              <a:lnSpc>
                <a:spcPct val="100000"/>
              </a:lnSpc>
              <a:spcBef>
                <a:spcPts val="0"/>
              </a:spcBef>
              <a:buSzTx/>
              <a:buFontTx/>
              <a:buNone/>
              <a:defRPr sz="4200" b="1">
                <a:solidFill>
                  <a:srgbClr val="FFFFFF"/>
                </a:solidFill>
                <a:latin typeface="Lato Hairline"/>
                <a:ea typeface="Lato Hairline"/>
                <a:cs typeface="Lato Hairline"/>
                <a:sym typeface="Lato Hairline"/>
              </a:defRPr>
            </a:lvl1pPr>
            <a:lvl2pPr marL="857250" indent="-400050" algn="ctr">
              <a:lnSpc>
                <a:spcPct val="100000"/>
              </a:lnSpc>
              <a:spcBef>
                <a:spcPts val="0"/>
              </a:spcBef>
              <a:buFontTx/>
              <a:defRPr sz="4200" b="1">
                <a:solidFill>
                  <a:srgbClr val="FFFFFF"/>
                </a:solidFill>
                <a:latin typeface="Lato Hairline"/>
                <a:ea typeface="Lato Hairline"/>
                <a:cs typeface="Lato Hairline"/>
                <a:sym typeface="Lato Hairline"/>
              </a:defRPr>
            </a:lvl2pPr>
            <a:lvl3pPr marL="1394460" indent="-480060" algn="ctr">
              <a:lnSpc>
                <a:spcPct val="100000"/>
              </a:lnSpc>
              <a:spcBef>
                <a:spcPts val="0"/>
              </a:spcBef>
              <a:buFontTx/>
              <a:defRPr sz="4200" b="1">
                <a:solidFill>
                  <a:srgbClr val="FFFFFF"/>
                </a:solidFill>
                <a:latin typeface="Lato Hairline"/>
                <a:ea typeface="Lato Hairline"/>
                <a:cs typeface="Lato Hairline"/>
                <a:sym typeface="Lato Hairline"/>
              </a:defRPr>
            </a:lvl3pPr>
            <a:lvl4pPr marL="1905000" indent="-533400" algn="ctr">
              <a:lnSpc>
                <a:spcPct val="100000"/>
              </a:lnSpc>
              <a:spcBef>
                <a:spcPts val="0"/>
              </a:spcBef>
              <a:buFontTx/>
              <a:defRPr sz="4200" b="1">
                <a:solidFill>
                  <a:srgbClr val="FFFFFF"/>
                </a:solidFill>
                <a:latin typeface="Lato Hairline"/>
                <a:ea typeface="Lato Hairline"/>
                <a:cs typeface="Lato Hairline"/>
                <a:sym typeface="Lato Hairline"/>
              </a:defRPr>
            </a:lvl4pPr>
            <a:lvl5pPr marL="2362200" indent="-533400" algn="ctr">
              <a:lnSpc>
                <a:spcPct val="100000"/>
              </a:lnSpc>
              <a:spcBef>
                <a:spcPts val="0"/>
              </a:spcBef>
              <a:buFontTx/>
              <a:defRPr sz="4200" b="1">
                <a:solidFill>
                  <a:srgbClr val="FFFFFF"/>
                </a:solidFill>
                <a:latin typeface="Lato Hairline"/>
                <a:ea typeface="Lato Hairline"/>
                <a:cs typeface="Lato Hairline"/>
                <a:sym typeface="Lato Hairline"/>
              </a:defRPr>
            </a:lvl5pPr>
          </a:lstStyle>
          <a:p>
            <a:r>
              <a:t>正文级别 1</a:t>
            </a:r>
          </a:p>
          <a:p>
            <a:pPr lvl="1"/>
            <a:r>
              <a:t>正文级别 2</a:t>
            </a:r>
          </a:p>
          <a:p>
            <a:pPr lvl="2"/>
            <a:r>
              <a:t>正文级别 3</a:t>
            </a:r>
          </a:p>
          <a:p>
            <a:pPr lvl="3"/>
            <a:r>
              <a:t>正文级别 4</a:t>
            </a:r>
          </a:p>
          <a:p>
            <a:pPr lvl="4"/>
            <a:r>
              <a:t>正文级别 5</a:t>
            </a:r>
          </a:p>
        </p:txBody>
      </p:sp>
      <p:sp>
        <p:nvSpPr>
          <p:cNvPr id="110" name="Text Placeholder 7"/>
          <p:cNvSpPr>
            <a:spLocks noGrp="1"/>
          </p:cNvSpPr>
          <p:nvPr>
            <p:ph type="body" sz="quarter" idx="14"/>
          </p:nvPr>
        </p:nvSpPr>
        <p:spPr>
          <a:xfrm>
            <a:off x="3954705" y="4385250"/>
            <a:ext cx="4511965" cy="228452"/>
          </a:xfrm>
          <a:prstGeom prst="rect">
            <a:avLst/>
          </a:prstGeom>
        </p:spPr>
        <p:txBody>
          <a:bodyPr lIns="0" tIns="0" rIns="0" bIns="0" anchor="ctr"/>
          <a:lstStyle/>
          <a:p>
            <a:pPr marL="0" indent="0" algn="ctr">
              <a:lnSpc>
                <a:spcPct val="100000"/>
              </a:lnSpc>
              <a:spcBef>
                <a:spcPts val="0"/>
              </a:spcBef>
              <a:buSzTx/>
              <a:buFontTx/>
              <a:buNone/>
              <a:defRPr sz="1800">
                <a:solidFill>
                  <a:schemeClr val="accent3"/>
                </a:solidFill>
                <a:latin typeface="Lato Light"/>
                <a:ea typeface="Lato Light"/>
                <a:cs typeface="Lato Light"/>
                <a:sym typeface="Lato Light"/>
              </a:defRPr>
            </a:pPr>
            <a:endParaRPr/>
          </a:p>
        </p:txBody>
      </p:sp>
      <p:sp>
        <p:nvSpPr>
          <p:cNvPr id="111" name="Text Placeholder 2"/>
          <p:cNvSpPr>
            <a:spLocks noGrp="1"/>
          </p:cNvSpPr>
          <p:nvPr>
            <p:ph type="body" sz="quarter" idx="15"/>
          </p:nvPr>
        </p:nvSpPr>
        <p:spPr>
          <a:xfrm>
            <a:off x="3975167" y="4817824"/>
            <a:ext cx="4488039" cy="1536869"/>
          </a:xfrm>
          <a:prstGeom prst="rect">
            <a:avLst/>
          </a:prstGeom>
        </p:spPr>
        <p:txBody>
          <a:bodyPr lIns="0" tIns="0" rIns="0" bIns="0"/>
          <a:lstStyle/>
          <a:p>
            <a:pPr marL="0" indent="0" algn="ctr">
              <a:lnSpc>
                <a:spcPct val="130000"/>
              </a:lnSpc>
              <a:buSzTx/>
              <a:buFontTx/>
              <a:buNone/>
              <a:defRPr sz="1400">
                <a:solidFill>
                  <a:srgbClr val="808080"/>
                </a:solidFill>
                <a:latin typeface="Lato Regular"/>
                <a:ea typeface="Lato Regular"/>
                <a:cs typeface="Lato Regular"/>
                <a:sym typeface="Lato Regular"/>
              </a:defRPr>
            </a:pPr>
            <a:endParaRPr/>
          </a:p>
        </p:txBody>
      </p:sp>
      <p:sp>
        <p:nvSpPr>
          <p:cNvPr id="112" name="幻灯片编号"/>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24180"/>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8" r:id="rId7"/>
    <p:sldLayoutId id="2147483659" r:id="rId8"/>
    <p:sldLayoutId id="2147483660"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sv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BF19D10-0F94-4FBE-970D-CDE5274A1A3D}"/>
              </a:ext>
            </a:extLst>
          </p:cNvPr>
          <p:cNvSpPr/>
          <p:nvPr/>
        </p:nvSpPr>
        <p:spPr>
          <a:xfrm>
            <a:off x="203200" y="203200"/>
            <a:ext cx="11768667" cy="645160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等线"/>
            </a:endParaRPr>
          </a:p>
        </p:txBody>
      </p:sp>
      <p:grpSp>
        <p:nvGrpSpPr>
          <p:cNvPr id="8" name="组合 7">
            <a:extLst>
              <a:ext uri="{FF2B5EF4-FFF2-40B4-BE49-F238E27FC236}">
                <a16:creationId xmlns:a16="http://schemas.microsoft.com/office/drawing/2014/main" id="{D2741C19-D709-4A11-B075-12978E3D74FD}"/>
              </a:ext>
            </a:extLst>
          </p:cNvPr>
          <p:cNvGrpSpPr/>
          <p:nvPr/>
        </p:nvGrpSpPr>
        <p:grpSpPr>
          <a:xfrm>
            <a:off x="461229" y="437424"/>
            <a:ext cx="4748819" cy="530423"/>
            <a:chOff x="522189" y="589824"/>
            <a:chExt cx="4748819" cy="530423"/>
          </a:xfrm>
        </p:grpSpPr>
        <p:pic>
          <p:nvPicPr>
            <p:cNvPr id="11" name="图片 10">
              <a:extLst>
                <a:ext uri="{FF2B5EF4-FFF2-40B4-BE49-F238E27FC236}">
                  <a16:creationId xmlns:a16="http://schemas.microsoft.com/office/drawing/2014/main" id="{E58DF725-64DB-44E3-9FAF-7E6FD81F63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189" y="589824"/>
              <a:ext cx="530423" cy="530423"/>
            </a:xfrm>
            <a:prstGeom prst="rect">
              <a:avLst/>
            </a:prstGeom>
          </p:spPr>
        </p:pic>
        <p:sp>
          <p:nvSpPr>
            <p:cNvPr id="7" name="文本框 6">
              <a:extLst>
                <a:ext uri="{FF2B5EF4-FFF2-40B4-BE49-F238E27FC236}">
                  <a16:creationId xmlns:a16="http://schemas.microsoft.com/office/drawing/2014/main" id="{0E744E40-3052-4563-B436-788B692ADF6A}"/>
                </a:ext>
              </a:extLst>
            </p:cNvPr>
            <p:cNvSpPr txBox="1"/>
            <p:nvPr/>
          </p:nvSpPr>
          <p:spPr>
            <a:xfrm>
              <a:off x="1207008" y="593426"/>
              <a:ext cx="406400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sz="2800" b="1" dirty="0">
                  <a:latin typeface="微软雅黑" panose="020B0503020204020204" pitchFamily="34" charset="-122"/>
                  <a:ea typeface="微软雅黑" panose="020B0503020204020204" pitchFamily="34" charset="-122"/>
                </a:rPr>
                <a:t>01 </a:t>
              </a:r>
              <a:r>
                <a:rPr lang="zh-CN" altLang="en-US" sz="2800" b="1" dirty="0">
                  <a:latin typeface="微软雅黑" panose="020B0503020204020204" pitchFamily="34" charset="-122"/>
                  <a:ea typeface="微软雅黑" panose="020B0503020204020204" pitchFamily="34" charset="-122"/>
                </a:rPr>
                <a:t>研究背景及意义</a:t>
              </a:r>
              <a:endParaRPr kumimoji="0" lang="zh-CN" altLang="en-US" sz="2800" b="1"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等线"/>
              </a:endParaRPr>
            </a:p>
          </p:txBody>
        </p:sp>
      </p:grpSp>
      <p:graphicFrame>
        <p:nvGraphicFramePr>
          <p:cNvPr id="14" name="图表 13">
            <a:extLst>
              <a:ext uri="{FF2B5EF4-FFF2-40B4-BE49-F238E27FC236}">
                <a16:creationId xmlns:a16="http://schemas.microsoft.com/office/drawing/2014/main" id="{28101A5E-A0EC-49BB-BF81-8696642D402D}"/>
              </a:ext>
            </a:extLst>
          </p:cNvPr>
          <p:cNvGraphicFramePr/>
          <p:nvPr>
            <p:extLst>
              <p:ext uri="{D42A27DB-BD31-4B8C-83A1-F6EECF244321}">
                <p14:modId xmlns:p14="http://schemas.microsoft.com/office/powerpoint/2010/main" val="1551601071"/>
              </p:ext>
            </p:extLst>
          </p:nvPr>
        </p:nvGraphicFramePr>
        <p:xfrm>
          <a:off x="470277" y="1305343"/>
          <a:ext cx="6070200" cy="4247314"/>
        </p:xfrm>
        <a:graphic>
          <a:graphicData uri="http://schemas.openxmlformats.org/drawingml/2006/chart">
            <c:chart xmlns:c="http://schemas.openxmlformats.org/drawingml/2006/chart" xmlns:r="http://schemas.openxmlformats.org/officeDocument/2006/relationships" r:id="rId4"/>
          </a:graphicData>
        </a:graphic>
      </p:graphicFrame>
      <p:sp>
        <p:nvSpPr>
          <p:cNvPr id="9" name="文本框 8">
            <a:extLst>
              <a:ext uri="{FF2B5EF4-FFF2-40B4-BE49-F238E27FC236}">
                <a16:creationId xmlns:a16="http://schemas.microsoft.com/office/drawing/2014/main" id="{044F35F7-24BD-4537-ACDF-A1119820FEB5}"/>
              </a:ext>
            </a:extLst>
          </p:cNvPr>
          <p:cNvSpPr txBox="1"/>
          <p:nvPr/>
        </p:nvSpPr>
        <p:spPr>
          <a:xfrm>
            <a:off x="7017643" y="1305342"/>
            <a:ext cx="4704080" cy="4247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indent="457200">
              <a:lnSpc>
                <a:spcPct val="150000"/>
              </a:lnSpc>
            </a:pPr>
            <a:r>
              <a:rPr lang="zh-CN" altLang="zh-CN" sz="2000" dirty="0">
                <a:latin typeface="微软雅黑" panose="020B0503020204020204" pitchFamily="34" charset="-122"/>
                <a:ea typeface="微软雅黑" panose="020B0503020204020204" pitchFamily="34" charset="-122"/>
              </a:rPr>
              <a:t>从</a:t>
            </a:r>
            <a:r>
              <a:rPr lang="en-US" altLang="zh-CN" sz="2000" dirty="0">
                <a:latin typeface="微软雅黑" panose="020B0503020204020204" pitchFamily="34" charset="-122"/>
                <a:ea typeface="微软雅黑" panose="020B0503020204020204" pitchFamily="34" charset="-122"/>
              </a:rPr>
              <a:t>2013</a:t>
            </a:r>
            <a:r>
              <a:rPr lang="zh-CN" altLang="zh-CN" sz="2000" dirty="0">
                <a:latin typeface="微软雅黑" panose="020B0503020204020204" pitchFamily="34" charset="-122"/>
                <a:ea typeface="微软雅黑" panose="020B0503020204020204" pitchFamily="34" charset="-122"/>
              </a:rPr>
              <a:t>年到</a:t>
            </a:r>
            <a:r>
              <a:rPr lang="en-US" altLang="zh-CN" sz="2000" dirty="0">
                <a:latin typeface="微软雅黑" panose="020B0503020204020204" pitchFamily="34" charset="-122"/>
                <a:ea typeface="微软雅黑" panose="020B0503020204020204" pitchFamily="34" charset="-122"/>
              </a:rPr>
              <a:t>2020</a:t>
            </a:r>
            <a:r>
              <a:rPr lang="zh-CN" altLang="zh-CN" sz="2000" dirty="0">
                <a:latin typeface="微软雅黑" panose="020B0503020204020204" pitchFamily="34" charset="-122"/>
                <a:ea typeface="微软雅黑" panose="020B0503020204020204" pitchFamily="34" charset="-122"/>
              </a:rPr>
              <a:t>年，我国消费金融市场规模快速扩张，发展前景广阔</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信用贷款人口占比持续增长</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indent="457200">
              <a:lnSpc>
                <a:spcPct val="150000"/>
              </a:lnSpc>
            </a:pPr>
            <a:r>
              <a:rPr lang="zh-CN" altLang="en-US" sz="2000" dirty="0">
                <a:latin typeface="微软雅黑" panose="020B0503020204020204" pitchFamily="34" charset="-122"/>
                <a:ea typeface="微软雅黑" panose="020B0503020204020204" pitchFamily="34" charset="-122"/>
              </a:rPr>
              <a:t>然而，当前大多数金融机构的信用评估体系并不完善，管理水平与当前迅速扩大的信贷规模严重不匹配。</a:t>
            </a:r>
            <a:endParaRPr lang="en-US" altLang="zh-CN" sz="2000" dirty="0">
              <a:latin typeface="微软雅黑" panose="020B0503020204020204" pitchFamily="34" charset="-122"/>
              <a:ea typeface="微软雅黑" panose="020B0503020204020204" pitchFamily="34" charset="-122"/>
            </a:endParaRPr>
          </a:p>
          <a:p>
            <a:pPr indent="457200">
              <a:lnSpc>
                <a:spcPct val="150000"/>
              </a:lnSpc>
            </a:pPr>
            <a:r>
              <a:rPr lang="zh-CN" altLang="en-US" sz="2000" dirty="0">
                <a:latin typeface="微软雅黑" panose="020B0503020204020204" pitchFamily="34" charset="-122"/>
                <a:ea typeface="微软雅黑" panose="020B0503020204020204" pitchFamily="34" charset="-122"/>
              </a:rPr>
              <a:t>鉴于信用风险不断提高的现状，如何对快速增长的海量客户进行准确的信用评估成为各个金融机构的研究重点。</a:t>
            </a:r>
            <a:endParaRPr kumimoji="0" lang="zh-CN" altLang="en-US" sz="2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等线"/>
            </a:endParaRPr>
          </a:p>
        </p:txBody>
      </p:sp>
    </p:spTree>
    <p:extLst>
      <p:ext uri="{BB962C8B-B14F-4D97-AF65-F5344CB8AC3E}">
        <p14:creationId xmlns:p14="http://schemas.microsoft.com/office/powerpoint/2010/main" val="426768442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BF19D10-0F94-4FBE-970D-CDE5274A1A3D}"/>
              </a:ext>
            </a:extLst>
          </p:cNvPr>
          <p:cNvSpPr/>
          <p:nvPr/>
        </p:nvSpPr>
        <p:spPr>
          <a:xfrm>
            <a:off x="203200" y="203200"/>
            <a:ext cx="11768667" cy="645160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等线"/>
            </a:endParaRPr>
          </a:p>
        </p:txBody>
      </p:sp>
      <p:grpSp>
        <p:nvGrpSpPr>
          <p:cNvPr id="8" name="组合 7">
            <a:extLst>
              <a:ext uri="{FF2B5EF4-FFF2-40B4-BE49-F238E27FC236}">
                <a16:creationId xmlns:a16="http://schemas.microsoft.com/office/drawing/2014/main" id="{D2741C19-D709-4A11-B075-12978E3D74FD}"/>
              </a:ext>
            </a:extLst>
          </p:cNvPr>
          <p:cNvGrpSpPr/>
          <p:nvPr/>
        </p:nvGrpSpPr>
        <p:grpSpPr>
          <a:xfrm>
            <a:off x="461229" y="437424"/>
            <a:ext cx="4748819" cy="530423"/>
            <a:chOff x="522189" y="589824"/>
            <a:chExt cx="4748819" cy="530423"/>
          </a:xfrm>
        </p:grpSpPr>
        <p:pic>
          <p:nvPicPr>
            <p:cNvPr id="11" name="图片 10">
              <a:extLst>
                <a:ext uri="{FF2B5EF4-FFF2-40B4-BE49-F238E27FC236}">
                  <a16:creationId xmlns:a16="http://schemas.microsoft.com/office/drawing/2014/main" id="{E58DF725-64DB-44E3-9FAF-7E6FD81F63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189" y="589824"/>
              <a:ext cx="530423" cy="530423"/>
            </a:xfrm>
            <a:prstGeom prst="rect">
              <a:avLst/>
            </a:prstGeom>
          </p:spPr>
        </p:pic>
        <p:sp>
          <p:nvSpPr>
            <p:cNvPr id="7" name="文本框 6">
              <a:extLst>
                <a:ext uri="{FF2B5EF4-FFF2-40B4-BE49-F238E27FC236}">
                  <a16:creationId xmlns:a16="http://schemas.microsoft.com/office/drawing/2014/main" id="{0E744E40-3052-4563-B436-788B692ADF6A}"/>
                </a:ext>
              </a:extLst>
            </p:cNvPr>
            <p:cNvSpPr txBox="1"/>
            <p:nvPr/>
          </p:nvSpPr>
          <p:spPr>
            <a:xfrm>
              <a:off x="1207008" y="593426"/>
              <a:ext cx="406400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sz="2800" b="1" dirty="0">
                  <a:latin typeface="微软雅黑" panose="020B0503020204020204" pitchFamily="34" charset="-122"/>
                  <a:ea typeface="微软雅黑" panose="020B0503020204020204" pitchFamily="34" charset="-122"/>
                </a:rPr>
                <a:t>04 </a:t>
              </a:r>
              <a:r>
                <a:rPr lang="zh-CN" altLang="en-US" sz="2800" b="1" dirty="0">
                  <a:latin typeface="微软雅黑" panose="020B0503020204020204" pitchFamily="34" charset="-122"/>
                  <a:ea typeface="微软雅黑" panose="020B0503020204020204" pitchFamily="34" charset="-122"/>
                </a:rPr>
                <a:t>选择变量</a:t>
              </a:r>
              <a:endParaRPr kumimoji="0" lang="zh-CN" altLang="en-US" sz="2800" b="1"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等线"/>
              </a:endParaRPr>
            </a:p>
          </p:txBody>
        </p:sp>
      </p:grpSp>
      <p:graphicFrame>
        <p:nvGraphicFramePr>
          <p:cNvPr id="10" name="表格 9">
            <a:extLst>
              <a:ext uri="{FF2B5EF4-FFF2-40B4-BE49-F238E27FC236}">
                <a16:creationId xmlns:a16="http://schemas.microsoft.com/office/drawing/2014/main" id="{4FEF5124-37DA-4142-9899-486E3816BC4D}"/>
              </a:ext>
            </a:extLst>
          </p:cNvPr>
          <p:cNvGraphicFramePr>
            <a:graphicFrameLocks noGrp="1"/>
          </p:cNvGraphicFramePr>
          <p:nvPr>
            <p:extLst>
              <p:ext uri="{D42A27DB-BD31-4B8C-83A1-F6EECF244321}">
                <p14:modId xmlns:p14="http://schemas.microsoft.com/office/powerpoint/2010/main" val="3256848250"/>
              </p:ext>
            </p:extLst>
          </p:nvPr>
        </p:nvGraphicFramePr>
        <p:xfrm>
          <a:off x="2792184" y="2108863"/>
          <a:ext cx="6607632" cy="2640274"/>
        </p:xfrm>
        <a:graphic>
          <a:graphicData uri="http://schemas.openxmlformats.org/drawingml/2006/table">
            <a:tbl>
              <a:tblPr firstRow="1" firstCol="1" bandRow="1">
                <a:tableStyleId>{5940675A-B579-460E-94D1-54222C63F5DA}</a:tableStyleId>
              </a:tblPr>
              <a:tblGrid>
                <a:gridCol w="1651908">
                  <a:extLst>
                    <a:ext uri="{9D8B030D-6E8A-4147-A177-3AD203B41FA5}">
                      <a16:colId xmlns:a16="http://schemas.microsoft.com/office/drawing/2014/main" val="2177645780"/>
                    </a:ext>
                  </a:extLst>
                </a:gridCol>
                <a:gridCol w="1651908">
                  <a:extLst>
                    <a:ext uri="{9D8B030D-6E8A-4147-A177-3AD203B41FA5}">
                      <a16:colId xmlns:a16="http://schemas.microsoft.com/office/drawing/2014/main" val="3309606495"/>
                    </a:ext>
                  </a:extLst>
                </a:gridCol>
                <a:gridCol w="1651908">
                  <a:extLst>
                    <a:ext uri="{9D8B030D-6E8A-4147-A177-3AD203B41FA5}">
                      <a16:colId xmlns:a16="http://schemas.microsoft.com/office/drawing/2014/main" val="946931062"/>
                    </a:ext>
                  </a:extLst>
                </a:gridCol>
                <a:gridCol w="1651908">
                  <a:extLst>
                    <a:ext uri="{9D8B030D-6E8A-4147-A177-3AD203B41FA5}">
                      <a16:colId xmlns:a16="http://schemas.microsoft.com/office/drawing/2014/main" val="4035309504"/>
                    </a:ext>
                  </a:extLst>
                </a:gridCol>
              </a:tblGrid>
              <a:tr h="377182">
                <a:tc>
                  <a:txBody>
                    <a:bodyPr/>
                    <a:lstStyle/>
                    <a:p>
                      <a:pPr algn="ctr">
                        <a:lnSpc>
                          <a:spcPts val="1800"/>
                        </a:lnSpc>
                        <a:spcAft>
                          <a:spcPts val="0"/>
                        </a:spcAft>
                      </a:pPr>
                      <a:r>
                        <a:rPr lang="zh-CN" sz="1600" b="1" kern="0" dirty="0">
                          <a:solidFill>
                            <a:srgbClr val="FFFFFF"/>
                          </a:solidFill>
                          <a:effectLst/>
                        </a:rPr>
                        <a:t>变量名</a:t>
                      </a:r>
                      <a:endParaRPr lang="zh-CN" sz="2000" b="1" kern="100" dirty="0">
                        <a:solidFill>
                          <a:srgbClr val="FFFFFF"/>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solidFill>
                      <a:srgbClr val="024180"/>
                    </a:solidFill>
                  </a:tcPr>
                </a:tc>
                <a:tc>
                  <a:txBody>
                    <a:bodyPr/>
                    <a:lstStyle/>
                    <a:p>
                      <a:pPr algn="ctr">
                        <a:lnSpc>
                          <a:spcPts val="1800"/>
                        </a:lnSpc>
                        <a:spcAft>
                          <a:spcPts val="0"/>
                        </a:spcAft>
                      </a:pPr>
                      <a:r>
                        <a:rPr lang="zh-CN" sz="1600" b="1" kern="0" dirty="0">
                          <a:solidFill>
                            <a:srgbClr val="FFFFFF"/>
                          </a:solidFill>
                          <a:effectLst/>
                        </a:rPr>
                        <a:t>变量名</a:t>
                      </a:r>
                      <a:endParaRPr lang="zh-CN" sz="2000" b="1" kern="100" dirty="0">
                        <a:solidFill>
                          <a:srgbClr val="FFFFFF"/>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solidFill>
                      <a:srgbClr val="024180"/>
                    </a:solidFill>
                  </a:tcPr>
                </a:tc>
                <a:tc>
                  <a:txBody>
                    <a:bodyPr/>
                    <a:lstStyle/>
                    <a:p>
                      <a:pPr algn="ctr">
                        <a:lnSpc>
                          <a:spcPts val="1800"/>
                        </a:lnSpc>
                        <a:spcAft>
                          <a:spcPts val="0"/>
                        </a:spcAft>
                      </a:pPr>
                      <a:r>
                        <a:rPr lang="zh-CN" sz="1600" b="1" kern="0" dirty="0">
                          <a:solidFill>
                            <a:srgbClr val="FFFFFF"/>
                          </a:solidFill>
                          <a:effectLst/>
                        </a:rPr>
                        <a:t>变量名</a:t>
                      </a:r>
                      <a:endParaRPr lang="zh-CN" sz="2000" b="1" kern="100" dirty="0">
                        <a:solidFill>
                          <a:srgbClr val="FFFFFF"/>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solidFill>
                      <a:srgbClr val="024180"/>
                    </a:solidFill>
                  </a:tcPr>
                </a:tc>
                <a:tc>
                  <a:txBody>
                    <a:bodyPr/>
                    <a:lstStyle/>
                    <a:p>
                      <a:pPr algn="ctr">
                        <a:lnSpc>
                          <a:spcPts val="1800"/>
                        </a:lnSpc>
                        <a:spcAft>
                          <a:spcPts val="0"/>
                        </a:spcAft>
                      </a:pPr>
                      <a:r>
                        <a:rPr lang="zh-CN" sz="1600" b="1" kern="0" dirty="0">
                          <a:solidFill>
                            <a:srgbClr val="FFFFFF"/>
                          </a:solidFill>
                          <a:effectLst/>
                        </a:rPr>
                        <a:t>变量名</a:t>
                      </a:r>
                      <a:endParaRPr lang="zh-CN" sz="2000" b="1" kern="100" dirty="0">
                        <a:solidFill>
                          <a:srgbClr val="FFFFFF"/>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solidFill>
                      <a:srgbClr val="024180"/>
                    </a:solidFill>
                  </a:tcPr>
                </a:tc>
                <a:extLst>
                  <a:ext uri="{0D108BD9-81ED-4DB2-BD59-A6C34878D82A}">
                    <a16:rowId xmlns:a16="http://schemas.microsoft.com/office/drawing/2014/main" val="578804214"/>
                  </a:ext>
                </a:extLst>
              </a:tr>
              <a:tr h="377182">
                <a:tc>
                  <a:txBody>
                    <a:bodyPr/>
                    <a:lstStyle/>
                    <a:p>
                      <a:pPr algn="ctr">
                        <a:lnSpc>
                          <a:spcPts val="1800"/>
                        </a:lnSpc>
                        <a:spcAft>
                          <a:spcPts val="0"/>
                        </a:spcAft>
                      </a:pPr>
                      <a:r>
                        <a:rPr lang="en-US" sz="1200" kern="0" dirty="0">
                          <a:effectLst/>
                        </a:rPr>
                        <a:t>term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a:effectLst/>
                        </a:rPr>
                        <a:t>open_il_24m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a:effectLst/>
                        </a:rPr>
                        <a:t>total_cu_tl</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dirty="0" err="1">
                          <a:effectLst/>
                        </a:rPr>
                        <a:t>mths_since_recent_bc</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298164285"/>
                  </a:ext>
                </a:extLst>
              </a:tr>
              <a:tr h="377182">
                <a:tc>
                  <a:txBody>
                    <a:bodyPr/>
                    <a:lstStyle/>
                    <a:p>
                      <a:pPr algn="ctr">
                        <a:lnSpc>
                          <a:spcPts val="1800"/>
                        </a:lnSpc>
                        <a:spcAft>
                          <a:spcPts val="0"/>
                        </a:spcAft>
                      </a:pPr>
                      <a:r>
                        <a:rPr lang="en-US" sz="1200" kern="0">
                          <a:effectLst/>
                        </a:rPr>
                        <a:t>loan_status</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a:effectLst/>
                        </a:rPr>
                        <a:t>mths_since_rcnt_il</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a:effectLst/>
                        </a:rPr>
                        <a:t>inq_last_12m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dirty="0" err="1">
                          <a:effectLst/>
                        </a:rPr>
                        <a:t>mths_since_recent_inq</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1130356329"/>
                  </a:ext>
                </a:extLst>
              </a:tr>
              <a:tr h="377182">
                <a:tc>
                  <a:txBody>
                    <a:bodyPr/>
                    <a:lstStyle/>
                    <a:p>
                      <a:pPr algn="ctr">
                        <a:lnSpc>
                          <a:spcPts val="1800"/>
                        </a:lnSpc>
                        <a:spcAft>
                          <a:spcPts val="0"/>
                        </a:spcAft>
                      </a:pPr>
                      <a:r>
                        <a:rPr lang="en-US" sz="1200" kern="0">
                          <a:effectLst/>
                        </a:rPr>
                        <a:t>dti</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a:effectLst/>
                        </a:rPr>
                        <a:t>il_util</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a:effectLst/>
                        </a:rPr>
                        <a:t>bc_open_to_buy</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dirty="0">
                          <a:effectLst/>
                        </a:rPr>
                        <a:t>recent_bc_gt_75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128181198"/>
                  </a:ext>
                </a:extLst>
              </a:tr>
              <a:tr h="377182">
                <a:tc>
                  <a:txBody>
                    <a:bodyPr/>
                    <a:lstStyle/>
                    <a:p>
                      <a:pPr algn="ctr">
                        <a:lnSpc>
                          <a:spcPts val="1800"/>
                        </a:lnSpc>
                        <a:spcAft>
                          <a:spcPts val="0"/>
                        </a:spcAft>
                      </a:pPr>
                      <a:r>
                        <a:rPr lang="en-US" sz="1200" kern="0">
                          <a:effectLst/>
                        </a:rPr>
                        <a:t>revol_bal</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dirty="0">
                          <a:effectLst/>
                        </a:rPr>
                        <a:t>open_rv_24m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a:effectLst/>
                        </a:rPr>
                        <a:t>mo_sin_rcnt_rev_tl_op</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3529974065"/>
                  </a:ext>
                </a:extLst>
              </a:tr>
              <a:tr h="377182">
                <a:tc>
                  <a:txBody>
                    <a:bodyPr/>
                    <a:lstStyle/>
                    <a:p>
                      <a:pPr algn="ctr">
                        <a:lnSpc>
                          <a:spcPts val="1800"/>
                        </a:lnSpc>
                        <a:spcAft>
                          <a:spcPts val="0"/>
                        </a:spcAft>
                      </a:pPr>
                      <a:r>
                        <a:rPr lang="en-US" sz="1200" kern="0">
                          <a:effectLst/>
                        </a:rPr>
                        <a:t>total_cur_bal</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a:effectLst/>
                        </a:rPr>
                        <a:t>max_bal_bc</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a:effectLst/>
                        </a:rPr>
                        <a:t>mo_sin_rcnt_tl</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3873040763"/>
                  </a:ext>
                </a:extLst>
              </a:tr>
              <a:tr h="377182">
                <a:tc>
                  <a:txBody>
                    <a:bodyPr/>
                    <a:lstStyle/>
                    <a:p>
                      <a:pPr algn="ctr">
                        <a:lnSpc>
                          <a:spcPts val="1800"/>
                        </a:lnSpc>
                        <a:spcAft>
                          <a:spcPts val="0"/>
                        </a:spcAft>
                      </a:pPr>
                      <a:r>
                        <a:rPr lang="en-US" sz="1200" kern="0">
                          <a:effectLst/>
                        </a:rPr>
                        <a:t>open_il_12m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a:effectLst/>
                        </a:rPr>
                        <a:t>inq_fi</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a:effectLst/>
                        </a:rPr>
                        <a:t>mort_acc</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1887140286"/>
                  </a:ext>
                </a:extLst>
              </a:tr>
            </a:tbl>
          </a:graphicData>
        </a:graphic>
      </p:graphicFrame>
    </p:spTree>
    <p:extLst>
      <p:ext uri="{BB962C8B-B14F-4D97-AF65-F5344CB8AC3E}">
        <p14:creationId xmlns:p14="http://schemas.microsoft.com/office/powerpoint/2010/main" val="389082177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BF19D10-0F94-4FBE-970D-CDE5274A1A3D}"/>
              </a:ext>
            </a:extLst>
          </p:cNvPr>
          <p:cNvSpPr/>
          <p:nvPr/>
        </p:nvSpPr>
        <p:spPr>
          <a:xfrm>
            <a:off x="203200" y="203200"/>
            <a:ext cx="11768667" cy="645160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等线"/>
            </a:endParaRPr>
          </a:p>
        </p:txBody>
      </p:sp>
      <p:grpSp>
        <p:nvGrpSpPr>
          <p:cNvPr id="8" name="组合 7">
            <a:extLst>
              <a:ext uri="{FF2B5EF4-FFF2-40B4-BE49-F238E27FC236}">
                <a16:creationId xmlns:a16="http://schemas.microsoft.com/office/drawing/2014/main" id="{D2741C19-D709-4A11-B075-12978E3D74FD}"/>
              </a:ext>
            </a:extLst>
          </p:cNvPr>
          <p:cNvGrpSpPr/>
          <p:nvPr/>
        </p:nvGrpSpPr>
        <p:grpSpPr>
          <a:xfrm>
            <a:off x="461229" y="437424"/>
            <a:ext cx="4748819" cy="530423"/>
            <a:chOff x="522189" y="589824"/>
            <a:chExt cx="4748819" cy="530423"/>
          </a:xfrm>
        </p:grpSpPr>
        <p:pic>
          <p:nvPicPr>
            <p:cNvPr id="11" name="图片 10">
              <a:extLst>
                <a:ext uri="{FF2B5EF4-FFF2-40B4-BE49-F238E27FC236}">
                  <a16:creationId xmlns:a16="http://schemas.microsoft.com/office/drawing/2014/main" id="{E58DF725-64DB-44E3-9FAF-7E6FD81F63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189" y="589824"/>
              <a:ext cx="530423" cy="530423"/>
            </a:xfrm>
            <a:prstGeom prst="rect">
              <a:avLst/>
            </a:prstGeom>
          </p:spPr>
        </p:pic>
        <p:sp>
          <p:nvSpPr>
            <p:cNvPr id="7" name="文本框 6">
              <a:extLst>
                <a:ext uri="{FF2B5EF4-FFF2-40B4-BE49-F238E27FC236}">
                  <a16:creationId xmlns:a16="http://schemas.microsoft.com/office/drawing/2014/main" id="{0E744E40-3052-4563-B436-788B692ADF6A}"/>
                </a:ext>
              </a:extLst>
            </p:cNvPr>
            <p:cNvSpPr txBox="1"/>
            <p:nvPr/>
          </p:nvSpPr>
          <p:spPr>
            <a:xfrm>
              <a:off x="1207008" y="593426"/>
              <a:ext cx="406400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sz="2800" b="1" dirty="0">
                  <a:latin typeface="微软雅黑" panose="020B0503020204020204" pitchFamily="34" charset="-122"/>
                  <a:ea typeface="微软雅黑" panose="020B0503020204020204" pitchFamily="34" charset="-122"/>
                </a:rPr>
                <a:t>01 </a:t>
              </a:r>
              <a:r>
                <a:rPr lang="zh-CN" altLang="en-US" sz="2800" b="1" dirty="0">
                  <a:latin typeface="微软雅黑" panose="020B0503020204020204" pitchFamily="34" charset="-122"/>
                  <a:ea typeface="微软雅黑" panose="020B0503020204020204" pitchFamily="34" charset="-122"/>
                </a:rPr>
                <a:t>研究背景及意义</a:t>
              </a:r>
              <a:endParaRPr kumimoji="0" lang="zh-CN" altLang="en-US" sz="2800" b="1"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等线"/>
              </a:endParaRPr>
            </a:p>
          </p:txBody>
        </p:sp>
      </p:grpSp>
      <p:pic>
        <p:nvPicPr>
          <p:cNvPr id="3" name="图片 2">
            <a:extLst>
              <a:ext uri="{FF2B5EF4-FFF2-40B4-BE49-F238E27FC236}">
                <a16:creationId xmlns:a16="http://schemas.microsoft.com/office/drawing/2014/main" id="{17FC52E2-9F4A-4519-9ACB-EE75B068321F}"/>
              </a:ext>
            </a:extLst>
          </p:cNvPr>
          <p:cNvPicPr>
            <a:picLocks noChangeAspect="1"/>
          </p:cNvPicPr>
          <p:nvPr/>
        </p:nvPicPr>
        <p:blipFill rotWithShape="1">
          <a:blip r:embed="rId4"/>
          <a:srcRect l="12716" t="30204" r="15630" b="24218"/>
          <a:stretch/>
        </p:blipFill>
        <p:spPr>
          <a:xfrm>
            <a:off x="963327" y="1532852"/>
            <a:ext cx="10248412" cy="4553340"/>
          </a:xfrm>
          <a:prstGeom prst="rect">
            <a:avLst/>
          </a:prstGeom>
        </p:spPr>
      </p:pic>
    </p:spTree>
    <p:extLst>
      <p:ext uri="{BB962C8B-B14F-4D97-AF65-F5344CB8AC3E}">
        <p14:creationId xmlns:p14="http://schemas.microsoft.com/office/powerpoint/2010/main" val="82661638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BF19D10-0F94-4FBE-970D-CDE5274A1A3D}"/>
              </a:ext>
            </a:extLst>
          </p:cNvPr>
          <p:cNvSpPr/>
          <p:nvPr/>
        </p:nvSpPr>
        <p:spPr>
          <a:xfrm>
            <a:off x="203200" y="203200"/>
            <a:ext cx="11768667" cy="645160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等线"/>
            </a:endParaRPr>
          </a:p>
        </p:txBody>
      </p:sp>
      <p:grpSp>
        <p:nvGrpSpPr>
          <p:cNvPr id="8" name="组合 7">
            <a:extLst>
              <a:ext uri="{FF2B5EF4-FFF2-40B4-BE49-F238E27FC236}">
                <a16:creationId xmlns:a16="http://schemas.microsoft.com/office/drawing/2014/main" id="{D2741C19-D709-4A11-B075-12978E3D74FD}"/>
              </a:ext>
            </a:extLst>
          </p:cNvPr>
          <p:cNvGrpSpPr/>
          <p:nvPr/>
        </p:nvGrpSpPr>
        <p:grpSpPr>
          <a:xfrm>
            <a:off x="461229" y="437424"/>
            <a:ext cx="4748819" cy="530423"/>
            <a:chOff x="522189" y="589824"/>
            <a:chExt cx="4748819" cy="530423"/>
          </a:xfrm>
        </p:grpSpPr>
        <p:pic>
          <p:nvPicPr>
            <p:cNvPr id="11" name="图片 10">
              <a:extLst>
                <a:ext uri="{FF2B5EF4-FFF2-40B4-BE49-F238E27FC236}">
                  <a16:creationId xmlns:a16="http://schemas.microsoft.com/office/drawing/2014/main" id="{E58DF725-64DB-44E3-9FAF-7E6FD81F63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189" y="589824"/>
              <a:ext cx="530423" cy="530423"/>
            </a:xfrm>
            <a:prstGeom prst="rect">
              <a:avLst/>
            </a:prstGeom>
          </p:spPr>
        </p:pic>
        <p:sp>
          <p:nvSpPr>
            <p:cNvPr id="7" name="文本框 6">
              <a:extLst>
                <a:ext uri="{FF2B5EF4-FFF2-40B4-BE49-F238E27FC236}">
                  <a16:creationId xmlns:a16="http://schemas.microsoft.com/office/drawing/2014/main" id="{0E744E40-3052-4563-B436-788B692ADF6A}"/>
                </a:ext>
              </a:extLst>
            </p:cNvPr>
            <p:cNvSpPr txBox="1"/>
            <p:nvPr/>
          </p:nvSpPr>
          <p:spPr>
            <a:xfrm>
              <a:off x="1207008" y="593426"/>
              <a:ext cx="406400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sz="2800" b="1" dirty="0">
                  <a:latin typeface="微软雅黑" panose="020B0503020204020204" pitchFamily="34" charset="-122"/>
                  <a:ea typeface="微软雅黑" panose="020B0503020204020204" pitchFamily="34" charset="-122"/>
                </a:rPr>
                <a:t>02 </a:t>
              </a:r>
              <a:r>
                <a:rPr lang="zh-CN" altLang="en-US" sz="2800" b="1" dirty="0">
                  <a:latin typeface="微软雅黑" panose="020B0503020204020204" pitchFamily="34" charset="-122"/>
                  <a:ea typeface="微软雅黑" panose="020B0503020204020204" pitchFamily="34" charset="-122"/>
                </a:rPr>
                <a:t>拟解决问题</a:t>
              </a:r>
              <a:endParaRPr kumimoji="0" lang="zh-CN" altLang="en-US" sz="2800" b="1"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等线"/>
              </a:endParaRPr>
            </a:p>
          </p:txBody>
        </p:sp>
      </p:grpSp>
      <p:sp>
        <p:nvSpPr>
          <p:cNvPr id="6" name="矩形: 剪去单角 5">
            <a:extLst>
              <a:ext uri="{FF2B5EF4-FFF2-40B4-BE49-F238E27FC236}">
                <a16:creationId xmlns:a16="http://schemas.microsoft.com/office/drawing/2014/main" id="{FBBCF164-4D26-408D-9D98-F3E242FC0513}"/>
              </a:ext>
            </a:extLst>
          </p:cNvPr>
          <p:cNvSpPr/>
          <p:nvPr/>
        </p:nvSpPr>
        <p:spPr>
          <a:xfrm>
            <a:off x="895246" y="1551514"/>
            <a:ext cx="2417121" cy="4516016"/>
          </a:xfrm>
          <a:prstGeom prst="snip1Rect">
            <a:avLst/>
          </a:prstGeom>
          <a:solidFill>
            <a:srgbClr val="FFFFFF"/>
          </a:solidFill>
          <a:ln w="38100" cap="flat">
            <a:solidFill>
              <a:srgbClr val="02418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等线"/>
            </a:endParaRPr>
          </a:p>
        </p:txBody>
      </p:sp>
      <p:sp>
        <p:nvSpPr>
          <p:cNvPr id="13" name="矩形: 剪去单角 12">
            <a:extLst>
              <a:ext uri="{FF2B5EF4-FFF2-40B4-BE49-F238E27FC236}">
                <a16:creationId xmlns:a16="http://schemas.microsoft.com/office/drawing/2014/main" id="{6B1FB274-4388-4BBB-B4FF-7F890311D7C5}"/>
              </a:ext>
            </a:extLst>
          </p:cNvPr>
          <p:cNvSpPr/>
          <p:nvPr/>
        </p:nvSpPr>
        <p:spPr>
          <a:xfrm flipH="1">
            <a:off x="9016168" y="1551514"/>
            <a:ext cx="2302853" cy="4516016"/>
          </a:xfrm>
          <a:prstGeom prst="snip1Rect">
            <a:avLst/>
          </a:prstGeom>
          <a:solidFill>
            <a:srgbClr val="FFFFFF"/>
          </a:solidFill>
          <a:ln w="38100" cap="flat">
            <a:solidFill>
              <a:srgbClr val="02418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等线"/>
            </a:endParaRPr>
          </a:p>
        </p:txBody>
      </p:sp>
      <p:sp>
        <p:nvSpPr>
          <p:cNvPr id="10" name="矩形: 剪去顶角 9">
            <a:extLst>
              <a:ext uri="{FF2B5EF4-FFF2-40B4-BE49-F238E27FC236}">
                <a16:creationId xmlns:a16="http://schemas.microsoft.com/office/drawing/2014/main" id="{92531686-7EB8-40D6-87B1-17A3B13E1945}"/>
              </a:ext>
            </a:extLst>
          </p:cNvPr>
          <p:cNvSpPr/>
          <p:nvPr/>
        </p:nvSpPr>
        <p:spPr>
          <a:xfrm>
            <a:off x="3678400" y="1551514"/>
            <a:ext cx="2302851" cy="4516016"/>
          </a:xfrm>
          <a:prstGeom prst="snip2SameRect">
            <a:avLst/>
          </a:prstGeom>
          <a:solidFill>
            <a:srgbClr val="FFFFFF"/>
          </a:solidFill>
          <a:ln w="38100" cap="flat">
            <a:solidFill>
              <a:srgbClr val="02418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等线"/>
            </a:endParaRPr>
          </a:p>
        </p:txBody>
      </p:sp>
      <p:sp>
        <p:nvSpPr>
          <p:cNvPr id="15" name="矩形: 剪去顶角 14">
            <a:extLst>
              <a:ext uri="{FF2B5EF4-FFF2-40B4-BE49-F238E27FC236}">
                <a16:creationId xmlns:a16="http://schemas.microsoft.com/office/drawing/2014/main" id="{9EFC41D0-D10B-4353-96E9-99B9EFD4832E}"/>
              </a:ext>
            </a:extLst>
          </p:cNvPr>
          <p:cNvSpPr/>
          <p:nvPr/>
        </p:nvSpPr>
        <p:spPr>
          <a:xfrm>
            <a:off x="6347284" y="1551514"/>
            <a:ext cx="2302851" cy="4516016"/>
          </a:xfrm>
          <a:prstGeom prst="snip2SameRect">
            <a:avLst/>
          </a:prstGeom>
          <a:solidFill>
            <a:srgbClr val="FFFFFF"/>
          </a:solidFill>
          <a:ln w="38100" cap="flat">
            <a:solidFill>
              <a:srgbClr val="02418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等线"/>
            </a:endParaRPr>
          </a:p>
        </p:txBody>
      </p:sp>
      <p:sp>
        <p:nvSpPr>
          <p:cNvPr id="17" name="矩形 16">
            <a:extLst>
              <a:ext uri="{FF2B5EF4-FFF2-40B4-BE49-F238E27FC236}">
                <a16:creationId xmlns:a16="http://schemas.microsoft.com/office/drawing/2014/main" id="{25B8AF06-8645-4F4E-B375-9969AB28D93C}"/>
              </a:ext>
            </a:extLst>
          </p:cNvPr>
          <p:cNvSpPr/>
          <p:nvPr/>
        </p:nvSpPr>
        <p:spPr>
          <a:xfrm>
            <a:off x="1199361" y="2932358"/>
            <a:ext cx="1826193" cy="1754326"/>
          </a:xfrm>
          <a:prstGeom prst="rect">
            <a:avLst/>
          </a:prstGeom>
        </p:spPr>
        <p:txBody>
          <a:bodyPr wrap="square">
            <a:spAutoFit/>
          </a:bodyPr>
          <a:lstStyle/>
          <a:p>
            <a:r>
              <a:rPr lang="zh-CN" altLang="zh-CN" dirty="0"/>
              <a:t>以</a:t>
            </a:r>
            <a:r>
              <a:rPr lang="en-US" altLang="zh-CN" dirty="0"/>
              <a:t>P2P</a:t>
            </a:r>
            <a:r>
              <a:rPr lang="zh-CN" altLang="zh-CN" dirty="0"/>
              <a:t>网贷平台</a:t>
            </a:r>
            <a:r>
              <a:rPr lang="en-US" altLang="zh-CN" dirty="0"/>
              <a:t>Lending Club</a:t>
            </a:r>
            <a:r>
              <a:rPr lang="zh-CN" altLang="zh-CN" dirty="0"/>
              <a:t>数据为例，进行数据探索，进行样本中重要变量的选择；</a:t>
            </a:r>
          </a:p>
        </p:txBody>
      </p:sp>
      <p:sp>
        <p:nvSpPr>
          <p:cNvPr id="18" name="矩形 17">
            <a:extLst>
              <a:ext uri="{FF2B5EF4-FFF2-40B4-BE49-F238E27FC236}">
                <a16:creationId xmlns:a16="http://schemas.microsoft.com/office/drawing/2014/main" id="{E31F7D8A-B37F-485F-8764-B61612F9F7F5}"/>
              </a:ext>
            </a:extLst>
          </p:cNvPr>
          <p:cNvSpPr/>
          <p:nvPr/>
        </p:nvSpPr>
        <p:spPr>
          <a:xfrm>
            <a:off x="3815897" y="2932358"/>
            <a:ext cx="2027853" cy="2585323"/>
          </a:xfrm>
          <a:prstGeom prst="rect">
            <a:avLst/>
          </a:prstGeom>
        </p:spPr>
        <p:txBody>
          <a:bodyPr wrap="square">
            <a:spAutoFit/>
          </a:bodyPr>
          <a:lstStyle/>
          <a:p>
            <a:r>
              <a:rPr lang="zh-CN" altLang="zh-CN" dirty="0"/>
              <a:t>建立和训练单一模型，选择用决策树模型、随机森林模型、</a:t>
            </a:r>
            <a:r>
              <a:rPr lang="en-US" altLang="zh-CN" dirty="0"/>
              <a:t>SVM</a:t>
            </a:r>
            <a:r>
              <a:rPr lang="zh-CN" altLang="zh-CN" dirty="0"/>
              <a:t>支持向量机模型和</a:t>
            </a:r>
            <a:r>
              <a:rPr lang="en-US" altLang="zh-CN" dirty="0"/>
              <a:t>MLP</a:t>
            </a:r>
            <a:r>
              <a:rPr lang="zh-CN" altLang="zh-CN" dirty="0"/>
              <a:t>多层感知器模型，调优参数，初步搜索得到模型最优准确率；</a:t>
            </a:r>
          </a:p>
        </p:txBody>
      </p:sp>
      <p:sp>
        <p:nvSpPr>
          <p:cNvPr id="19" name="矩形 18">
            <a:extLst>
              <a:ext uri="{FF2B5EF4-FFF2-40B4-BE49-F238E27FC236}">
                <a16:creationId xmlns:a16="http://schemas.microsoft.com/office/drawing/2014/main" id="{1C7B7CCB-33B5-48EC-9EF9-46306B47EE4D}"/>
              </a:ext>
            </a:extLst>
          </p:cNvPr>
          <p:cNvSpPr/>
          <p:nvPr/>
        </p:nvSpPr>
        <p:spPr>
          <a:xfrm>
            <a:off x="6558933" y="2932358"/>
            <a:ext cx="1879552" cy="2031325"/>
          </a:xfrm>
          <a:prstGeom prst="rect">
            <a:avLst/>
          </a:prstGeom>
        </p:spPr>
        <p:txBody>
          <a:bodyPr wrap="square">
            <a:spAutoFit/>
          </a:bodyPr>
          <a:lstStyle/>
          <a:p>
            <a:r>
              <a:rPr lang="zh-CN" altLang="zh-CN" dirty="0"/>
              <a:t>建立和训练组合模型，选用比较常见的</a:t>
            </a:r>
            <a:r>
              <a:rPr lang="en-US" altLang="zh-CN" dirty="0"/>
              <a:t>Voting</a:t>
            </a:r>
            <a:r>
              <a:rPr lang="zh-CN" altLang="zh-CN" dirty="0"/>
              <a:t>策略对单一模型进行并列式结构组合，计算得到模型准确率</a:t>
            </a:r>
            <a:endParaRPr lang="zh-CN" altLang="en-US" dirty="0"/>
          </a:p>
        </p:txBody>
      </p:sp>
      <p:sp>
        <p:nvSpPr>
          <p:cNvPr id="20" name="矩形 19">
            <a:extLst>
              <a:ext uri="{FF2B5EF4-FFF2-40B4-BE49-F238E27FC236}">
                <a16:creationId xmlns:a16="http://schemas.microsoft.com/office/drawing/2014/main" id="{51CA1E45-FA77-4AB6-9313-D9DFA537D208}"/>
              </a:ext>
            </a:extLst>
          </p:cNvPr>
          <p:cNvSpPr/>
          <p:nvPr/>
        </p:nvSpPr>
        <p:spPr>
          <a:xfrm>
            <a:off x="9227818" y="2920078"/>
            <a:ext cx="1879552" cy="2308324"/>
          </a:xfrm>
          <a:prstGeom prst="rect">
            <a:avLst/>
          </a:prstGeom>
        </p:spPr>
        <p:txBody>
          <a:bodyPr wrap="square">
            <a:spAutoFit/>
          </a:bodyPr>
          <a:lstStyle/>
          <a:p>
            <a:r>
              <a:rPr lang="zh-CN" altLang="zh-CN" dirty="0"/>
              <a:t>比较单一模型之间以及单一模型与组合模型的准确率，得出在本文实验中比较倾向使用的模型，并对实验结果进行反思总结</a:t>
            </a:r>
            <a:r>
              <a:rPr lang="en-US" altLang="zh-CN" dirty="0"/>
              <a:t>.</a:t>
            </a:r>
            <a:endParaRPr lang="zh-CN" altLang="en-US" dirty="0"/>
          </a:p>
        </p:txBody>
      </p:sp>
      <p:pic>
        <p:nvPicPr>
          <p:cNvPr id="9" name="图形 8" descr="世界">
            <a:extLst>
              <a:ext uri="{FF2B5EF4-FFF2-40B4-BE49-F238E27FC236}">
                <a16:creationId xmlns:a16="http://schemas.microsoft.com/office/drawing/2014/main" id="{A4B5A16A-4ACE-4D84-B59F-596110BFE4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10394" y="1778596"/>
            <a:ext cx="914400" cy="914400"/>
          </a:xfrm>
          <a:prstGeom prst="rect">
            <a:avLst/>
          </a:prstGeom>
        </p:spPr>
      </p:pic>
      <p:pic>
        <p:nvPicPr>
          <p:cNvPr id="14" name="图形 13" descr="地球仪非洲和欧洲">
            <a:extLst>
              <a:ext uri="{FF2B5EF4-FFF2-40B4-BE49-F238E27FC236}">
                <a16:creationId xmlns:a16="http://schemas.microsoft.com/office/drawing/2014/main" id="{656DD868-7697-4B80-A6B5-9F300F963F9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41509" y="1778596"/>
            <a:ext cx="914400" cy="914400"/>
          </a:xfrm>
          <a:prstGeom prst="rect">
            <a:avLst/>
          </a:prstGeom>
        </p:spPr>
      </p:pic>
      <p:pic>
        <p:nvPicPr>
          <p:cNvPr id="21" name="图形 20" descr="地球仪美洲">
            <a:extLst>
              <a:ext uri="{FF2B5EF4-FFF2-40B4-BE49-F238E27FC236}">
                <a16:creationId xmlns:a16="http://schemas.microsoft.com/office/drawing/2014/main" id="{B184B0C4-9628-4F0E-BAAD-6160E4DD4D0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72624" y="1784736"/>
            <a:ext cx="914400" cy="914400"/>
          </a:xfrm>
          <a:prstGeom prst="rect">
            <a:avLst/>
          </a:prstGeom>
        </p:spPr>
      </p:pic>
      <p:pic>
        <p:nvPicPr>
          <p:cNvPr id="23" name="图形 22" descr="地球仪亚洲和澳大利亚">
            <a:extLst>
              <a:ext uri="{FF2B5EF4-FFF2-40B4-BE49-F238E27FC236}">
                <a16:creationId xmlns:a16="http://schemas.microsoft.com/office/drawing/2014/main" id="{DB2E2222-B460-46D2-B663-0F241A4376E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646606" y="1784736"/>
            <a:ext cx="914400" cy="914400"/>
          </a:xfrm>
          <a:prstGeom prst="rect">
            <a:avLst/>
          </a:prstGeom>
        </p:spPr>
      </p:pic>
    </p:spTree>
    <p:extLst>
      <p:ext uri="{BB962C8B-B14F-4D97-AF65-F5344CB8AC3E}">
        <p14:creationId xmlns:p14="http://schemas.microsoft.com/office/powerpoint/2010/main" val="234366345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BF19D10-0F94-4FBE-970D-CDE5274A1A3D}"/>
              </a:ext>
            </a:extLst>
          </p:cNvPr>
          <p:cNvSpPr/>
          <p:nvPr/>
        </p:nvSpPr>
        <p:spPr>
          <a:xfrm>
            <a:off x="203200" y="203200"/>
            <a:ext cx="11768667" cy="645160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等线"/>
            </a:endParaRPr>
          </a:p>
        </p:txBody>
      </p:sp>
      <p:grpSp>
        <p:nvGrpSpPr>
          <p:cNvPr id="8" name="组合 7">
            <a:extLst>
              <a:ext uri="{FF2B5EF4-FFF2-40B4-BE49-F238E27FC236}">
                <a16:creationId xmlns:a16="http://schemas.microsoft.com/office/drawing/2014/main" id="{D2741C19-D709-4A11-B075-12978E3D74FD}"/>
              </a:ext>
            </a:extLst>
          </p:cNvPr>
          <p:cNvGrpSpPr/>
          <p:nvPr/>
        </p:nvGrpSpPr>
        <p:grpSpPr>
          <a:xfrm>
            <a:off x="461229" y="437424"/>
            <a:ext cx="4748819" cy="530423"/>
            <a:chOff x="522189" y="589824"/>
            <a:chExt cx="4748819" cy="530423"/>
          </a:xfrm>
        </p:grpSpPr>
        <p:pic>
          <p:nvPicPr>
            <p:cNvPr id="11" name="图片 10">
              <a:extLst>
                <a:ext uri="{FF2B5EF4-FFF2-40B4-BE49-F238E27FC236}">
                  <a16:creationId xmlns:a16="http://schemas.microsoft.com/office/drawing/2014/main" id="{E58DF725-64DB-44E3-9FAF-7E6FD81F63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189" y="589824"/>
              <a:ext cx="530423" cy="530423"/>
            </a:xfrm>
            <a:prstGeom prst="rect">
              <a:avLst/>
            </a:prstGeom>
          </p:spPr>
        </p:pic>
        <p:sp>
          <p:nvSpPr>
            <p:cNvPr id="7" name="文本框 6">
              <a:extLst>
                <a:ext uri="{FF2B5EF4-FFF2-40B4-BE49-F238E27FC236}">
                  <a16:creationId xmlns:a16="http://schemas.microsoft.com/office/drawing/2014/main" id="{0E744E40-3052-4563-B436-788B692ADF6A}"/>
                </a:ext>
              </a:extLst>
            </p:cNvPr>
            <p:cNvSpPr txBox="1"/>
            <p:nvPr/>
          </p:nvSpPr>
          <p:spPr>
            <a:xfrm>
              <a:off x="1207008" y="593426"/>
              <a:ext cx="406400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sz="2800" b="1" dirty="0">
                  <a:latin typeface="微软雅黑" panose="020B0503020204020204" pitchFamily="34" charset="-122"/>
                  <a:ea typeface="微软雅黑" panose="020B0503020204020204" pitchFamily="34" charset="-122"/>
                </a:rPr>
                <a:t>03 </a:t>
              </a:r>
              <a:r>
                <a:rPr lang="zh-CN" altLang="en-US" sz="2800" b="1" dirty="0">
                  <a:latin typeface="微软雅黑" panose="020B0503020204020204" pitchFamily="34" charset="-122"/>
                  <a:ea typeface="微软雅黑" panose="020B0503020204020204" pitchFamily="34" charset="-122"/>
                </a:rPr>
                <a:t>数据处理</a:t>
              </a:r>
              <a:endParaRPr kumimoji="0" lang="zh-CN" altLang="en-US" sz="2800" b="1"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等线"/>
              </a:endParaRPr>
            </a:p>
          </p:txBody>
        </p:sp>
      </p:grpSp>
      <p:graphicFrame>
        <p:nvGraphicFramePr>
          <p:cNvPr id="2" name="表格 1">
            <a:extLst>
              <a:ext uri="{FF2B5EF4-FFF2-40B4-BE49-F238E27FC236}">
                <a16:creationId xmlns:a16="http://schemas.microsoft.com/office/drawing/2014/main" id="{3AB54388-FCD4-4E7D-8EB3-7E0471F38D93}"/>
              </a:ext>
            </a:extLst>
          </p:cNvPr>
          <p:cNvGraphicFramePr>
            <a:graphicFrameLocks noGrp="1"/>
          </p:cNvGraphicFramePr>
          <p:nvPr>
            <p:extLst>
              <p:ext uri="{D42A27DB-BD31-4B8C-83A1-F6EECF244321}">
                <p14:modId xmlns:p14="http://schemas.microsoft.com/office/powerpoint/2010/main" val="2151904143"/>
              </p:ext>
            </p:extLst>
          </p:nvPr>
        </p:nvGraphicFramePr>
        <p:xfrm>
          <a:off x="461229" y="1308920"/>
          <a:ext cx="6372811" cy="4823851"/>
        </p:xfrm>
        <a:graphic>
          <a:graphicData uri="http://schemas.openxmlformats.org/drawingml/2006/table">
            <a:tbl>
              <a:tblPr firstRow="1" firstCol="1" bandRow="1">
                <a:tableStyleId>{22838BEF-8BB2-4498-84A7-C5851F593DF1}</a:tableStyleId>
              </a:tblPr>
              <a:tblGrid>
                <a:gridCol w="1548593">
                  <a:extLst>
                    <a:ext uri="{9D8B030D-6E8A-4147-A177-3AD203B41FA5}">
                      <a16:colId xmlns:a16="http://schemas.microsoft.com/office/drawing/2014/main" val="2672439432"/>
                    </a:ext>
                  </a:extLst>
                </a:gridCol>
                <a:gridCol w="2258524">
                  <a:extLst>
                    <a:ext uri="{9D8B030D-6E8A-4147-A177-3AD203B41FA5}">
                      <a16:colId xmlns:a16="http://schemas.microsoft.com/office/drawing/2014/main" val="1995806384"/>
                    </a:ext>
                  </a:extLst>
                </a:gridCol>
                <a:gridCol w="1270739">
                  <a:extLst>
                    <a:ext uri="{9D8B030D-6E8A-4147-A177-3AD203B41FA5}">
                      <a16:colId xmlns:a16="http://schemas.microsoft.com/office/drawing/2014/main" val="1748613663"/>
                    </a:ext>
                  </a:extLst>
                </a:gridCol>
                <a:gridCol w="1294955">
                  <a:extLst>
                    <a:ext uri="{9D8B030D-6E8A-4147-A177-3AD203B41FA5}">
                      <a16:colId xmlns:a16="http://schemas.microsoft.com/office/drawing/2014/main" val="2281808523"/>
                    </a:ext>
                  </a:extLst>
                </a:gridCol>
              </a:tblGrid>
              <a:tr h="422422">
                <a:tc>
                  <a:txBody>
                    <a:bodyPr/>
                    <a:lstStyle/>
                    <a:p>
                      <a:pPr algn="ctr">
                        <a:lnSpc>
                          <a:spcPct val="150000"/>
                        </a:lnSpc>
                        <a:spcBef>
                          <a:spcPts val="50"/>
                        </a:spcBef>
                        <a:spcAft>
                          <a:spcPts val="50"/>
                        </a:spcAft>
                      </a:pPr>
                      <a:r>
                        <a:rPr lang="zh-CN" sz="1400" b="1" kern="0" baseline="0" dirty="0">
                          <a:solidFill>
                            <a:srgbClr val="FFFFFF"/>
                          </a:solidFill>
                          <a:effectLst/>
                          <a:latin typeface="Times New Roman" panose="02020603050405020304" pitchFamily="18" charset="0"/>
                          <a:ea typeface="宋体" panose="02010600030101010101" pitchFamily="2" charset="-122"/>
                        </a:rPr>
                        <a:t>变量名</a:t>
                      </a:r>
                      <a:endParaRPr lang="zh-CN" sz="1400" b="1" kern="100" baseline="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solidFill>
                      <a:srgbClr val="024180"/>
                    </a:solidFill>
                  </a:tcPr>
                </a:tc>
                <a:tc>
                  <a:txBody>
                    <a:bodyPr/>
                    <a:lstStyle/>
                    <a:p>
                      <a:pPr algn="ctr">
                        <a:lnSpc>
                          <a:spcPct val="150000"/>
                        </a:lnSpc>
                        <a:spcBef>
                          <a:spcPts val="50"/>
                        </a:spcBef>
                        <a:spcAft>
                          <a:spcPts val="50"/>
                        </a:spcAft>
                      </a:pPr>
                      <a:r>
                        <a:rPr lang="zh-CN" sz="1400" b="1" kern="0" baseline="0" dirty="0">
                          <a:solidFill>
                            <a:srgbClr val="FFFFFF"/>
                          </a:solidFill>
                          <a:effectLst/>
                          <a:latin typeface="Times New Roman" panose="02020603050405020304" pitchFamily="18" charset="0"/>
                          <a:ea typeface="宋体" panose="02010600030101010101" pitchFamily="2" charset="-122"/>
                        </a:rPr>
                        <a:t>变量含义</a:t>
                      </a:r>
                      <a:endParaRPr lang="zh-CN" sz="1400" b="1" kern="100" baseline="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solidFill>
                      <a:srgbClr val="024180"/>
                    </a:solidFill>
                  </a:tcPr>
                </a:tc>
                <a:tc>
                  <a:txBody>
                    <a:bodyPr/>
                    <a:lstStyle/>
                    <a:p>
                      <a:pPr algn="ctr">
                        <a:lnSpc>
                          <a:spcPct val="150000"/>
                        </a:lnSpc>
                        <a:spcBef>
                          <a:spcPts val="50"/>
                        </a:spcBef>
                        <a:spcAft>
                          <a:spcPts val="50"/>
                        </a:spcAft>
                      </a:pPr>
                      <a:r>
                        <a:rPr lang="zh-CN" sz="1400" b="1" kern="0" baseline="0" dirty="0">
                          <a:solidFill>
                            <a:srgbClr val="FFFFFF"/>
                          </a:solidFill>
                          <a:effectLst/>
                          <a:latin typeface="Times New Roman" panose="02020603050405020304" pitchFamily="18" charset="0"/>
                          <a:ea typeface="宋体" panose="02010600030101010101" pitchFamily="2" charset="-122"/>
                        </a:rPr>
                        <a:t>变量类型</a:t>
                      </a:r>
                      <a:endParaRPr lang="zh-CN" sz="1400" b="1" kern="100" baseline="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solidFill>
                      <a:srgbClr val="024180"/>
                    </a:solidFill>
                  </a:tcPr>
                </a:tc>
                <a:tc>
                  <a:txBody>
                    <a:bodyPr/>
                    <a:lstStyle/>
                    <a:p>
                      <a:pPr algn="ctr">
                        <a:lnSpc>
                          <a:spcPct val="150000"/>
                        </a:lnSpc>
                        <a:spcBef>
                          <a:spcPts val="50"/>
                        </a:spcBef>
                        <a:spcAft>
                          <a:spcPts val="50"/>
                        </a:spcAft>
                      </a:pPr>
                      <a:r>
                        <a:rPr lang="zh-CN" sz="1400" b="1" kern="0" baseline="0" dirty="0">
                          <a:solidFill>
                            <a:srgbClr val="FFFFFF"/>
                          </a:solidFill>
                          <a:effectLst/>
                          <a:latin typeface="Times New Roman" panose="02020603050405020304" pitchFamily="18" charset="0"/>
                          <a:ea typeface="宋体" panose="02010600030101010101" pitchFamily="2" charset="-122"/>
                        </a:rPr>
                        <a:t>贷前</a:t>
                      </a:r>
                      <a:r>
                        <a:rPr lang="en-US" sz="1400" b="1" kern="0" baseline="0" dirty="0">
                          <a:solidFill>
                            <a:srgbClr val="FFFFFF"/>
                          </a:solidFill>
                          <a:effectLst/>
                          <a:latin typeface="Times New Roman" panose="02020603050405020304" pitchFamily="18" charset="0"/>
                          <a:ea typeface="宋体" panose="02010600030101010101" pitchFamily="2" charset="-122"/>
                        </a:rPr>
                        <a:t>/</a:t>
                      </a:r>
                      <a:r>
                        <a:rPr lang="zh-CN" sz="1400" b="1" kern="0" baseline="0" dirty="0">
                          <a:solidFill>
                            <a:srgbClr val="FFFFFF"/>
                          </a:solidFill>
                          <a:effectLst/>
                          <a:latin typeface="Times New Roman" panose="02020603050405020304" pitchFamily="18" charset="0"/>
                          <a:ea typeface="宋体" panose="02010600030101010101" pitchFamily="2" charset="-122"/>
                        </a:rPr>
                        <a:t>贷后数据</a:t>
                      </a:r>
                      <a:endParaRPr lang="zh-CN" sz="1400" b="1" kern="100" baseline="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solidFill>
                      <a:srgbClr val="024180"/>
                    </a:solidFill>
                  </a:tcPr>
                </a:tc>
                <a:extLst>
                  <a:ext uri="{0D108BD9-81ED-4DB2-BD59-A6C34878D82A}">
                    <a16:rowId xmlns:a16="http://schemas.microsoft.com/office/drawing/2014/main" val="3397587303"/>
                  </a:ext>
                </a:extLst>
              </a:tr>
              <a:tr h="422422">
                <a:tc>
                  <a:txBody>
                    <a:bodyPr/>
                    <a:lstStyle/>
                    <a:p>
                      <a:pPr algn="ctr">
                        <a:lnSpc>
                          <a:spcPct val="150000"/>
                        </a:lnSpc>
                        <a:spcBef>
                          <a:spcPts val="50"/>
                        </a:spcBef>
                        <a:spcAft>
                          <a:spcPts val="50"/>
                        </a:spcAft>
                      </a:pPr>
                      <a:r>
                        <a:rPr lang="en-US" sz="1400" b="1" kern="0" baseline="0" dirty="0" err="1">
                          <a:effectLst/>
                          <a:latin typeface="Times New Roman" panose="02020603050405020304" pitchFamily="18" charset="0"/>
                          <a:ea typeface="宋体" panose="02010600030101010101" pitchFamily="2" charset="-122"/>
                        </a:rPr>
                        <a:t>Loan_amnt</a:t>
                      </a:r>
                      <a:endParaRPr lang="zh-CN" sz="1400" b="1"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tc>
                  <a:txBody>
                    <a:bodyPr/>
                    <a:lstStyle/>
                    <a:p>
                      <a:pPr algn="ctr">
                        <a:lnSpc>
                          <a:spcPct val="150000"/>
                        </a:lnSpc>
                        <a:spcBef>
                          <a:spcPts val="50"/>
                        </a:spcBef>
                        <a:spcAft>
                          <a:spcPts val="50"/>
                        </a:spcAft>
                      </a:pPr>
                      <a:r>
                        <a:rPr lang="zh-CN" sz="1400" b="1" kern="0" baseline="0" dirty="0">
                          <a:effectLst/>
                          <a:latin typeface="Times New Roman" panose="02020603050405020304" pitchFamily="18" charset="0"/>
                          <a:ea typeface="宋体" panose="02010600030101010101" pitchFamily="2" charset="-122"/>
                        </a:rPr>
                        <a:t>贷款金额</a:t>
                      </a:r>
                      <a:endParaRPr lang="zh-CN" sz="1400" b="1"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tc>
                  <a:txBody>
                    <a:bodyPr/>
                    <a:lstStyle/>
                    <a:p>
                      <a:pPr algn="ctr">
                        <a:lnSpc>
                          <a:spcPct val="150000"/>
                        </a:lnSpc>
                        <a:spcBef>
                          <a:spcPts val="50"/>
                        </a:spcBef>
                        <a:spcAft>
                          <a:spcPts val="50"/>
                        </a:spcAft>
                      </a:pPr>
                      <a:r>
                        <a:rPr lang="zh-CN" sz="1400" b="1" kern="0" baseline="0" dirty="0">
                          <a:effectLst/>
                          <a:latin typeface="Times New Roman" panose="02020603050405020304" pitchFamily="18" charset="0"/>
                          <a:ea typeface="宋体" panose="02010600030101010101" pitchFamily="2" charset="-122"/>
                        </a:rPr>
                        <a:t>连续变量</a:t>
                      </a:r>
                      <a:endParaRPr lang="zh-CN" sz="1400" b="1"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tc>
                  <a:txBody>
                    <a:bodyPr/>
                    <a:lstStyle/>
                    <a:p>
                      <a:pPr algn="ctr">
                        <a:lnSpc>
                          <a:spcPct val="150000"/>
                        </a:lnSpc>
                        <a:spcBef>
                          <a:spcPts val="50"/>
                        </a:spcBef>
                        <a:spcAft>
                          <a:spcPts val="50"/>
                        </a:spcAft>
                      </a:pPr>
                      <a:r>
                        <a:rPr lang="zh-CN" sz="1400" b="1" kern="0" baseline="0" dirty="0">
                          <a:effectLst/>
                          <a:latin typeface="Times New Roman" panose="02020603050405020304" pitchFamily="18" charset="0"/>
                          <a:ea typeface="宋体" panose="02010600030101010101" pitchFamily="2" charset="-122"/>
                        </a:rPr>
                        <a:t>贷前</a:t>
                      </a:r>
                      <a:endParaRPr lang="zh-CN" sz="1400" b="1"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extLst>
                  <a:ext uri="{0D108BD9-81ED-4DB2-BD59-A6C34878D82A}">
                    <a16:rowId xmlns:a16="http://schemas.microsoft.com/office/drawing/2014/main" val="1582558677"/>
                  </a:ext>
                </a:extLst>
              </a:tr>
              <a:tr h="422422">
                <a:tc>
                  <a:txBody>
                    <a:bodyPr/>
                    <a:lstStyle/>
                    <a:p>
                      <a:pPr algn="ctr">
                        <a:lnSpc>
                          <a:spcPct val="150000"/>
                        </a:lnSpc>
                        <a:spcBef>
                          <a:spcPts val="50"/>
                        </a:spcBef>
                        <a:spcAft>
                          <a:spcPts val="50"/>
                        </a:spcAft>
                      </a:pPr>
                      <a:r>
                        <a:rPr lang="en-US" sz="1400" b="1" kern="0" baseline="0">
                          <a:effectLst/>
                          <a:latin typeface="Times New Roman" panose="02020603050405020304" pitchFamily="18" charset="0"/>
                          <a:ea typeface="宋体" panose="02010600030101010101" pitchFamily="2" charset="-122"/>
                        </a:rPr>
                        <a:t>Funded_amnt</a:t>
                      </a:r>
                      <a:endParaRPr lang="zh-CN" sz="1400" b="1"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tc>
                  <a:txBody>
                    <a:bodyPr/>
                    <a:lstStyle/>
                    <a:p>
                      <a:pPr algn="ctr">
                        <a:lnSpc>
                          <a:spcPct val="150000"/>
                        </a:lnSpc>
                        <a:spcBef>
                          <a:spcPts val="50"/>
                        </a:spcBef>
                        <a:spcAft>
                          <a:spcPts val="50"/>
                        </a:spcAft>
                      </a:pPr>
                      <a:r>
                        <a:rPr lang="zh-CN" sz="1400" b="1" kern="0" baseline="0" dirty="0">
                          <a:effectLst/>
                          <a:latin typeface="Times New Roman" panose="02020603050405020304" pitchFamily="18" charset="0"/>
                          <a:ea typeface="宋体" panose="02010600030101010101" pitchFamily="2" charset="-122"/>
                        </a:rPr>
                        <a:t>申请贷款总额</a:t>
                      </a:r>
                      <a:endParaRPr lang="zh-CN" sz="1400" b="1"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tc>
                  <a:txBody>
                    <a:bodyPr/>
                    <a:lstStyle/>
                    <a:p>
                      <a:pPr algn="ctr">
                        <a:lnSpc>
                          <a:spcPct val="150000"/>
                        </a:lnSpc>
                        <a:spcBef>
                          <a:spcPts val="50"/>
                        </a:spcBef>
                        <a:spcAft>
                          <a:spcPts val="50"/>
                        </a:spcAft>
                      </a:pPr>
                      <a:r>
                        <a:rPr lang="zh-CN" sz="1400" b="1" kern="0" baseline="0" dirty="0">
                          <a:effectLst/>
                          <a:latin typeface="Times New Roman" panose="02020603050405020304" pitchFamily="18" charset="0"/>
                          <a:ea typeface="宋体" panose="02010600030101010101" pitchFamily="2" charset="-122"/>
                        </a:rPr>
                        <a:t>连续变量</a:t>
                      </a:r>
                      <a:endParaRPr lang="zh-CN" sz="1400" b="1"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tc>
                  <a:txBody>
                    <a:bodyPr/>
                    <a:lstStyle/>
                    <a:p>
                      <a:pPr algn="ctr">
                        <a:lnSpc>
                          <a:spcPct val="150000"/>
                        </a:lnSpc>
                        <a:spcBef>
                          <a:spcPts val="50"/>
                        </a:spcBef>
                        <a:spcAft>
                          <a:spcPts val="50"/>
                        </a:spcAft>
                      </a:pPr>
                      <a:r>
                        <a:rPr lang="zh-CN" sz="1400" b="1" kern="0" baseline="0" dirty="0">
                          <a:effectLst/>
                          <a:latin typeface="Times New Roman" panose="02020603050405020304" pitchFamily="18" charset="0"/>
                          <a:ea typeface="宋体" panose="02010600030101010101" pitchFamily="2" charset="-122"/>
                        </a:rPr>
                        <a:t>贷前</a:t>
                      </a:r>
                      <a:endParaRPr lang="zh-CN" sz="1400" b="1"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extLst>
                  <a:ext uri="{0D108BD9-81ED-4DB2-BD59-A6C34878D82A}">
                    <a16:rowId xmlns:a16="http://schemas.microsoft.com/office/drawing/2014/main" val="1973085469"/>
                  </a:ext>
                </a:extLst>
              </a:tr>
              <a:tr h="422422">
                <a:tc>
                  <a:txBody>
                    <a:bodyPr/>
                    <a:lstStyle/>
                    <a:p>
                      <a:pPr algn="ctr">
                        <a:lnSpc>
                          <a:spcPct val="150000"/>
                        </a:lnSpc>
                        <a:spcBef>
                          <a:spcPts val="50"/>
                        </a:spcBef>
                        <a:spcAft>
                          <a:spcPts val="50"/>
                        </a:spcAft>
                      </a:pPr>
                      <a:r>
                        <a:rPr lang="en-US" sz="1400" b="1" kern="0" baseline="0">
                          <a:effectLst/>
                          <a:latin typeface="Times New Roman" panose="02020603050405020304" pitchFamily="18" charset="0"/>
                          <a:ea typeface="宋体" panose="02010600030101010101" pitchFamily="2" charset="-122"/>
                        </a:rPr>
                        <a:t>Term</a:t>
                      </a:r>
                      <a:endParaRPr lang="zh-CN" sz="1400" b="1"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tc>
                  <a:txBody>
                    <a:bodyPr/>
                    <a:lstStyle/>
                    <a:p>
                      <a:pPr algn="ctr">
                        <a:lnSpc>
                          <a:spcPct val="150000"/>
                        </a:lnSpc>
                        <a:spcBef>
                          <a:spcPts val="50"/>
                        </a:spcBef>
                        <a:spcAft>
                          <a:spcPts val="50"/>
                        </a:spcAft>
                      </a:pPr>
                      <a:r>
                        <a:rPr lang="zh-CN" sz="1400" b="1" kern="0" baseline="0">
                          <a:effectLst/>
                          <a:latin typeface="Times New Roman" panose="02020603050405020304" pitchFamily="18" charset="0"/>
                          <a:ea typeface="宋体" panose="02010600030101010101" pitchFamily="2" charset="-122"/>
                        </a:rPr>
                        <a:t>贷款期数</a:t>
                      </a:r>
                      <a:endParaRPr lang="zh-CN" sz="1400" b="1"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tc>
                  <a:txBody>
                    <a:bodyPr/>
                    <a:lstStyle/>
                    <a:p>
                      <a:pPr algn="ctr">
                        <a:lnSpc>
                          <a:spcPct val="150000"/>
                        </a:lnSpc>
                        <a:spcBef>
                          <a:spcPts val="50"/>
                        </a:spcBef>
                        <a:spcAft>
                          <a:spcPts val="50"/>
                        </a:spcAft>
                      </a:pPr>
                      <a:r>
                        <a:rPr lang="zh-CN" sz="1400" b="1" kern="0" baseline="0" dirty="0">
                          <a:effectLst/>
                          <a:latin typeface="Times New Roman" panose="02020603050405020304" pitchFamily="18" charset="0"/>
                          <a:ea typeface="宋体" panose="02010600030101010101" pitchFamily="2" charset="-122"/>
                        </a:rPr>
                        <a:t>离散变量</a:t>
                      </a:r>
                      <a:endParaRPr lang="zh-CN" sz="1400" b="1"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tc>
                  <a:txBody>
                    <a:bodyPr/>
                    <a:lstStyle/>
                    <a:p>
                      <a:pPr algn="ctr">
                        <a:lnSpc>
                          <a:spcPct val="150000"/>
                        </a:lnSpc>
                        <a:spcBef>
                          <a:spcPts val="50"/>
                        </a:spcBef>
                        <a:spcAft>
                          <a:spcPts val="50"/>
                        </a:spcAft>
                      </a:pPr>
                      <a:r>
                        <a:rPr lang="zh-CN" sz="1400" b="1" kern="0" baseline="0">
                          <a:effectLst/>
                          <a:latin typeface="Times New Roman" panose="02020603050405020304" pitchFamily="18" charset="0"/>
                          <a:ea typeface="宋体" panose="02010600030101010101" pitchFamily="2" charset="-122"/>
                        </a:rPr>
                        <a:t>贷前</a:t>
                      </a:r>
                      <a:endParaRPr lang="zh-CN" sz="1400" b="1"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extLst>
                  <a:ext uri="{0D108BD9-81ED-4DB2-BD59-A6C34878D82A}">
                    <a16:rowId xmlns:a16="http://schemas.microsoft.com/office/drawing/2014/main" val="2319680581"/>
                  </a:ext>
                </a:extLst>
              </a:tr>
              <a:tr h="422422">
                <a:tc>
                  <a:txBody>
                    <a:bodyPr/>
                    <a:lstStyle/>
                    <a:p>
                      <a:pPr algn="ctr">
                        <a:lnSpc>
                          <a:spcPct val="150000"/>
                        </a:lnSpc>
                        <a:spcBef>
                          <a:spcPts val="50"/>
                        </a:spcBef>
                        <a:spcAft>
                          <a:spcPts val="50"/>
                        </a:spcAft>
                      </a:pPr>
                      <a:r>
                        <a:rPr lang="en-US" sz="1400" b="1" kern="0" baseline="0">
                          <a:effectLst/>
                          <a:latin typeface="Times New Roman" panose="02020603050405020304" pitchFamily="18" charset="0"/>
                          <a:ea typeface="宋体" panose="02010600030101010101" pitchFamily="2" charset="-122"/>
                        </a:rPr>
                        <a:t>Int_rate</a:t>
                      </a:r>
                      <a:endParaRPr lang="zh-CN" sz="1400" b="1"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tc>
                  <a:txBody>
                    <a:bodyPr/>
                    <a:lstStyle/>
                    <a:p>
                      <a:pPr algn="ctr">
                        <a:lnSpc>
                          <a:spcPct val="150000"/>
                        </a:lnSpc>
                        <a:spcBef>
                          <a:spcPts val="50"/>
                        </a:spcBef>
                        <a:spcAft>
                          <a:spcPts val="50"/>
                        </a:spcAft>
                      </a:pPr>
                      <a:r>
                        <a:rPr lang="zh-CN" sz="1400" b="1" kern="0" baseline="0">
                          <a:effectLst/>
                          <a:latin typeface="Times New Roman" panose="02020603050405020304" pitchFamily="18" charset="0"/>
                          <a:ea typeface="宋体" panose="02010600030101010101" pitchFamily="2" charset="-122"/>
                        </a:rPr>
                        <a:t>贷款利率</a:t>
                      </a:r>
                      <a:endParaRPr lang="zh-CN" sz="1400" b="1"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tc>
                  <a:txBody>
                    <a:bodyPr/>
                    <a:lstStyle/>
                    <a:p>
                      <a:pPr algn="ctr">
                        <a:lnSpc>
                          <a:spcPct val="150000"/>
                        </a:lnSpc>
                        <a:spcBef>
                          <a:spcPts val="50"/>
                        </a:spcBef>
                        <a:spcAft>
                          <a:spcPts val="50"/>
                        </a:spcAft>
                      </a:pPr>
                      <a:r>
                        <a:rPr lang="zh-CN" sz="1400" b="1" kern="0" baseline="0" dirty="0">
                          <a:effectLst/>
                          <a:latin typeface="Times New Roman" panose="02020603050405020304" pitchFamily="18" charset="0"/>
                          <a:ea typeface="宋体" panose="02010600030101010101" pitchFamily="2" charset="-122"/>
                        </a:rPr>
                        <a:t>连续变量</a:t>
                      </a:r>
                      <a:endParaRPr lang="zh-CN" sz="1400" b="1"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tc>
                  <a:txBody>
                    <a:bodyPr/>
                    <a:lstStyle/>
                    <a:p>
                      <a:pPr algn="ctr">
                        <a:lnSpc>
                          <a:spcPct val="150000"/>
                        </a:lnSpc>
                        <a:spcBef>
                          <a:spcPts val="50"/>
                        </a:spcBef>
                        <a:spcAft>
                          <a:spcPts val="50"/>
                        </a:spcAft>
                      </a:pPr>
                      <a:r>
                        <a:rPr lang="zh-CN" sz="1400" b="1" kern="0" baseline="0" dirty="0">
                          <a:effectLst/>
                          <a:latin typeface="Times New Roman" panose="02020603050405020304" pitchFamily="18" charset="0"/>
                          <a:ea typeface="宋体" panose="02010600030101010101" pitchFamily="2" charset="-122"/>
                        </a:rPr>
                        <a:t>贷前</a:t>
                      </a:r>
                      <a:endParaRPr lang="zh-CN" sz="1400" b="1"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extLst>
                  <a:ext uri="{0D108BD9-81ED-4DB2-BD59-A6C34878D82A}">
                    <a16:rowId xmlns:a16="http://schemas.microsoft.com/office/drawing/2014/main" val="2047028558"/>
                  </a:ext>
                </a:extLst>
              </a:tr>
              <a:tr h="422422">
                <a:tc>
                  <a:txBody>
                    <a:bodyPr/>
                    <a:lstStyle/>
                    <a:p>
                      <a:pPr algn="ctr">
                        <a:lnSpc>
                          <a:spcPct val="150000"/>
                        </a:lnSpc>
                        <a:spcBef>
                          <a:spcPts val="50"/>
                        </a:spcBef>
                        <a:spcAft>
                          <a:spcPts val="50"/>
                        </a:spcAft>
                      </a:pPr>
                      <a:r>
                        <a:rPr lang="en-US" sz="1400" b="1" kern="0" baseline="0">
                          <a:effectLst/>
                          <a:latin typeface="Times New Roman" panose="02020603050405020304" pitchFamily="18" charset="0"/>
                          <a:ea typeface="宋体" panose="02010600030101010101" pitchFamily="2" charset="-122"/>
                        </a:rPr>
                        <a:t>Installment</a:t>
                      </a:r>
                      <a:endParaRPr lang="zh-CN" sz="1400" b="1"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tc>
                  <a:txBody>
                    <a:bodyPr/>
                    <a:lstStyle/>
                    <a:p>
                      <a:pPr algn="ctr">
                        <a:lnSpc>
                          <a:spcPct val="150000"/>
                        </a:lnSpc>
                        <a:spcBef>
                          <a:spcPts val="50"/>
                        </a:spcBef>
                        <a:spcAft>
                          <a:spcPts val="50"/>
                        </a:spcAft>
                      </a:pPr>
                      <a:r>
                        <a:rPr lang="zh-CN" sz="1400" b="1" kern="0" baseline="0">
                          <a:effectLst/>
                          <a:latin typeface="Times New Roman" panose="02020603050405020304" pitchFamily="18" charset="0"/>
                          <a:ea typeface="宋体" panose="02010600030101010101" pitchFamily="2" charset="-122"/>
                        </a:rPr>
                        <a:t>贷款产生后，每月需缴纳款项</a:t>
                      </a:r>
                      <a:endParaRPr lang="zh-CN" sz="1400" b="1"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tc>
                  <a:txBody>
                    <a:bodyPr/>
                    <a:lstStyle/>
                    <a:p>
                      <a:pPr algn="ctr">
                        <a:lnSpc>
                          <a:spcPct val="150000"/>
                        </a:lnSpc>
                        <a:spcBef>
                          <a:spcPts val="50"/>
                        </a:spcBef>
                        <a:spcAft>
                          <a:spcPts val="50"/>
                        </a:spcAft>
                      </a:pPr>
                      <a:r>
                        <a:rPr lang="zh-CN" sz="1400" b="1" kern="0" baseline="0" dirty="0">
                          <a:effectLst/>
                          <a:latin typeface="Times New Roman" panose="02020603050405020304" pitchFamily="18" charset="0"/>
                          <a:ea typeface="宋体" panose="02010600030101010101" pitchFamily="2" charset="-122"/>
                        </a:rPr>
                        <a:t>连续变量</a:t>
                      </a:r>
                      <a:endParaRPr lang="zh-CN" sz="1400" b="1"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tc>
                  <a:txBody>
                    <a:bodyPr/>
                    <a:lstStyle/>
                    <a:p>
                      <a:pPr algn="ctr">
                        <a:lnSpc>
                          <a:spcPct val="150000"/>
                        </a:lnSpc>
                        <a:spcBef>
                          <a:spcPts val="50"/>
                        </a:spcBef>
                        <a:spcAft>
                          <a:spcPts val="50"/>
                        </a:spcAft>
                      </a:pPr>
                      <a:r>
                        <a:rPr lang="zh-CN" sz="1400" b="1" kern="0" baseline="0" dirty="0">
                          <a:effectLst/>
                          <a:latin typeface="Times New Roman" panose="02020603050405020304" pitchFamily="18" charset="0"/>
                          <a:ea typeface="宋体" panose="02010600030101010101" pitchFamily="2" charset="-122"/>
                        </a:rPr>
                        <a:t>贷前</a:t>
                      </a:r>
                      <a:endParaRPr lang="zh-CN" sz="1400" b="1"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extLst>
                  <a:ext uri="{0D108BD9-81ED-4DB2-BD59-A6C34878D82A}">
                    <a16:rowId xmlns:a16="http://schemas.microsoft.com/office/drawing/2014/main" val="2262550969"/>
                  </a:ext>
                </a:extLst>
              </a:tr>
              <a:tr h="422422">
                <a:tc>
                  <a:txBody>
                    <a:bodyPr/>
                    <a:lstStyle/>
                    <a:p>
                      <a:pPr algn="ctr">
                        <a:lnSpc>
                          <a:spcPct val="150000"/>
                        </a:lnSpc>
                        <a:spcBef>
                          <a:spcPts val="50"/>
                        </a:spcBef>
                        <a:spcAft>
                          <a:spcPts val="50"/>
                        </a:spcAft>
                      </a:pPr>
                      <a:r>
                        <a:rPr lang="en-US" sz="1400" b="1" kern="0" baseline="0">
                          <a:effectLst/>
                          <a:latin typeface="Times New Roman" panose="02020603050405020304" pitchFamily="18" charset="0"/>
                          <a:ea typeface="宋体" panose="02010600030101010101" pitchFamily="2" charset="-122"/>
                        </a:rPr>
                        <a:t>Out_prncp</a:t>
                      </a:r>
                      <a:endParaRPr lang="zh-CN" sz="1400" b="1"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tc>
                  <a:txBody>
                    <a:bodyPr/>
                    <a:lstStyle/>
                    <a:p>
                      <a:pPr algn="ctr">
                        <a:lnSpc>
                          <a:spcPct val="150000"/>
                        </a:lnSpc>
                        <a:spcBef>
                          <a:spcPts val="50"/>
                        </a:spcBef>
                        <a:spcAft>
                          <a:spcPts val="50"/>
                        </a:spcAft>
                      </a:pPr>
                      <a:r>
                        <a:rPr lang="zh-CN" sz="1400" b="1" kern="0" baseline="0">
                          <a:effectLst/>
                          <a:latin typeface="Times New Roman" panose="02020603050405020304" pitchFamily="18" charset="0"/>
                          <a:ea typeface="宋体" panose="02010600030101010101" pitchFamily="2" charset="-122"/>
                        </a:rPr>
                        <a:t>剩余未还本金</a:t>
                      </a:r>
                      <a:endParaRPr lang="zh-CN" sz="1400" b="1"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tc>
                  <a:txBody>
                    <a:bodyPr/>
                    <a:lstStyle/>
                    <a:p>
                      <a:pPr algn="ctr">
                        <a:lnSpc>
                          <a:spcPct val="150000"/>
                        </a:lnSpc>
                        <a:spcBef>
                          <a:spcPts val="50"/>
                        </a:spcBef>
                        <a:spcAft>
                          <a:spcPts val="50"/>
                        </a:spcAft>
                      </a:pPr>
                      <a:r>
                        <a:rPr lang="zh-CN" sz="1400" b="1" kern="0" baseline="0">
                          <a:effectLst/>
                          <a:latin typeface="Times New Roman" panose="02020603050405020304" pitchFamily="18" charset="0"/>
                          <a:ea typeface="宋体" panose="02010600030101010101" pitchFamily="2" charset="-122"/>
                        </a:rPr>
                        <a:t>连续变量</a:t>
                      </a:r>
                      <a:endParaRPr lang="zh-CN" sz="1400" b="1"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tc>
                  <a:txBody>
                    <a:bodyPr/>
                    <a:lstStyle/>
                    <a:p>
                      <a:pPr algn="ctr">
                        <a:lnSpc>
                          <a:spcPct val="150000"/>
                        </a:lnSpc>
                        <a:spcBef>
                          <a:spcPts val="50"/>
                        </a:spcBef>
                        <a:spcAft>
                          <a:spcPts val="50"/>
                        </a:spcAft>
                      </a:pPr>
                      <a:r>
                        <a:rPr lang="zh-CN" sz="1400" b="1" kern="0" baseline="0" dirty="0">
                          <a:effectLst/>
                          <a:latin typeface="Times New Roman" panose="02020603050405020304" pitchFamily="18" charset="0"/>
                          <a:ea typeface="宋体" panose="02010600030101010101" pitchFamily="2" charset="-122"/>
                        </a:rPr>
                        <a:t>贷后</a:t>
                      </a:r>
                      <a:endParaRPr lang="zh-CN" sz="1400" b="1"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extLst>
                  <a:ext uri="{0D108BD9-81ED-4DB2-BD59-A6C34878D82A}">
                    <a16:rowId xmlns:a16="http://schemas.microsoft.com/office/drawing/2014/main" val="644841652"/>
                  </a:ext>
                </a:extLst>
              </a:tr>
              <a:tr h="422422">
                <a:tc>
                  <a:txBody>
                    <a:bodyPr/>
                    <a:lstStyle/>
                    <a:p>
                      <a:pPr algn="ctr">
                        <a:lnSpc>
                          <a:spcPct val="150000"/>
                        </a:lnSpc>
                        <a:spcBef>
                          <a:spcPts val="50"/>
                        </a:spcBef>
                        <a:spcAft>
                          <a:spcPts val="50"/>
                        </a:spcAft>
                      </a:pPr>
                      <a:r>
                        <a:rPr lang="en-US" sz="1400" b="1" kern="0" baseline="0">
                          <a:effectLst/>
                          <a:latin typeface="Times New Roman" panose="02020603050405020304" pitchFamily="18" charset="0"/>
                          <a:ea typeface="宋体" panose="02010600030101010101" pitchFamily="2" charset="-122"/>
                        </a:rPr>
                        <a:t>Total_pymnt</a:t>
                      </a:r>
                      <a:endParaRPr lang="zh-CN" sz="1400" b="1"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tc>
                  <a:txBody>
                    <a:bodyPr/>
                    <a:lstStyle/>
                    <a:p>
                      <a:pPr algn="ctr">
                        <a:lnSpc>
                          <a:spcPct val="150000"/>
                        </a:lnSpc>
                        <a:spcBef>
                          <a:spcPts val="50"/>
                        </a:spcBef>
                        <a:spcAft>
                          <a:spcPts val="50"/>
                        </a:spcAft>
                      </a:pPr>
                      <a:r>
                        <a:rPr lang="zh-CN" sz="1400" b="1" kern="0" baseline="0">
                          <a:effectLst/>
                          <a:latin typeface="Times New Roman" panose="02020603050405020304" pitchFamily="18" charset="0"/>
                          <a:ea typeface="宋体" panose="02010600030101010101" pitchFamily="2" charset="-122"/>
                        </a:rPr>
                        <a:t>已还金额</a:t>
                      </a:r>
                      <a:endParaRPr lang="zh-CN" sz="1400" b="1"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tc>
                  <a:txBody>
                    <a:bodyPr/>
                    <a:lstStyle/>
                    <a:p>
                      <a:pPr algn="ctr">
                        <a:lnSpc>
                          <a:spcPct val="150000"/>
                        </a:lnSpc>
                        <a:spcBef>
                          <a:spcPts val="50"/>
                        </a:spcBef>
                        <a:spcAft>
                          <a:spcPts val="50"/>
                        </a:spcAft>
                      </a:pPr>
                      <a:r>
                        <a:rPr lang="zh-CN" sz="1400" b="1" kern="0" baseline="0">
                          <a:effectLst/>
                          <a:latin typeface="Times New Roman" panose="02020603050405020304" pitchFamily="18" charset="0"/>
                          <a:ea typeface="宋体" panose="02010600030101010101" pitchFamily="2" charset="-122"/>
                        </a:rPr>
                        <a:t>连续变量</a:t>
                      </a:r>
                      <a:endParaRPr lang="zh-CN" sz="1400" b="1"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tc>
                  <a:txBody>
                    <a:bodyPr/>
                    <a:lstStyle/>
                    <a:p>
                      <a:pPr algn="ctr">
                        <a:lnSpc>
                          <a:spcPct val="150000"/>
                        </a:lnSpc>
                        <a:spcBef>
                          <a:spcPts val="50"/>
                        </a:spcBef>
                        <a:spcAft>
                          <a:spcPts val="50"/>
                        </a:spcAft>
                      </a:pPr>
                      <a:r>
                        <a:rPr lang="zh-CN" sz="1400" b="1" kern="0" baseline="0" dirty="0">
                          <a:effectLst/>
                          <a:latin typeface="Times New Roman" panose="02020603050405020304" pitchFamily="18" charset="0"/>
                          <a:ea typeface="宋体" panose="02010600030101010101" pitchFamily="2" charset="-122"/>
                        </a:rPr>
                        <a:t>贷后</a:t>
                      </a:r>
                      <a:endParaRPr lang="zh-CN" sz="1400" b="1"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extLst>
                  <a:ext uri="{0D108BD9-81ED-4DB2-BD59-A6C34878D82A}">
                    <a16:rowId xmlns:a16="http://schemas.microsoft.com/office/drawing/2014/main" val="2670303436"/>
                  </a:ext>
                </a:extLst>
              </a:tr>
              <a:tr h="422422">
                <a:tc>
                  <a:txBody>
                    <a:bodyPr/>
                    <a:lstStyle/>
                    <a:p>
                      <a:pPr algn="ctr">
                        <a:lnSpc>
                          <a:spcPct val="150000"/>
                        </a:lnSpc>
                        <a:spcBef>
                          <a:spcPts val="50"/>
                        </a:spcBef>
                        <a:spcAft>
                          <a:spcPts val="50"/>
                        </a:spcAft>
                      </a:pPr>
                      <a:r>
                        <a:rPr lang="en-US" sz="1400" b="1" kern="0" baseline="0">
                          <a:effectLst/>
                          <a:latin typeface="Times New Roman" panose="02020603050405020304" pitchFamily="18" charset="0"/>
                          <a:ea typeface="宋体" panose="02010600030101010101" pitchFamily="2" charset="-122"/>
                        </a:rPr>
                        <a:t>Total_pymnt_inv</a:t>
                      </a:r>
                      <a:endParaRPr lang="zh-CN" sz="1400" b="1"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tc>
                  <a:txBody>
                    <a:bodyPr/>
                    <a:lstStyle/>
                    <a:p>
                      <a:pPr algn="ctr">
                        <a:lnSpc>
                          <a:spcPct val="150000"/>
                        </a:lnSpc>
                        <a:spcBef>
                          <a:spcPts val="50"/>
                        </a:spcBef>
                        <a:spcAft>
                          <a:spcPts val="50"/>
                        </a:spcAft>
                      </a:pPr>
                      <a:r>
                        <a:rPr lang="zh-CN" sz="1400" b="1" kern="0" baseline="0">
                          <a:effectLst/>
                          <a:latin typeface="Times New Roman" panose="02020603050405020304" pitchFamily="18" charset="0"/>
                          <a:ea typeface="宋体" panose="02010600030101010101" pitchFamily="2" charset="-122"/>
                        </a:rPr>
                        <a:t>已还本金</a:t>
                      </a:r>
                      <a:endParaRPr lang="zh-CN" sz="1400" b="1"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tc>
                  <a:txBody>
                    <a:bodyPr/>
                    <a:lstStyle/>
                    <a:p>
                      <a:pPr algn="ctr">
                        <a:lnSpc>
                          <a:spcPct val="150000"/>
                        </a:lnSpc>
                        <a:spcBef>
                          <a:spcPts val="50"/>
                        </a:spcBef>
                        <a:spcAft>
                          <a:spcPts val="50"/>
                        </a:spcAft>
                      </a:pPr>
                      <a:r>
                        <a:rPr lang="zh-CN" sz="1400" b="1" kern="0" baseline="0">
                          <a:effectLst/>
                          <a:latin typeface="Times New Roman" panose="02020603050405020304" pitchFamily="18" charset="0"/>
                          <a:ea typeface="宋体" panose="02010600030101010101" pitchFamily="2" charset="-122"/>
                        </a:rPr>
                        <a:t>连续变量</a:t>
                      </a:r>
                      <a:endParaRPr lang="zh-CN" sz="1400" b="1"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tc>
                  <a:txBody>
                    <a:bodyPr/>
                    <a:lstStyle/>
                    <a:p>
                      <a:pPr algn="ctr">
                        <a:lnSpc>
                          <a:spcPct val="150000"/>
                        </a:lnSpc>
                        <a:spcBef>
                          <a:spcPts val="50"/>
                        </a:spcBef>
                        <a:spcAft>
                          <a:spcPts val="50"/>
                        </a:spcAft>
                      </a:pPr>
                      <a:r>
                        <a:rPr lang="zh-CN" sz="1400" b="1" kern="0" baseline="0" dirty="0">
                          <a:effectLst/>
                          <a:latin typeface="Times New Roman" panose="02020603050405020304" pitchFamily="18" charset="0"/>
                          <a:ea typeface="宋体" panose="02010600030101010101" pitchFamily="2" charset="-122"/>
                        </a:rPr>
                        <a:t>贷后</a:t>
                      </a:r>
                      <a:endParaRPr lang="zh-CN" sz="1400" b="1"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extLst>
                  <a:ext uri="{0D108BD9-81ED-4DB2-BD59-A6C34878D82A}">
                    <a16:rowId xmlns:a16="http://schemas.microsoft.com/office/drawing/2014/main" val="638444306"/>
                  </a:ext>
                </a:extLst>
              </a:tr>
              <a:tr h="422422">
                <a:tc>
                  <a:txBody>
                    <a:bodyPr/>
                    <a:lstStyle/>
                    <a:p>
                      <a:pPr algn="ctr">
                        <a:lnSpc>
                          <a:spcPct val="150000"/>
                        </a:lnSpc>
                        <a:spcBef>
                          <a:spcPts val="50"/>
                        </a:spcBef>
                        <a:spcAft>
                          <a:spcPts val="50"/>
                        </a:spcAft>
                      </a:pPr>
                      <a:r>
                        <a:rPr lang="en-US" sz="1400" b="1" kern="0" baseline="0">
                          <a:effectLst/>
                          <a:latin typeface="Times New Roman" panose="02020603050405020304" pitchFamily="18" charset="0"/>
                          <a:ea typeface="宋体" panose="02010600030101010101" pitchFamily="2" charset="-122"/>
                        </a:rPr>
                        <a:t>Total_rec_prncp</a:t>
                      </a:r>
                      <a:endParaRPr lang="zh-CN" sz="1400" b="1"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tc>
                  <a:txBody>
                    <a:bodyPr/>
                    <a:lstStyle/>
                    <a:p>
                      <a:pPr algn="ctr">
                        <a:lnSpc>
                          <a:spcPct val="150000"/>
                        </a:lnSpc>
                        <a:spcBef>
                          <a:spcPts val="50"/>
                        </a:spcBef>
                        <a:spcAft>
                          <a:spcPts val="50"/>
                        </a:spcAft>
                      </a:pPr>
                      <a:r>
                        <a:rPr lang="zh-CN" sz="1400" b="1" kern="0" baseline="0">
                          <a:effectLst/>
                          <a:latin typeface="Times New Roman" panose="02020603050405020304" pitchFamily="18" charset="0"/>
                          <a:ea typeface="宋体" panose="02010600030101010101" pitchFamily="2" charset="-122"/>
                        </a:rPr>
                        <a:t>已收本金</a:t>
                      </a:r>
                      <a:endParaRPr lang="zh-CN" sz="1400" b="1"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tc>
                  <a:txBody>
                    <a:bodyPr/>
                    <a:lstStyle/>
                    <a:p>
                      <a:pPr algn="ctr">
                        <a:lnSpc>
                          <a:spcPct val="150000"/>
                        </a:lnSpc>
                        <a:spcBef>
                          <a:spcPts val="50"/>
                        </a:spcBef>
                        <a:spcAft>
                          <a:spcPts val="50"/>
                        </a:spcAft>
                      </a:pPr>
                      <a:r>
                        <a:rPr lang="zh-CN" sz="1400" b="1" kern="0" baseline="0">
                          <a:effectLst/>
                          <a:latin typeface="Times New Roman" panose="02020603050405020304" pitchFamily="18" charset="0"/>
                          <a:ea typeface="宋体" panose="02010600030101010101" pitchFamily="2" charset="-122"/>
                        </a:rPr>
                        <a:t>连续变量</a:t>
                      </a:r>
                      <a:endParaRPr lang="zh-CN" sz="1400" b="1"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tc>
                  <a:txBody>
                    <a:bodyPr/>
                    <a:lstStyle/>
                    <a:p>
                      <a:pPr algn="ctr">
                        <a:lnSpc>
                          <a:spcPct val="150000"/>
                        </a:lnSpc>
                        <a:spcBef>
                          <a:spcPts val="50"/>
                        </a:spcBef>
                        <a:spcAft>
                          <a:spcPts val="50"/>
                        </a:spcAft>
                      </a:pPr>
                      <a:r>
                        <a:rPr lang="zh-CN" sz="1400" b="1" kern="0" baseline="0" dirty="0">
                          <a:effectLst/>
                          <a:latin typeface="Times New Roman" panose="02020603050405020304" pitchFamily="18" charset="0"/>
                          <a:ea typeface="宋体" panose="02010600030101010101" pitchFamily="2" charset="-122"/>
                        </a:rPr>
                        <a:t>贷后</a:t>
                      </a:r>
                      <a:endParaRPr lang="zh-CN" sz="1400" b="1"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extLst>
                  <a:ext uri="{0D108BD9-81ED-4DB2-BD59-A6C34878D82A}">
                    <a16:rowId xmlns:a16="http://schemas.microsoft.com/office/drawing/2014/main" val="367603686"/>
                  </a:ext>
                </a:extLst>
              </a:tr>
              <a:tr h="422422">
                <a:tc>
                  <a:txBody>
                    <a:bodyPr/>
                    <a:lstStyle/>
                    <a:p>
                      <a:pPr algn="ctr">
                        <a:lnSpc>
                          <a:spcPct val="150000"/>
                        </a:lnSpc>
                        <a:spcBef>
                          <a:spcPts val="50"/>
                        </a:spcBef>
                        <a:spcAft>
                          <a:spcPts val="50"/>
                        </a:spcAft>
                      </a:pPr>
                      <a:r>
                        <a:rPr lang="en-US" sz="1400" b="1" kern="0" baseline="0">
                          <a:effectLst/>
                          <a:latin typeface="Times New Roman" panose="02020603050405020304" pitchFamily="18" charset="0"/>
                          <a:ea typeface="宋体" panose="02010600030101010101" pitchFamily="2" charset="-122"/>
                        </a:rPr>
                        <a:t>recoveries</a:t>
                      </a:r>
                      <a:endParaRPr lang="zh-CN" sz="1400" b="1"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tc>
                  <a:txBody>
                    <a:bodyPr/>
                    <a:lstStyle/>
                    <a:p>
                      <a:pPr algn="ctr">
                        <a:lnSpc>
                          <a:spcPct val="150000"/>
                        </a:lnSpc>
                        <a:spcBef>
                          <a:spcPts val="50"/>
                        </a:spcBef>
                        <a:spcAft>
                          <a:spcPts val="50"/>
                        </a:spcAft>
                      </a:pPr>
                      <a:r>
                        <a:rPr lang="zh-CN" sz="1400" b="1" kern="0" baseline="0">
                          <a:effectLst/>
                          <a:latin typeface="Times New Roman" panose="02020603050405020304" pitchFamily="18" charset="0"/>
                          <a:ea typeface="宋体" panose="02010600030101010101" pitchFamily="2" charset="-122"/>
                        </a:rPr>
                        <a:t>扣除费用后的总回收率</a:t>
                      </a:r>
                      <a:endParaRPr lang="zh-CN" sz="1400" b="1"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tc>
                  <a:txBody>
                    <a:bodyPr/>
                    <a:lstStyle/>
                    <a:p>
                      <a:pPr algn="ctr">
                        <a:lnSpc>
                          <a:spcPct val="150000"/>
                        </a:lnSpc>
                        <a:spcBef>
                          <a:spcPts val="50"/>
                        </a:spcBef>
                        <a:spcAft>
                          <a:spcPts val="50"/>
                        </a:spcAft>
                      </a:pPr>
                      <a:r>
                        <a:rPr lang="zh-CN" sz="1400" b="1" kern="0" baseline="0">
                          <a:effectLst/>
                          <a:latin typeface="Times New Roman" panose="02020603050405020304" pitchFamily="18" charset="0"/>
                          <a:ea typeface="宋体" panose="02010600030101010101" pitchFamily="2" charset="-122"/>
                        </a:rPr>
                        <a:t>连续变量</a:t>
                      </a:r>
                      <a:endParaRPr lang="zh-CN" sz="1400" b="1"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tc>
                  <a:txBody>
                    <a:bodyPr/>
                    <a:lstStyle/>
                    <a:p>
                      <a:pPr algn="ctr">
                        <a:lnSpc>
                          <a:spcPct val="150000"/>
                        </a:lnSpc>
                        <a:spcBef>
                          <a:spcPts val="50"/>
                        </a:spcBef>
                        <a:spcAft>
                          <a:spcPts val="50"/>
                        </a:spcAft>
                      </a:pPr>
                      <a:r>
                        <a:rPr lang="zh-CN" sz="1400" b="1" kern="0" baseline="0" dirty="0">
                          <a:effectLst/>
                          <a:latin typeface="Times New Roman" panose="02020603050405020304" pitchFamily="18" charset="0"/>
                          <a:ea typeface="宋体" panose="02010600030101010101" pitchFamily="2" charset="-122"/>
                        </a:rPr>
                        <a:t>贷后</a:t>
                      </a:r>
                      <a:endParaRPr lang="zh-CN" sz="1400" b="1"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noFill/>
                  </a:tcPr>
                </a:tc>
                <a:extLst>
                  <a:ext uri="{0D108BD9-81ED-4DB2-BD59-A6C34878D82A}">
                    <a16:rowId xmlns:a16="http://schemas.microsoft.com/office/drawing/2014/main" val="3000713356"/>
                  </a:ext>
                </a:extLst>
              </a:tr>
            </a:tbl>
          </a:graphicData>
        </a:graphic>
      </p:graphicFrame>
      <p:grpSp>
        <p:nvGrpSpPr>
          <p:cNvPr id="4" name="组合 3">
            <a:extLst>
              <a:ext uri="{FF2B5EF4-FFF2-40B4-BE49-F238E27FC236}">
                <a16:creationId xmlns:a16="http://schemas.microsoft.com/office/drawing/2014/main" id="{087F5092-F5AD-4CA3-9D78-BF3529382275}"/>
              </a:ext>
            </a:extLst>
          </p:cNvPr>
          <p:cNvGrpSpPr/>
          <p:nvPr/>
        </p:nvGrpSpPr>
        <p:grpSpPr>
          <a:xfrm>
            <a:off x="7136284" y="1308920"/>
            <a:ext cx="4594487" cy="2553953"/>
            <a:chOff x="7173461" y="2004013"/>
            <a:chExt cx="4547747" cy="3137155"/>
          </a:xfrm>
        </p:grpSpPr>
        <p:sp>
          <p:nvSpPr>
            <p:cNvPr id="22" name="矩形: 剪去单角 21">
              <a:extLst>
                <a:ext uri="{FF2B5EF4-FFF2-40B4-BE49-F238E27FC236}">
                  <a16:creationId xmlns:a16="http://schemas.microsoft.com/office/drawing/2014/main" id="{E04E1D97-C883-4371-9479-2667CA9AAC65}"/>
                </a:ext>
              </a:extLst>
            </p:cNvPr>
            <p:cNvSpPr/>
            <p:nvPr/>
          </p:nvSpPr>
          <p:spPr>
            <a:xfrm>
              <a:off x="7233987" y="2004013"/>
              <a:ext cx="4487221" cy="3137155"/>
            </a:xfrm>
            <a:prstGeom prst="snip1Rect">
              <a:avLst>
                <a:gd name="adj" fmla="val 25111"/>
              </a:avLst>
            </a:prstGeom>
            <a:solidFill>
              <a:srgbClr val="FFFFFF"/>
            </a:solidFill>
            <a:ln w="38100" cap="flat">
              <a:solidFill>
                <a:srgbClr val="02418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等线"/>
              </a:endParaRPr>
            </a:p>
          </p:txBody>
        </p:sp>
        <p:sp>
          <p:nvSpPr>
            <p:cNvPr id="3" name="文本框 2">
              <a:extLst>
                <a:ext uri="{FF2B5EF4-FFF2-40B4-BE49-F238E27FC236}">
                  <a16:creationId xmlns:a16="http://schemas.microsoft.com/office/drawing/2014/main" id="{02CA0A6C-6FEF-4663-84CC-6366D1DF93AE}"/>
                </a:ext>
              </a:extLst>
            </p:cNvPr>
            <p:cNvSpPr txBox="1"/>
            <p:nvPr/>
          </p:nvSpPr>
          <p:spPr>
            <a:xfrm>
              <a:off x="7173461" y="2269913"/>
              <a:ext cx="4487221" cy="21698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algn="just">
                <a:lnSpc>
                  <a:spcPct val="150000"/>
                </a:lnSpc>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 Lending Club</a:t>
              </a:r>
              <a:r>
                <a:rPr lang="zh-CN" altLang="zh-CN" dirty="0">
                  <a:latin typeface="Times New Roman" panose="02020603050405020304" pitchFamily="18" charset="0"/>
                  <a:ea typeface="宋体" panose="02010600030101010101" pitchFamily="2" charset="-122"/>
                </a:rPr>
                <a:t>平台</a:t>
              </a:r>
              <a:r>
                <a:rPr lang="en-US" altLang="zh-CN" dirty="0">
                  <a:latin typeface="Times New Roman" panose="02020603050405020304" pitchFamily="18" charset="0"/>
                  <a:ea typeface="宋体" panose="02010600030101010101" pitchFamily="2" charset="-122"/>
                </a:rPr>
                <a:t>2017</a:t>
              </a:r>
              <a:r>
                <a:rPr lang="zh-CN" altLang="zh-CN" dirty="0">
                  <a:latin typeface="Times New Roman" panose="02020603050405020304" pitchFamily="18" charset="0"/>
                  <a:ea typeface="宋体" panose="02010600030101010101" pitchFamily="2" charset="-122"/>
                </a:rPr>
                <a:t>年</a:t>
              </a:r>
              <a:r>
                <a:rPr lang="en-US" altLang="zh-CN" dirty="0">
                  <a:latin typeface="Times New Roman" panose="02020603050405020304" pitchFamily="18" charset="0"/>
                  <a:ea typeface="宋体" panose="02010600030101010101" pitchFamily="2" charset="-122"/>
                </a:rPr>
                <a:t>Q1</a:t>
              </a:r>
              <a:r>
                <a:rPr lang="zh-CN" altLang="zh-CN" dirty="0">
                  <a:latin typeface="Times New Roman" panose="02020603050405020304" pitchFamily="18" charset="0"/>
                  <a:ea typeface="宋体" panose="02010600030101010101" pitchFamily="2" charset="-122"/>
                </a:rPr>
                <a:t>的数据</a:t>
              </a:r>
              <a:r>
                <a:rPr lang="en-US" altLang="zh-CN" dirty="0">
                  <a:latin typeface="Times New Roman" panose="02020603050405020304" pitchFamily="18" charset="0"/>
                  <a:ea typeface="宋体" panose="02010600030101010101" pitchFamily="2" charset="-122"/>
                </a:rPr>
                <a:t>;</a:t>
              </a:r>
            </a:p>
            <a:p>
              <a:pPr marL="285750" algn="just">
                <a:lnSpc>
                  <a:spcPct val="150000"/>
                </a:lnSpc>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 </a:t>
              </a:r>
              <a:r>
                <a:rPr lang="zh-CN" altLang="zh-CN" dirty="0">
                  <a:latin typeface="Times New Roman" panose="02020603050405020304" pitchFamily="18" charset="0"/>
                  <a:ea typeface="宋体" panose="02010600030101010101" pitchFamily="2" charset="-122"/>
                </a:rPr>
                <a:t>共有</a:t>
              </a:r>
              <a:r>
                <a:rPr lang="en-US" altLang="zh-CN" dirty="0">
                  <a:latin typeface="Times New Roman" panose="02020603050405020304" pitchFamily="18" charset="0"/>
                  <a:ea typeface="宋体" panose="02010600030101010101" pitchFamily="2" charset="-122"/>
                </a:rPr>
                <a:t>96782</a:t>
              </a:r>
              <a:r>
                <a:rPr lang="zh-CN" altLang="zh-CN" dirty="0">
                  <a:latin typeface="Times New Roman" panose="02020603050405020304" pitchFamily="18" charset="0"/>
                  <a:ea typeface="宋体" panose="02010600030101010101" pitchFamily="2" charset="-122"/>
                </a:rPr>
                <a:t>条记录</a:t>
              </a:r>
              <a:r>
                <a:rPr lang="en-US" altLang="zh-CN" dirty="0">
                  <a:latin typeface="Times New Roman" panose="02020603050405020304" pitchFamily="18" charset="0"/>
                  <a:ea typeface="宋体" panose="02010600030101010101" pitchFamily="2" charset="-122"/>
                </a:rPr>
                <a:t>;</a:t>
              </a:r>
            </a:p>
            <a:p>
              <a:pPr marL="285750" algn="just">
                <a:lnSpc>
                  <a:spcPct val="150000"/>
                </a:lnSpc>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 </a:t>
              </a:r>
              <a:r>
                <a:rPr lang="zh-CN" altLang="zh-CN" dirty="0">
                  <a:latin typeface="Times New Roman" panose="02020603050405020304" pitchFamily="18" charset="0"/>
                  <a:ea typeface="宋体" panose="02010600030101010101" pitchFamily="2" charset="-122"/>
                </a:rPr>
                <a:t>包含</a:t>
              </a:r>
              <a:r>
                <a:rPr lang="en-US" altLang="zh-CN" dirty="0">
                  <a:latin typeface="Times New Roman" panose="02020603050405020304" pitchFamily="18" charset="0"/>
                  <a:ea typeface="宋体" panose="02010600030101010101" pitchFamily="2" charset="-122"/>
                </a:rPr>
                <a:t>145</a:t>
              </a:r>
              <a:r>
                <a:rPr lang="zh-CN" altLang="zh-CN" dirty="0">
                  <a:latin typeface="Times New Roman" panose="02020603050405020304" pitchFamily="18" charset="0"/>
                  <a:ea typeface="宋体" panose="02010600030101010101" pitchFamily="2" charset="-122"/>
                </a:rPr>
                <a:t>个特征变量</a:t>
              </a:r>
              <a:r>
                <a:rPr lang="en-US" altLang="zh-CN" dirty="0">
                  <a:latin typeface="Times New Roman" panose="02020603050405020304" pitchFamily="18" charset="0"/>
                  <a:ea typeface="宋体" panose="02010600030101010101" pitchFamily="2" charset="-122"/>
                </a:rPr>
                <a:t>;</a:t>
              </a:r>
            </a:p>
            <a:p>
              <a:pPr marL="285750" algn="just">
                <a:lnSpc>
                  <a:spcPct val="150000"/>
                </a:lnSpc>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 </a:t>
              </a:r>
              <a:r>
                <a:rPr lang="zh-CN" altLang="zh-CN" dirty="0">
                  <a:latin typeface="Times New Roman" panose="02020603050405020304" pitchFamily="18" charset="0"/>
                  <a:ea typeface="宋体" panose="02010600030101010101" pitchFamily="2" charset="-122"/>
                </a:rPr>
                <a:t>目标变量“</a:t>
              </a:r>
              <a:r>
                <a:rPr lang="en-US" altLang="zh-CN" dirty="0" err="1">
                  <a:latin typeface="Times New Roman" panose="02020603050405020304" pitchFamily="18" charset="0"/>
                  <a:ea typeface="宋体" panose="02010600030101010101" pitchFamily="2" charset="-122"/>
                </a:rPr>
                <a:t>loan_status</a:t>
              </a:r>
              <a:r>
                <a:rPr lang="zh-CN" altLang="zh-CN" dirty="0">
                  <a:latin typeface="Times New Roman" panose="02020603050405020304" pitchFamily="18" charset="0"/>
                  <a:ea typeface="宋体" panose="02010600030101010101" pitchFamily="2" charset="-122"/>
                </a:rPr>
                <a:t>”（贷款状态）</a:t>
              </a:r>
              <a:r>
                <a:rPr lang="en-US" altLang="zh-CN" dirty="0">
                  <a:latin typeface="Times New Roman" panose="02020603050405020304" pitchFamily="18" charset="0"/>
                  <a:ea typeface="宋体" panose="02010600030101010101" pitchFamily="2" charset="-122"/>
                </a:rPr>
                <a:t>;</a:t>
              </a:r>
            </a:p>
            <a:p>
              <a:pPr marL="285750" algn="just">
                <a:lnSpc>
                  <a:spcPct val="150000"/>
                </a:lnSpc>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 </a:t>
              </a:r>
              <a:r>
                <a:rPr lang="zh-CN" altLang="zh-CN" dirty="0">
                  <a:latin typeface="Times New Roman" panose="02020603050405020304" pitchFamily="18" charset="0"/>
                  <a:ea typeface="宋体" panose="02010600030101010101" pitchFamily="2" charset="-122"/>
                </a:rPr>
                <a:t>将变量分为贷前和贷后两类</a:t>
              </a:r>
              <a:r>
                <a:rPr lang="en-US" altLang="zh-CN" dirty="0">
                  <a:latin typeface="Times New Roman" panose="02020603050405020304" pitchFamily="18" charset="0"/>
                  <a:ea typeface="宋体" panose="02010600030101010101" pitchFamily="2" charset="-122"/>
                </a:rPr>
                <a:t>;</a:t>
              </a:r>
              <a:endParaRPr kumimoji="0" lang="zh-CN" altLang="en-US" sz="1800" b="0" i="0" u="none" strike="noStrike" cap="none" spc="0" normalizeH="0" dirty="0">
                <a:ln>
                  <a:noFill/>
                </a:ln>
                <a:solidFill>
                  <a:srgbClr val="000000"/>
                </a:solidFill>
                <a:effectLst/>
                <a:uFillTx/>
                <a:latin typeface="Times New Roman" panose="02020603050405020304" pitchFamily="18" charset="0"/>
                <a:ea typeface="宋体" panose="02010600030101010101" pitchFamily="2" charset="-122"/>
                <a:cs typeface="+mn-cs"/>
                <a:sym typeface="等线"/>
              </a:endParaRPr>
            </a:p>
          </p:txBody>
        </p:sp>
      </p:grpSp>
      <p:sp>
        <p:nvSpPr>
          <p:cNvPr id="24" name="矩形: 剪去单角 23">
            <a:extLst>
              <a:ext uri="{FF2B5EF4-FFF2-40B4-BE49-F238E27FC236}">
                <a16:creationId xmlns:a16="http://schemas.microsoft.com/office/drawing/2014/main" id="{72E00C67-5B94-4BC6-AE1A-45F27F30D0D0}"/>
              </a:ext>
            </a:extLst>
          </p:cNvPr>
          <p:cNvSpPr/>
          <p:nvPr/>
        </p:nvSpPr>
        <p:spPr>
          <a:xfrm flipH="1">
            <a:off x="7197431" y="4079342"/>
            <a:ext cx="4533339" cy="2029936"/>
          </a:xfrm>
          <a:prstGeom prst="snip1Rect">
            <a:avLst>
              <a:gd name="adj" fmla="val 24941"/>
            </a:avLst>
          </a:prstGeom>
          <a:solidFill>
            <a:srgbClr val="FFFFFF"/>
          </a:solidFill>
          <a:ln w="38100" cap="flat">
            <a:solidFill>
              <a:srgbClr val="02418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等线"/>
            </a:endParaRPr>
          </a:p>
        </p:txBody>
      </p:sp>
      <p:sp>
        <p:nvSpPr>
          <p:cNvPr id="25" name="文本框 24">
            <a:extLst>
              <a:ext uri="{FF2B5EF4-FFF2-40B4-BE49-F238E27FC236}">
                <a16:creationId xmlns:a16="http://schemas.microsoft.com/office/drawing/2014/main" id="{7511C7B9-7CB8-4A3C-A002-35B896919515}"/>
              </a:ext>
            </a:extLst>
          </p:cNvPr>
          <p:cNvSpPr txBox="1"/>
          <p:nvPr/>
        </p:nvSpPr>
        <p:spPr>
          <a:xfrm>
            <a:off x="7197431" y="4296075"/>
            <a:ext cx="4533339"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algn="just">
              <a:lnSpc>
                <a:spcPct val="150000"/>
              </a:lnSpc>
              <a:buFont typeface="Arial" panose="020B0604020202020204" pitchFamily="34" charset="0"/>
              <a:buChar char="•"/>
            </a:pPr>
            <a:r>
              <a:rPr lang="en-US" altLang="zh-CN" dirty="0"/>
              <a:t> </a:t>
            </a:r>
            <a:r>
              <a:rPr lang="zh-CN" altLang="zh-CN" dirty="0"/>
              <a:t>存在有</a:t>
            </a:r>
            <a:r>
              <a:rPr lang="en-US" altLang="zh-CN" dirty="0"/>
              <a:t>130</a:t>
            </a:r>
            <a:r>
              <a:rPr lang="zh-CN" altLang="zh-CN" dirty="0"/>
              <a:t>个贷前变量</a:t>
            </a:r>
            <a:endParaRPr lang="en-US" altLang="zh-CN" dirty="0"/>
          </a:p>
          <a:p>
            <a:pPr marL="285750" algn="just">
              <a:lnSpc>
                <a:spcPct val="150000"/>
              </a:lnSpc>
              <a:buFont typeface="Arial" panose="020B0604020202020204" pitchFamily="34" charset="0"/>
              <a:buChar char="•"/>
            </a:pPr>
            <a:r>
              <a:rPr lang="en-US" altLang="zh-CN" dirty="0"/>
              <a:t> 14</a:t>
            </a:r>
            <a:r>
              <a:rPr lang="zh-CN" altLang="zh-CN" dirty="0"/>
              <a:t>个贷后变量</a:t>
            </a:r>
            <a:endParaRPr lang="en-US" altLang="zh-CN" dirty="0"/>
          </a:p>
          <a:p>
            <a:pPr marL="285750" algn="just">
              <a:lnSpc>
                <a:spcPct val="150000"/>
              </a:lnSpc>
              <a:buFont typeface="Arial" panose="020B0604020202020204" pitchFamily="34" charset="0"/>
              <a:buChar char="•"/>
            </a:pPr>
            <a:r>
              <a:rPr lang="en-US" altLang="zh-CN" dirty="0"/>
              <a:t> 1</a:t>
            </a:r>
            <a:r>
              <a:rPr lang="zh-CN" altLang="zh-CN" dirty="0"/>
              <a:t>个目标向量</a:t>
            </a:r>
            <a:endParaRPr lang="en-US" altLang="zh-CN" dirty="0"/>
          </a:p>
          <a:p>
            <a:pPr marL="285750" algn="just">
              <a:lnSpc>
                <a:spcPct val="150000"/>
              </a:lnSpc>
              <a:buFont typeface="Arial" panose="020B0604020202020204" pitchFamily="34" charset="0"/>
              <a:buChar char="•"/>
            </a:pPr>
            <a:r>
              <a:rPr kumimoji="0" lang="en-US" altLang="zh-CN" sz="1800" b="0" i="0" u="none" strike="noStrike" cap="none" spc="0" normalizeH="0" dirty="0">
                <a:ln>
                  <a:noFill/>
                </a:ln>
                <a:solidFill>
                  <a:srgbClr val="000000"/>
                </a:solidFill>
                <a:effectLst/>
                <a:uFillTx/>
                <a:latin typeface="Times New Roman" panose="02020603050405020304" pitchFamily="18" charset="0"/>
                <a:ea typeface="宋体" panose="02010600030101010101" pitchFamily="2" charset="-122"/>
                <a:cs typeface="+mn-cs"/>
                <a:sym typeface="等线"/>
              </a:rPr>
              <a:t> </a:t>
            </a:r>
            <a:r>
              <a:rPr kumimoji="0" lang="zh-CN" altLang="en-US" sz="1800" b="0" i="0" u="none" strike="noStrike" cap="none" spc="0" normalizeH="0" dirty="0">
                <a:ln>
                  <a:noFill/>
                </a:ln>
                <a:solidFill>
                  <a:srgbClr val="000000"/>
                </a:solidFill>
                <a:effectLst/>
                <a:uFillTx/>
                <a:latin typeface="Times New Roman" panose="02020603050405020304" pitchFamily="18" charset="0"/>
                <a:ea typeface="宋体" panose="02010600030101010101" pitchFamily="2" charset="-122"/>
                <a:cs typeface="+mn-cs"/>
                <a:sym typeface="等线"/>
              </a:rPr>
              <a:t>删除贷后变量防止泄露模型信息</a:t>
            </a:r>
          </a:p>
        </p:txBody>
      </p:sp>
      <p:sp>
        <p:nvSpPr>
          <p:cNvPr id="12" name="矩形 11">
            <a:extLst>
              <a:ext uri="{FF2B5EF4-FFF2-40B4-BE49-F238E27FC236}">
                <a16:creationId xmlns:a16="http://schemas.microsoft.com/office/drawing/2014/main" id="{B4EB977C-11B5-4DC1-8C3E-03AD912ED9BC}"/>
              </a:ext>
            </a:extLst>
          </p:cNvPr>
          <p:cNvSpPr/>
          <p:nvPr/>
        </p:nvSpPr>
        <p:spPr>
          <a:xfrm>
            <a:off x="461229" y="4012163"/>
            <a:ext cx="6372811" cy="2120608"/>
          </a:xfrm>
          <a:prstGeom prst="rect">
            <a:avLst/>
          </a:prstGeom>
          <a:noFill/>
          <a:ln w="762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等线"/>
            </a:endParaRPr>
          </a:p>
        </p:txBody>
      </p:sp>
    </p:spTree>
    <p:extLst>
      <p:ext uri="{BB962C8B-B14F-4D97-AF65-F5344CB8AC3E}">
        <p14:creationId xmlns:p14="http://schemas.microsoft.com/office/powerpoint/2010/main" val="77692711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BF19D10-0F94-4FBE-970D-CDE5274A1A3D}"/>
              </a:ext>
            </a:extLst>
          </p:cNvPr>
          <p:cNvSpPr/>
          <p:nvPr/>
        </p:nvSpPr>
        <p:spPr>
          <a:xfrm>
            <a:off x="203200" y="203200"/>
            <a:ext cx="11768667" cy="645160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a:ln>
                <a:noFill/>
              </a:ln>
              <a:solidFill>
                <a:srgbClr val="000000"/>
              </a:solidFill>
              <a:effectLst/>
              <a:uFillTx/>
              <a:cs typeface="+mn-cs"/>
              <a:sym typeface="等线"/>
            </a:endParaRPr>
          </a:p>
        </p:txBody>
      </p:sp>
      <p:grpSp>
        <p:nvGrpSpPr>
          <p:cNvPr id="8" name="组合 7">
            <a:extLst>
              <a:ext uri="{FF2B5EF4-FFF2-40B4-BE49-F238E27FC236}">
                <a16:creationId xmlns:a16="http://schemas.microsoft.com/office/drawing/2014/main" id="{D2741C19-D709-4A11-B075-12978E3D74FD}"/>
              </a:ext>
            </a:extLst>
          </p:cNvPr>
          <p:cNvGrpSpPr/>
          <p:nvPr/>
        </p:nvGrpSpPr>
        <p:grpSpPr>
          <a:xfrm>
            <a:off x="461229" y="437424"/>
            <a:ext cx="4748819" cy="530423"/>
            <a:chOff x="522189" y="589824"/>
            <a:chExt cx="4748819" cy="530423"/>
          </a:xfrm>
        </p:grpSpPr>
        <p:pic>
          <p:nvPicPr>
            <p:cNvPr id="11" name="图片 10">
              <a:extLst>
                <a:ext uri="{FF2B5EF4-FFF2-40B4-BE49-F238E27FC236}">
                  <a16:creationId xmlns:a16="http://schemas.microsoft.com/office/drawing/2014/main" id="{E58DF725-64DB-44E3-9FAF-7E6FD81F63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189" y="589824"/>
              <a:ext cx="530423" cy="530423"/>
            </a:xfrm>
            <a:prstGeom prst="rect">
              <a:avLst/>
            </a:prstGeom>
          </p:spPr>
        </p:pic>
        <p:sp>
          <p:nvSpPr>
            <p:cNvPr id="7" name="文本框 6">
              <a:extLst>
                <a:ext uri="{FF2B5EF4-FFF2-40B4-BE49-F238E27FC236}">
                  <a16:creationId xmlns:a16="http://schemas.microsoft.com/office/drawing/2014/main" id="{0E744E40-3052-4563-B436-788B692ADF6A}"/>
                </a:ext>
              </a:extLst>
            </p:cNvPr>
            <p:cNvSpPr txBox="1"/>
            <p:nvPr/>
          </p:nvSpPr>
          <p:spPr>
            <a:xfrm>
              <a:off x="1207008" y="593426"/>
              <a:ext cx="406400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sz="2800" b="1" dirty="0">
                  <a:latin typeface="微软雅黑" panose="020B0503020204020204" pitchFamily="34" charset="-122"/>
                  <a:ea typeface="微软雅黑" panose="020B0503020204020204" pitchFamily="34" charset="-122"/>
                </a:rPr>
                <a:t>03 </a:t>
              </a:r>
              <a:r>
                <a:rPr lang="zh-CN" altLang="en-US" sz="2800" b="1" dirty="0">
                  <a:latin typeface="微软雅黑" panose="020B0503020204020204" pitchFamily="34" charset="-122"/>
                  <a:ea typeface="微软雅黑" panose="020B0503020204020204" pitchFamily="34" charset="-122"/>
                </a:rPr>
                <a:t>数据处理</a:t>
              </a:r>
              <a:endParaRPr kumimoji="0" lang="zh-CN" altLang="en-US" sz="2800" b="1" i="0" u="none" strike="noStrike" cap="none" spc="0" normalizeH="0" dirty="0">
                <a:ln>
                  <a:noFill/>
                </a:ln>
                <a:solidFill>
                  <a:srgbClr val="000000"/>
                </a:solidFill>
                <a:effectLst/>
                <a:uFillTx/>
                <a:latin typeface="微软雅黑" panose="020B0503020204020204" pitchFamily="34" charset="-122"/>
                <a:ea typeface="微软雅黑" panose="020B0503020204020204" pitchFamily="34" charset="-122"/>
                <a:sym typeface="等线"/>
              </a:endParaRPr>
            </a:p>
          </p:txBody>
        </p:sp>
      </p:grpSp>
      <p:graphicFrame>
        <p:nvGraphicFramePr>
          <p:cNvPr id="2" name="表格 1">
            <a:extLst>
              <a:ext uri="{FF2B5EF4-FFF2-40B4-BE49-F238E27FC236}">
                <a16:creationId xmlns:a16="http://schemas.microsoft.com/office/drawing/2014/main" id="{11CD2B83-D8E4-4870-9679-1DDBD88787D0}"/>
              </a:ext>
            </a:extLst>
          </p:cNvPr>
          <p:cNvGraphicFramePr>
            <a:graphicFrameLocks noGrp="1"/>
          </p:cNvGraphicFramePr>
          <p:nvPr>
            <p:extLst>
              <p:ext uri="{D42A27DB-BD31-4B8C-83A1-F6EECF244321}">
                <p14:modId xmlns:p14="http://schemas.microsoft.com/office/powerpoint/2010/main" val="2191566725"/>
              </p:ext>
            </p:extLst>
          </p:nvPr>
        </p:nvGraphicFramePr>
        <p:xfrm>
          <a:off x="461229" y="1256807"/>
          <a:ext cx="7456714" cy="5105430"/>
        </p:xfrm>
        <a:graphic>
          <a:graphicData uri="http://schemas.openxmlformats.org/drawingml/2006/table">
            <a:tbl>
              <a:tblPr firstRow="1" firstCol="1" bandRow="1">
                <a:tableStyleId>{5940675A-B579-460E-94D1-54222C63F5DA}</a:tableStyleId>
              </a:tblPr>
              <a:tblGrid>
                <a:gridCol w="2320530">
                  <a:extLst>
                    <a:ext uri="{9D8B030D-6E8A-4147-A177-3AD203B41FA5}">
                      <a16:colId xmlns:a16="http://schemas.microsoft.com/office/drawing/2014/main" val="151917593"/>
                    </a:ext>
                  </a:extLst>
                </a:gridCol>
                <a:gridCol w="3286919">
                  <a:extLst>
                    <a:ext uri="{9D8B030D-6E8A-4147-A177-3AD203B41FA5}">
                      <a16:colId xmlns:a16="http://schemas.microsoft.com/office/drawing/2014/main" val="334294870"/>
                    </a:ext>
                  </a:extLst>
                </a:gridCol>
                <a:gridCol w="939546">
                  <a:extLst>
                    <a:ext uri="{9D8B030D-6E8A-4147-A177-3AD203B41FA5}">
                      <a16:colId xmlns:a16="http://schemas.microsoft.com/office/drawing/2014/main" val="620683571"/>
                    </a:ext>
                  </a:extLst>
                </a:gridCol>
                <a:gridCol w="909719">
                  <a:extLst>
                    <a:ext uri="{9D8B030D-6E8A-4147-A177-3AD203B41FA5}">
                      <a16:colId xmlns:a16="http://schemas.microsoft.com/office/drawing/2014/main" val="3204255476"/>
                    </a:ext>
                  </a:extLst>
                </a:gridCol>
              </a:tblGrid>
              <a:tr h="340362">
                <a:tc>
                  <a:txBody>
                    <a:bodyPr/>
                    <a:lstStyle/>
                    <a:p>
                      <a:pPr algn="ctr">
                        <a:lnSpc>
                          <a:spcPts val="1800"/>
                        </a:lnSpc>
                        <a:spcAft>
                          <a:spcPts val="0"/>
                        </a:spcAft>
                      </a:pPr>
                      <a:r>
                        <a:rPr lang="zh-CN" sz="1400" b="1" kern="0" dirty="0">
                          <a:solidFill>
                            <a:srgbClr val="FFFFFF"/>
                          </a:solidFill>
                          <a:effectLst/>
                        </a:rPr>
                        <a:t>变量名</a:t>
                      </a:r>
                      <a:endParaRPr lang="zh-CN" sz="1800" b="1" kern="100" dirty="0">
                        <a:solidFill>
                          <a:srgbClr val="FFFFFF"/>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solidFill>
                      <a:srgbClr val="024180"/>
                    </a:solidFill>
                  </a:tcPr>
                </a:tc>
                <a:tc>
                  <a:txBody>
                    <a:bodyPr/>
                    <a:lstStyle/>
                    <a:p>
                      <a:pPr algn="ctr">
                        <a:lnSpc>
                          <a:spcPts val="1800"/>
                        </a:lnSpc>
                        <a:spcAft>
                          <a:spcPts val="0"/>
                        </a:spcAft>
                      </a:pPr>
                      <a:r>
                        <a:rPr lang="zh-CN" sz="1400" b="1" kern="0" dirty="0">
                          <a:solidFill>
                            <a:srgbClr val="FFFFFF"/>
                          </a:solidFill>
                          <a:effectLst/>
                        </a:rPr>
                        <a:t>变量含义</a:t>
                      </a:r>
                      <a:endParaRPr lang="zh-CN" sz="1800" b="1" kern="100" dirty="0">
                        <a:solidFill>
                          <a:srgbClr val="FFFFFF"/>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solidFill>
                      <a:srgbClr val="024180"/>
                    </a:solidFill>
                  </a:tcPr>
                </a:tc>
                <a:tc>
                  <a:txBody>
                    <a:bodyPr/>
                    <a:lstStyle/>
                    <a:p>
                      <a:pPr algn="ctr">
                        <a:lnSpc>
                          <a:spcPts val="1800"/>
                        </a:lnSpc>
                        <a:spcAft>
                          <a:spcPts val="0"/>
                        </a:spcAft>
                      </a:pPr>
                      <a:r>
                        <a:rPr lang="zh-CN" sz="1400" b="1" kern="0" dirty="0">
                          <a:solidFill>
                            <a:srgbClr val="FFFFFF"/>
                          </a:solidFill>
                          <a:effectLst/>
                        </a:rPr>
                        <a:t>众数</a:t>
                      </a:r>
                      <a:endParaRPr lang="zh-CN" sz="1800" b="1" kern="100" dirty="0">
                        <a:solidFill>
                          <a:srgbClr val="FFFFFF"/>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solidFill>
                      <a:srgbClr val="024180"/>
                    </a:solidFill>
                  </a:tcPr>
                </a:tc>
                <a:tc>
                  <a:txBody>
                    <a:bodyPr/>
                    <a:lstStyle/>
                    <a:p>
                      <a:pPr algn="ctr">
                        <a:lnSpc>
                          <a:spcPts val="1800"/>
                        </a:lnSpc>
                        <a:spcAft>
                          <a:spcPts val="0"/>
                        </a:spcAft>
                      </a:pPr>
                      <a:r>
                        <a:rPr lang="zh-CN" sz="1400" b="1" kern="0" dirty="0">
                          <a:solidFill>
                            <a:srgbClr val="FFFFFF"/>
                          </a:solidFill>
                          <a:effectLst/>
                        </a:rPr>
                        <a:t>众数比例</a:t>
                      </a:r>
                      <a:endParaRPr lang="zh-CN" sz="1800" b="1" kern="100" dirty="0">
                        <a:solidFill>
                          <a:srgbClr val="FFFFFF"/>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solidFill>
                      <a:srgbClr val="024180"/>
                    </a:solidFill>
                  </a:tcPr>
                </a:tc>
                <a:extLst>
                  <a:ext uri="{0D108BD9-81ED-4DB2-BD59-A6C34878D82A}">
                    <a16:rowId xmlns:a16="http://schemas.microsoft.com/office/drawing/2014/main" val="1497905568"/>
                  </a:ext>
                </a:extLst>
              </a:tr>
              <a:tr h="340362">
                <a:tc>
                  <a:txBody>
                    <a:bodyPr/>
                    <a:lstStyle/>
                    <a:p>
                      <a:pPr algn="ctr">
                        <a:lnSpc>
                          <a:spcPts val="1800"/>
                        </a:lnSpc>
                        <a:spcAft>
                          <a:spcPts val="0"/>
                        </a:spcAft>
                      </a:pPr>
                      <a:r>
                        <a:rPr lang="en-US" sz="1200" kern="0" dirty="0" err="1">
                          <a:effectLst/>
                        </a:rPr>
                        <a:t>pymnt_plan</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zh-CN" sz="1200" kern="0">
                          <a:effectLst/>
                        </a:rPr>
                        <a:t>是否安排还款计划</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a:effectLst/>
                        </a:rPr>
                        <a:t>N</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dirty="0">
                          <a:effectLst/>
                        </a:rPr>
                        <a:t>0.9996</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806323919"/>
                  </a:ext>
                </a:extLst>
              </a:tr>
              <a:tr h="340362">
                <a:tc>
                  <a:txBody>
                    <a:bodyPr/>
                    <a:lstStyle/>
                    <a:p>
                      <a:pPr algn="ctr">
                        <a:lnSpc>
                          <a:spcPts val="1800"/>
                        </a:lnSpc>
                        <a:spcAft>
                          <a:spcPts val="0"/>
                        </a:spcAft>
                      </a:pPr>
                      <a:r>
                        <a:rPr lang="en-US" sz="1200" kern="0" dirty="0">
                          <a:effectLst/>
                        </a:rPr>
                        <a:t>collections_12_mths_ex_med</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zh-CN" sz="1200" kern="0" dirty="0">
                          <a:effectLst/>
                        </a:rPr>
                        <a:t>过去</a:t>
                      </a:r>
                      <a:r>
                        <a:rPr lang="en-US" sz="1200" kern="0" dirty="0">
                          <a:effectLst/>
                        </a:rPr>
                        <a:t>12</a:t>
                      </a:r>
                      <a:r>
                        <a:rPr lang="zh-CN" sz="1200" kern="0" dirty="0">
                          <a:effectLst/>
                        </a:rPr>
                        <a:t>个月的托收数</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a:effectLst/>
                        </a:rPr>
                        <a:t>0.0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dirty="0">
                          <a:effectLst/>
                        </a:rPr>
                        <a:t>0.9815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1531311541"/>
                  </a:ext>
                </a:extLst>
              </a:tr>
              <a:tr h="340362">
                <a:tc>
                  <a:txBody>
                    <a:bodyPr/>
                    <a:lstStyle/>
                    <a:p>
                      <a:pPr algn="ctr">
                        <a:lnSpc>
                          <a:spcPts val="1800"/>
                        </a:lnSpc>
                        <a:spcAft>
                          <a:spcPts val="0"/>
                        </a:spcAft>
                      </a:pPr>
                      <a:r>
                        <a:rPr lang="en-US" sz="1200" kern="0">
                          <a:effectLst/>
                        </a:rPr>
                        <a:t>policy_code</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zh-CN" sz="1200" kern="0" dirty="0">
                          <a:effectLst/>
                        </a:rPr>
                        <a:t>公开为</a:t>
                      </a:r>
                      <a:r>
                        <a:rPr lang="en-US" sz="1200" kern="0" dirty="0">
                          <a:effectLst/>
                        </a:rPr>
                        <a:t>1</a:t>
                      </a:r>
                      <a:r>
                        <a:rPr lang="zh-CN" sz="1200" kern="0" dirty="0">
                          <a:effectLst/>
                        </a:rPr>
                        <a:t>，不公开为</a:t>
                      </a:r>
                      <a:r>
                        <a:rPr lang="en-US" sz="1200" kern="0" dirty="0">
                          <a:effectLst/>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a:effectLst/>
                        </a:rPr>
                        <a:t>1.0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dirty="0">
                          <a:effectLst/>
                        </a:rPr>
                        <a:t>1.0000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1863838615"/>
                  </a:ext>
                </a:extLst>
              </a:tr>
              <a:tr h="340362">
                <a:tc>
                  <a:txBody>
                    <a:bodyPr/>
                    <a:lstStyle/>
                    <a:p>
                      <a:pPr algn="ctr">
                        <a:lnSpc>
                          <a:spcPts val="1800"/>
                        </a:lnSpc>
                        <a:spcAft>
                          <a:spcPts val="0"/>
                        </a:spcAft>
                      </a:pPr>
                      <a:r>
                        <a:rPr lang="en-US" sz="1200" kern="0">
                          <a:effectLst/>
                        </a:rPr>
                        <a:t>application_type</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zh-CN" sz="1200" kern="0" dirty="0">
                          <a:effectLst/>
                        </a:rPr>
                        <a:t>单独申请</a:t>
                      </a:r>
                      <a:r>
                        <a:rPr lang="en-US" sz="1200" kern="0" dirty="0">
                          <a:effectLst/>
                        </a:rPr>
                        <a:t>/</a:t>
                      </a:r>
                      <a:r>
                        <a:rPr lang="zh-CN" sz="1200" kern="0" dirty="0">
                          <a:effectLst/>
                        </a:rPr>
                        <a:t>联合申请</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a:effectLst/>
                        </a:rPr>
                        <a:t>Individual</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dirty="0">
                          <a:effectLst/>
                        </a:rPr>
                        <a:t>0.9541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3191262361"/>
                  </a:ext>
                </a:extLst>
              </a:tr>
              <a:tr h="340362">
                <a:tc>
                  <a:txBody>
                    <a:bodyPr/>
                    <a:lstStyle/>
                    <a:p>
                      <a:pPr algn="ctr">
                        <a:lnSpc>
                          <a:spcPts val="1800"/>
                        </a:lnSpc>
                        <a:spcAft>
                          <a:spcPts val="0"/>
                        </a:spcAft>
                      </a:pPr>
                      <a:r>
                        <a:rPr lang="en-US" sz="1200" kern="0">
                          <a:effectLst/>
                        </a:rPr>
                        <a:t>acc_now_delinq</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zh-CN" sz="1200" kern="0">
                          <a:effectLst/>
                        </a:rPr>
                        <a:t>第二次申请时的循环账户数目</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dirty="0">
                          <a:effectLst/>
                        </a:rPr>
                        <a:t>0.0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dirty="0">
                          <a:effectLst/>
                        </a:rPr>
                        <a:t>0.9936</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3447069786"/>
                  </a:ext>
                </a:extLst>
              </a:tr>
              <a:tr h="340362">
                <a:tc>
                  <a:txBody>
                    <a:bodyPr/>
                    <a:lstStyle/>
                    <a:p>
                      <a:pPr algn="ctr">
                        <a:lnSpc>
                          <a:spcPts val="1800"/>
                        </a:lnSpc>
                        <a:spcAft>
                          <a:spcPts val="0"/>
                        </a:spcAft>
                      </a:pPr>
                      <a:r>
                        <a:rPr lang="en-US" sz="1200" kern="0">
                          <a:effectLst/>
                        </a:rPr>
                        <a:t>chargeoff_within_12_mths</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zh-CN" sz="1200" kern="0" dirty="0">
                          <a:effectLst/>
                        </a:rPr>
                        <a:t>第二次申请时过去</a:t>
                      </a:r>
                      <a:r>
                        <a:rPr lang="en-US" sz="1200" kern="0" dirty="0">
                          <a:effectLst/>
                        </a:rPr>
                        <a:t>12</a:t>
                      </a:r>
                      <a:r>
                        <a:rPr lang="zh-CN" sz="1200" kern="0" dirty="0">
                          <a:effectLst/>
                        </a:rPr>
                        <a:t>个月的冲销数目</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dirty="0">
                          <a:effectLst/>
                        </a:rPr>
                        <a:t>0.0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dirty="0">
                          <a:effectLst/>
                        </a:rPr>
                        <a:t>0.9923</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1955377237"/>
                  </a:ext>
                </a:extLst>
              </a:tr>
              <a:tr h="340362">
                <a:tc>
                  <a:txBody>
                    <a:bodyPr/>
                    <a:lstStyle/>
                    <a:p>
                      <a:pPr algn="ctr">
                        <a:lnSpc>
                          <a:spcPts val="1800"/>
                        </a:lnSpc>
                        <a:spcAft>
                          <a:spcPts val="0"/>
                        </a:spcAft>
                      </a:pPr>
                      <a:r>
                        <a:rPr lang="en-US" sz="1200" kern="0">
                          <a:effectLst/>
                        </a:rPr>
                        <a:t>delinq_amnt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zh-CN" sz="1200" kern="0">
                          <a:effectLst/>
                        </a:rPr>
                        <a:t>借款人现在拖欠账款的应付款项</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dirty="0">
                          <a:effectLst/>
                        </a:rPr>
                        <a:t>0.0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dirty="0">
                          <a:effectLst/>
                        </a:rPr>
                        <a:t>0.9950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1585579072"/>
                  </a:ext>
                </a:extLst>
              </a:tr>
              <a:tr h="340362">
                <a:tc>
                  <a:txBody>
                    <a:bodyPr/>
                    <a:lstStyle/>
                    <a:p>
                      <a:pPr algn="ctr">
                        <a:lnSpc>
                          <a:spcPts val="1800"/>
                        </a:lnSpc>
                        <a:spcAft>
                          <a:spcPts val="0"/>
                        </a:spcAft>
                      </a:pPr>
                      <a:r>
                        <a:rPr lang="en-US" sz="1200" kern="0">
                          <a:effectLst/>
                        </a:rPr>
                        <a:t>num_tl_120dpd_2m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zh-CN" sz="1200" kern="0" dirty="0">
                          <a:effectLst/>
                        </a:rPr>
                        <a:t>目前逾期</a:t>
                      </a:r>
                      <a:r>
                        <a:rPr lang="en-US" sz="1200" kern="0" dirty="0">
                          <a:effectLst/>
                        </a:rPr>
                        <a:t>120</a:t>
                      </a:r>
                      <a:r>
                        <a:rPr lang="zh-CN" sz="1200" kern="0" dirty="0">
                          <a:effectLst/>
                        </a:rPr>
                        <a:t>天的账户数目</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dirty="0">
                          <a:effectLst/>
                        </a:rPr>
                        <a:t>0.0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dirty="0">
                          <a:effectLst/>
                        </a:rPr>
                        <a:t>0.9989</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2318093690"/>
                  </a:ext>
                </a:extLst>
              </a:tr>
              <a:tr h="340362">
                <a:tc>
                  <a:txBody>
                    <a:bodyPr/>
                    <a:lstStyle/>
                    <a:p>
                      <a:pPr algn="ctr">
                        <a:lnSpc>
                          <a:spcPts val="1800"/>
                        </a:lnSpc>
                        <a:spcAft>
                          <a:spcPts val="0"/>
                        </a:spcAft>
                      </a:pPr>
                      <a:r>
                        <a:rPr lang="en-US" sz="1200" kern="0">
                          <a:effectLst/>
                        </a:rPr>
                        <a:t>num_tl_30dpd</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zh-CN" sz="1200" kern="0" dirty="0">
                          <a:effectLst/>
                        </a:rPr>
                        <a:t>目前逾期</a:t>
                      </a:r>
                      <a:r>
                        <a:rPr lang="en-US" sz="1200" kern="0" dirty="0">
                          <a:effectLst/>
                        </a:rPr>
                        <a:t>30</a:t>
                      </a:r>
                      <a:r>
                        <a:rPr lang="zh-CN" sz="1200" kern="0" dirty="0">
                          <a:effectLst/>
                        </a:rPr>
                        <a:t>天的账户数目</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a:effectLst/>
                        </a:rPr>
                        <a:t>0.0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dirty="0">
                          <a:effectLst/>
                        </a:rPr>
                        <a:t>0.9957</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3846410489"/>
                  </a:ext>
                </a:extLst>
              </a:tr>
              <a:tr h="340362">
                <a:tc>
                  <a:txBody>
                    <a:bodyPr/>
                    <a:lstStyle/>
                    <a:p>
                      <a:pPr algn="ctr">
                        <a:lnSpc>
                          <a:spcPts val="1800"/>
                        </a:lnSpc>
                        <a:spcAft>
                          <a:spcPts val="0"/>
                        </a:spcAft>
                      </a:pPr>
                      <a:r>
                        <a:rPr lang="en-US" sz="1200" kern="0">
                          <a:effectLst/>
                        </a:rPr>
                        <a:t>num_tl_90g_dpd_24m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zh-CN" sz="1200" kern="0">
                          <a:effectLst/>
                        </a:rPr>
                        <a:t>过去</a:t>
                      </a:r>
                      <a:r>
                        <a:rPr lang="en-US" sz="1200" kern="0">
                          <a:effectLst/>
                        </a:rPr>
                        <a:t>24</a:t>
                      </a:r>
                      <a:r>
                        <a:rPr lang="zh-CN" sz="1200" kern="0">
                          <a:effectLst/>
                        </a:rPr>
                        <a:t>个月里逾期</a:t>
                      </a:r>
                      <a:r>
                        <a:rPr lang="en-US" sz="1200" kern="0">
                          <a:effectLst/>
                        </a:rPr>
                        <a:t>90</a:t>
                      </a:r>
                      <a:r>
                        <a:rPr lang="zh-CN" sz="1200" kern="0">
                          <a:effectLst/>
                        </a:rPr>
                        <a:t>天以上的账户数目</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dirty="0">
                          <a:effectLst/>
                        </a:rPr>
                        <a:t>0.0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dirty="0">
                          <a:effectLst/>
                        </a:rPr>
                        <a:t>0.9462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258080595"/>
                  </a:ext>
                </a:extLst>
              </a:tr>
              <a:tr h="340362">
                <a:tc>
                  <a:txBody>
                    <a:bodyPr/>
                    <a:lstStyle/>
                    <a:p>
                      <a:pPr algn="ctr">
                        <a:lnSpc>
                          <a:spcPts val="1800"/>
                        </a:lnSpc>
                        <a:spcAft>
                          <a:spcPts val="0"/>
                        </a:spcAft>
                      </a:pPr>
                      <a:r>
                        <a:rPr lang="en-US" sz="1200" kern="0">
                          <a:effectLst/>
                        </a:rPr>
                        <a:t>tax_liens</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zh-CN" sz="1200" kern="0">
                          <a:effectLst/>
                        </a:rPr>
                        <a:t>税款数目</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dirty="0">
                          <a:effectLst/>
                        </a:rPr>
                        <a:t>0.0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dirty="0">
                          <a:effectLst/>
                        </a:rPr>
                        <a:t>0.9509</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407421247"/>
                  </a:ext>
                </a:extLst>
              </a:tr>
              <a:tr h="340362">
                <a:tc>
                  <a:txBody>
                    <a:bodyPr/>
                    <a:lstStyle/>
                    <a:p>
                      <a:pPr algn="ctr">
                        <a:lnSpc>
                          <a:spcPts val="1800"/>
                        </a:lnSpc>
                        <a:spcAft>
                          <a:spcPts val="0"/>
                        </a:spcAft>
                      </a:pPr>
                      <a:r>
                        <a:rPr lang="en-US" sz="1200" kern="0">
                          <a:effectLst/>
                        </a:rPr>
                        <a:t>hardship_flag</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zh-CN" sz="1200" kern="0">
                          <a:effectLst/>
                        </a:rPr>
                        <a:t>标志借款人是否处于艰难的计划中</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dirty="0">
                          <a:effectLst/>
                        </a:rPr>
                        <a:t>N</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dirty="0">
                          <a:effectLst/>
                        </a:rPr>
                        <a:t>0.9994</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3006520919"/>
                  </a:ext>
                </a:extLst>
              </a:tr>
              <a:tr h="340362">
                <a:tc>
                  <a:txBody>
                    <a:bodyPr/>
                    <a:lstStyle/>
                    <a:p>
                      <a:pPr algn="ctr">
                        <a:lnSpc>
                          <a:spcPts val="1800"/>
                        </a:lnSpc>
                        <a:spcAft>
                          <a:spcPts val="0"/>
                        </a:spcAft>
                      </a:pPr>
                      <a:r>
                        <a:rPr lang="en-US" sz="1200" kern="0">
                          <a:effectLst/>
                        </a:rPr>
                        <a:t>disbursement_method</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zh-CN" sz="1200" kern="0">
                          <a:effectLst/>
                        </a:rPr>
                        <a:t>借款人获得贷款的方式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a:effectLst/>
                        </a:rPr>
                        <a:t>Cash</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dirty="0">
                          <a:effectLst/>
                        </a:rPr>
                        <a:t>0.9997</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1770499414"/>
                  </a:ext>
                </a:extLst>
              </a:tr>
              <a:tr h="340362">
                <a:tc>
                  <a:txBody>
                    <a:bodyPr/>
                    <a:lstStyle/>
                    <a:p>
                      <a:pPr algn="ctr">
                        <a:lnSpc>
                          <a:spcPts val="1800"/>
                        </a:lnSpc>
                        <a:spcAft>
                          <a:spcPts val="0"/>
                        </a:spcAft>
                      </a:pPr>
                      <a:r>
                        <a:rPr lang="en-US" sz="1200" kern="0">
                          <a:effectLst/>
                        </a:rPr>
                        <a:t>debt_settlement_flag</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zh-CN" sz="1200" kern="0">
                          <a:effectLst/>
                        </a:rPr>
                        <a:t>表明借款人是否与债务结算公司合作</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a:effectLst/>
                        </a:rPr>
                        <a:t>N</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r>
                        <a:rPr lang="en-US" sz="1200" kern="0" dirty="0">
                          <a:effectLst/>
                        </a:rPr>
                        <a:t>0.9953</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3021729932"/>
                  </a:ext>
                </a:extLst>
              </a:tr>
            </a:tbl>
          </a:graphicData>
        </a:graphic>
      </p:graphicFrame>
      <p:sp>
        <p:nvSpPr>
          <p:cNvPr id="9" name="文本框 8">
            <a:extLst>
              <a:ext uri="{FF2B5EF4-FFF2-40B4-BE49-F238E27FC236}">
                <a16:creationId xmlns:a16="http://schemas.microsoft.com/office/drawing/2014/main" id="{54342749-DBA7-476F-9F89-F9E98F92FF21}"/>
              </a:ext>
            </a:extLst>
          </p:cNvPr>
          <p:cNvSpPr txBox="1"/>
          <p:nvPr/>
        </p:nvSpPr>
        <p:spPr>
          <a:xfrm>
            <a:off x="8138823" y="1720841"/>
            <a:ext cx="3591948" cy="3416318"/>
          </a:xfrm>
          <a:prstGeom prst="rect">
            <a:avLst/>
          </a:prstGeom>
          <a:noFill/>
          <a:ln w="44450" cap="flat">
            <a:solidFill>
              <a:srgbClr val="02418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lnSpc>
                <a:spcPct val="150000"/>
              </a:lnSpc>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rPr>
              <a:t>若一个变量其大部分观测记录都是相同的，那么该变量对目标变量的影响有限，一般来说临界点在</a:t>
            </a:r>
            <a:r>
              <a:rPr lang="en-US" altLang="zh-CN" dirty="0">
                <a:latin typeface="Times New Roman" panose="02020603050405020304" pitchFamily="18" charset="0"/>
                <a:ea typeface="微软雅黑" panose="020B0503020204020204" pitchFamily="34" charset="-122"/>
              </a:rPr>
              <a:t>90%.</a:t>
            </a:r>
          </a:p>
          <a:p>
            <a:pPr marL="285750" indent="-285750">
              <a:lnSpc>
                <a:spcPct val="150000"/>
              </a:lnSpc>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rPr>
              <a:t>将众数比例达</a:t>
            </a:r>
            <a:r>
              <a:rPr lang="en-US" altLang="zh-CN" dirty="0">
                <a:latin typeface="Times New Roman" panose="02020603050405020304" pitchFamily="18" charset="0"/>
                <a:ea typeface="微软雅黑" panose="020B0503020204020204" pitchFamily="34" charset="-122"/>
              </a:rPr>
              <a:t>90%</a:t>
            </a:r>
            <a:r>
              <a:rPr lang="zh-CN" altLang="en-US" dirty="0">
                <a:latin typeface="Times New Roman" panose="02020603050405020304" pitchFamily="18" charset="0"/>
                <a:ea typeface="微软雅黑" panose="020B0503020204020204" pitchFamily="34" charset="-122"/>
              </a:rPr>
              <a:t>以上的变量的众数占比列出，结合其具体含义，将同值比例</a:t>
            </a:r>
            <a:r>
              <a:rPr lang="en-US" altLang="zh-CN" dirty="0">
                <a:latin typeface="Times New Roman" panose="02020603050405020304" pitchFamily="18" charset="0"/>
                <a:ea typeface="微软雅黑" panose="020B0503020204020204" pitchFamily="34" charset="-122"/>
              </a:rPr>
              <a:t>90%</a:t>
            </a:r>
            <a:r>
              <a:rPr lang="zh-CN" altLang="en-US" dirty="0">
                <a:latin typeface="Times New Roman" panose="02020603050405020304" pitchFamily="18" charset="0"/>
                <a:ea typeface="微软雅黑" panose="020B0503020204020204" pitchFamily="34" charset="-122"/>
              </a:rPr>
              <a:t>以上的</a:t>
            </a:r>
            <a:r>
              <a:rPr lang="en-US" altLang="zh-CN" dirty="0">
                <a:latin typeface="Times New Roman" panose="02020603050405020304" pitchFamily="18" charset="0"/>
                <a:ea typeface="微软雅黑" panose="020B0503020204020204" pitchFamily="34" charset="-122"/>
              </a:rPr>
              <a:t>14</a:t>
            </a:r>
            <a:r>
              <a:rPr lang="zh-CN" altLang="en-US" dirty="0">
                <a:latin typeface="Times New Roman" panose="02020603050405020304" pitchFamily="18" charset="0"/>
                <a:ea typeface="微软雅黑" panose="020B0503020204020204" pitchFamily="34" charset="-122"/>
              </a:rPr>
              <a:t>个变量删去</a:t>
            </a:r>
            <a:r>
              <a:rPr lang="en-US" altLang="zh-CN" dirty="0">
                <a:latin typeface="Times New Roman" panose="02020603050405020304" pitchFamily="18" charset="0"/>
                <a:ea typeface="微软雅黑" panose="020B0503020204020204" pitchFamily="34" charset="-122"/>
              </a:rPr>
              <a:t>.</a:t>
            </a:r>
            <a:endParaRPr kumimoji="0" lang="zh-CN" altLang="en-US" sz="1800" b="0" i="0" u="none" strike="noStrike" cap="none" spc="0" normalizeH="0" dirty="0">
              <a:ln>
                <a:noFill/>
              </a:ln>
              <a:solidFill>
                <a:srgbClr val="000000"/>
              </a:solidFill>
              <a:effectLst/>
              <a:uFillTx/>
              <a:latin typeface="Times New Roman" panose="02020603050405020304" pitchFamily="18" charset="0"/>
              <a:ea typeface="微软雅黑" panose="020B0503020204020204" pitchFamily="34" charset="-122"/>
              <a:cs typeface="+mn-cs"/>
              <a:sym typeface="等线"/>
            </a:endParaRPr>
          </a:p>
        </p:txBody>
      </p:sp>
    </p:spTree>
    <p:extLst>
      <p:ext uri="{BB962C8B-B14F-4D97-AF65-F5344CB8AC3E}">
        <p14:creationId xmlns:p14="http://schemas.microsoft.com/office/powerpoint/2010/main" val="44222602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BF19D10-0F94-4FBE-970D-CDE5274A1A3D}"/>
              </a:ext>
            </a:extLst>
          </p:cNvPr>
          <p:cNvSpPr/>
          <p:nvPr/>
        </p:nvSpPr>
        <p:spPr>
          <a:xfrm>
            <a:off x="203200" y="203200"/>
            <a:ext cx="11768667" cy="645160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等线"/>
            </a:endParaRPr>
          </a:p>
        </p:txBody>
      </p:sp>
      <p:grpSp>
        <p:nvGrpSpPr>
          <p:cNvPr id="8" name="组合 7">
            <a:extLst>
              <a:ext uri="{FF2B5EF4-FFF2-40B4-BE49-F238E27FC236}">
                <a16:creationId xmlns:a16="http://schemas.microsoft.com/office/drawing/2014/main" id="{D2741C19-D709-4A11-B075-12978E3D74FD}"/>
              </a:ext>
            </a:extLst>
          </p:cNvPr>
          <p:cNvGrpSpPr/>
          <p:nvPr/>
        </p:nvGrpSpPr>
        <p:grpSpPr>
          <a:xfrm>
            <a:off x="461229" y="437424"/>
            <a:ext cx="4748819" cy="530423"/>
            <a:chOff x="522189" y="589824"/>
            <a:chExt cx="4748819" cy="530423"/>
          </a:xfrm>
        </p:grpSpPr>
        <p:pic>
          <p:nvPicPr>
            <p:cNvPr id="11" name="图片 10">
              <a:extLst>
                <a:ext uri="{FF2B5EF4-FFF2-40B4-BE49-F238E27FC236}">
                  <a16:creationId xmlns:a16="http://schemas.microsoft.com/office/drawing/2014/main" id="{E58DF725-64DB-44E3-9FAF-7E6FD81F63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189" y="589824"/>
              <a:ext cx="530423" cy="530423"/>
            </a:xfrm>
            <a:prstGeom prst="rect">
              <a:avLst/>
            </a:prstGeom>
          </p:spPr>
        </p:pic>
        <p:sp>
          <p:nvSpPr>
            <p:cNvPr id="7" name="文本框 6">
              <a:extLst>
                <a:ext uri="{FF2B5EF4-FFF2-40B4-BE49-F238E27FC236}">
                  <a16:creationId xmlns:a16="http://schemas.microsoft.com/office/drawing/2014/main" id="{0E744E40-3052-4563-B436-788B692ADF6A}"/>
                </a:ext>
              </a:extLst>
            </p:cNvPr>
            <p:cNvSpPr txBox="1"/>
            <p:nvPr/>
          </p:nvSpPr>
          <p:spPr>
            <a:xfrm>
              <a:off x="1207008" y="593426"/>
              <a:ext cx="406400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sz="2800" b="1" dirty="0">
                  <a:latin typeface="微软雅黑" panose="020B0503020204020204" pitchFamily="34" charset="-122"/>
                  <a:ea typeface="微软雅黑" panose="020B0503020204020204" pitchFamily="34" charset="-122"/>
                </a:rPr>
                <a:t>04 </a:t>
              </a:r>
              <a:r>
                <a:rPr lang="zh-CN" altLang="en-US" sz="2800" b="1" dirty="0">
                  <a:latin typeface="微软雅黑" panose="020B0503020204020204" pitchFamily="34" charset="-122"/>
                  <a:ea typeface="微软雅黑" panose="020B0503020204020204" pitchFamily="34" charset="-122"/>
                </a:rPr>
                <a:t>选择变量</a:t>
              </a:r>
              <a:endParaRPr kumimoji="0" lang="zh-CN" altLang="en-US" sz="2800" b="1"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等线"/>
              </a:endParaRPr>
            </a:p>
          </p:txBody>
        </p:sp>
      </p:grpSp>
      <p:pic>
        <p:nvPicPr>
          <p:cNvPr id="10" name="图片 9">
            <a:extLst>
              <a:ext uri="{FF2B5EF4-FFF2-40B4-BE49-F238E27FC236}">
                <a16:creationId xmlns:a16="http://schemas.microsoft.com/office/drawing/2014/main" id="{D6BBF3F6-675C-4EDB-9FCC-6471B8B82BD5}"/>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30572" y="1205673"/>
            <a:ext cx="7720218" cy="5223970"/>
          </a:xfrm>
          <a:prstGeom prst="rect">
            <a:avLst/>
          </a:prstGeom>
        </p:spPr>
      </p:pic>
      <p:sp>
        <p:nvSpPr>
          <p:cNvPr id="12" name="文本框 11">
            <a:extLst>
              <a:ext uri="{FF2B5EF4-FFF2-40B4-BE49-F238E27FC236}">
                <a16:creationId xmlns:a16="http://schemas.microsoft.com/office/drawing/2014/main" id="{AE695CDA-ABB8-4DE6-8292-BF292BBECA4A}"/>
              </a:ext>
            </a:extLst>
          </p:cNvPr>
          <p:cNvSpPr txBox="1"/>
          <p:nvPr/>
        </p:nvSpPr>
        <p:spPr>
          <a:xfrm>
            <a:off x="8578162" y="2344088"/>
            <a:ext cx="2572720" cy="2169823"/>
          </a:xfrm>
          <a:prstGeom prst="rect">
            <a:avLst/>
          </a:prstGeom>
          <a:noFill/>
          <a:ln w="44450" cap="flat">
            <a:solidFill>
              <a:srgbClr val="02418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lnSpc>
                <a:spcPct val="150000"/>
              </a:lnSpc>
              <a:buFont typeface="Arial" panose="020B0604020202020204" pitchFamily="34" charset="0"/>
              <a:buChar char="•"/>
            </a:pPr>
            <a:r>
              <a:rPr lang="zh-CN" altLang="zh-CN" dirty="0"/>
              <a:t>计算变量间的相关系数，若相关性过大，则不利于进行之后的建模</a:t>
            </a:r>
            <a:r>
              <a:rPr lang="zh-CN" altLang="en-US" dirty="0"/>
              <a:t>，</a:t>
            </a:r>
            <a:r>
              <a:rPr lang="zh-CN" altLang="zh-CN" dirty="0"/>
              <a:t>计划删去相关性高于</a:t>
            </a:r>
            <a:r>
              <a:rPr lang="en-US" altLang="zh-CN" dirty="0"/>
              <a:t>0.8</a:t>
            </a:r>
            <a:r>
              <a:rPr lang="zh-CN" altLang="zh-CN" dirty="0"/>
              <a:t>的变量</a:t>
            </a:r>
            <a:r>
              <a:rPr lang="zh-CN" altLang="en-US" dirty="0"/>
              <a:t>。</a:t>
            </a:r>
            <a:endParaRPr kumimoji="0" lang="zh-CN" altLang="en-US" sz="1800" b="0" i="0" u="none" strike="noStrike" cap="none" spc="0" normalizeH="0" dirty="0">
              <a:ln>
                <a:noFill/>
              </a:ln>
              <a:solidFill>
                <a:srgbClr val="000000"/>
              </a:solidFill>
              <a:effectLst/>
              <a:uFillTx/>
              <a:latin typeface="Times New Roman" panose="02020603050405020304" pitchFamily="18" charset="0"/>
              <a:ea typeface="微软雅黑" panose="020B0503020204020204" pitchFamily="34" charset="-122"/>
              <a:cs typeface="+mn-cs"/>
              <a:sym typeface="等线"/>
            </a:endParaRPr>
          </a:p>
        </p:txBody>
      </p:sp>
    </p:spTree>
    <p:extLst>
      <p:ext uri="{BB962C8B-B14F-4D97-AF65-F5344CB8AC3E}">
        <p14:creationId xmlns:p14="http://schemas.microsoft.com/office/powerpoint/2010/main" val="103332414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BF19D10-0F94-4FBE-970D-CDE5274A1A3D}"/>
              </a:ext>
            </a:extLst>
          </p:cNvPr>
          <p:cNvSpPr/>
          <p:nvPr/>
        </p:nvSpPr>
        <p:spPr>
          <a:xfrm>
            <a:off x="203200" y="203200"/>
            <a:ext cx="11768667" cy="645160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等线"/>
            </a:endParaRPr>
          </a:p>
        </p:txBody>
      </p:sp>
      <p:grpSp>
        <p:nvGrpSpPr>
          <p:cNvPr id="8" name="组合 7">
            <a:extLst>
              <a:ext uri="{FF2B5EF4-FFF2-40B4-BE49-F238E27FC236}">
                <a16:creationId xmlns:a16="http://schemas.microsoft.com/office/drawing/2014/main" id="{D2741C19-D709-4A11-B075-12978E3D74FD}"/>
              </a:ext>
            </a:extLst>
          </p:cNvPr>
          <p:cNvGrpSpPr/>
          <p:nvPr/>
        </p:nvGrpSpPr>
        <p:grpSpPr>
          <a:xfrm>
            <a:off x="461229" y="437424"/>
            <a:ext cx="4748819" cy="530423"/>
            <a:chOff x="522189" y="589824"/>
            <a:chExt cx="4748819" cy="530423"/>
          </a:xfrm>
        </p:grpSpPr>
        <p:pic>
          <p:nvPicPr>
            <p:cNvPr id="11" name="图片 10">
              <a:extLst>
                <a:ext uri="{FF2B5EF4-FFF2-40B4-BE49-F238E27FC236}">
                  <a16:creationId xmlns:a16="http://schemas.microsoft.com/office/drawing/2014/main" id="{E58DF725-64DB-44E3-9FAF-7E6FD81F63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189" y="589824"/>
              <a:ext cx="530423" cy="530423"/>
            </a:xfrm>
            <a:prstGeom prst="rect">
              <a:avLst/>
            </a:prstGeom>
          </p:spPr>
        </p:pic>
        <p:sp>
          <p:nvSpPr>
            <p:cNvPr id="7" name="文本框 6">
              <a:extLst>
                <a:ext uri="{FF2B5EF4-FFF2-40B4-BE49-F238E27FC236}">
                  <a16:creationId xmlns:a16="http://schemas.microsoft.com/office/drawing/2014/main" id="{0E744E40-3052-4563-B436-788B692ADF6A}"/>
                </a:ext>
              </a:extLst>
            </p:cNvPr>
            <p:cNvSpPr txBox="1"/>
            <p:nvPr/>
          </p:nvSpPr>
          <p:spPr>
            <a:xfrm>
              <a:off x="1207008" y="593426"/>
              <a:ext cx="406400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sz="2800" b="1" dirty="0">
                  <a:latin typeface="微软雅黑" panose="020B0503020204020204" pitchFamily="34" charset="-122"/>
                  <a:ea typeface="微软雅黑" panose="020B0503020204020204" pitchFamily="34" charset="-122"/>
                </a:rPr>
                <a:t>04 </a:t>
              </a:r>
              <a:r>
                <a:rPr lang="zh-CN" altLang="en-US" sz="2800" b="1" dirty="0">
                  <a:latin typeface="微软雅黑" panose="020B0503020204020204" pitchFamily="34" charset="-122"/>
                  <a:ea typeface="微软雅黑" panose="020B0503020204020204" pitchFamily="34" charset="-122"/>
                </a:rPr>
                <a:t>选择变量</a:t>
              </a:r>
              <a:endParaRPr kumimoji="0" lang="zh-CN" altLang="en-US" sz="2800" b="1"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等线"/>
              </a:endParaRPr>
            </a:p>
          </p:txBody>
        </p:sp>
      </p:grpSp>
      <p:graphicFrame>
        <p:nvGraphicFramePr>
          <p:cNvPr id="2" name="表格 1">
            <a:extLst>
              <a:ext uri="{FF2B5EF4-FFF2-40B4-BE49-F238E27FC236}">
                <a16:creationId xmlns:a16="http://schemas.microsoft.com/office/drawing/2014/main" id="{0C72C366-091A-46F6-AF47-2E97A31940E9}"/>
              </a:ext>
            </a:extLst>
          </p:cNvPr>
          <p:cNvGraphicFramePr>
            <a:graphicFrameLocks noGrp="1"/>
          </p:cNvGraphicFramePr>
          <p:nvPr>
            <p:extLst>
              <p:ext uri="{D42A27DB-BD31-4B8C-83A1-F6EECF244321}">
                <p14:modId xmlns:p14="http://schemas.microsoft.com/office/powerpoint/2010/main" val="3453623222"/>
              </p:ext>
            </p:extLst>
          </p:nvPr>
        </p:nvGraphicFramePr>
        <p:xfrm>
          <a:off x="991652" y="1672811"/>
          <a:ext cx="5203876" cy="4273422"/>
        </p:xfrm>
        <a:graphic>
          <a:graphicData uri="http://schemas.openxmlformats.org/drawingml/2006/table">
            <a:tbl>
              <a:tblPr firstRow="1" firstCol="1" bandRow="1">
                <a:tableStyleId>{5940675A-B579-460E-94D1-54222C63F5DA}</a:tableStyleId>
              </a:tblPr>
              <a:tblGrid>
                <a:gridCol w="1300969">
                  <a:extLst>
                    <a:ext uri="{9D8B030D-6E8A-4147-A177-3AD203B41FA5}">
                      <a16:colId xmlns:a16="http://schemas.microsoft.com/office/drawing/2014/main" val="2962825697"/>
                    </a:ext>
                  </a:extLst>
                </a:gridCol>
                <a:gridCol w="1197028">
                  <a:extLst>
                    <a:ext uri="{9D8B030D-6E8A-4147-A177-3AD203B41FA5}">
                      <a16:colId xmlns:a16="http://schemas.microsoft.com/office/drawing/2014/main" val="91629617"/>
                    </a:ext>
                  </a:extLst>
                </a:gridCol>
                <a:gridCol w="1404910">
                  <a:extLst>
                    <a:ext uri="{9D8B030D-6E8A-4147-A177-3AD203B41FA5}">
                      <a16:colId xmlns:a16="http://schemas.microsoft.com/office/drawing/2014/main" val="1743540976"/>
                    </a:ext>
                  </a:extLst>
                </a:gridCol>
                <a:gridCol w="1300969">
                  <a:extLst>
                    <a:ext uri="{9D8B030D-6E8A-4147-A177-3AD203B41FA5}">
                      <a16:colId xmlns:a16="http://schemas.microsoft.com/office/drawing/2014/main" val="925585523"/>
                    </a:ext>
                  </a:extLst>
                </a:gridCol>
              </a:tblGrid>
              <a:tr h="712237">
                <a:tc>
                  <a:txBody>
                    <a:bodyPr/>
                    <a:lstStyle/>
                    <a:p>
                      <a:pPr algn="ctr">
                        <a:lnSpc>
                          <a:spcPts val="1800"/>
                        </a:lnSpc>
                        <a:spcAft>
                          <a:spcPts val="0"/>
                        </a:spcAft>
                      </a:pPr>
                      <a:endParaRPr lang="en-US" altLang="zh-CN" sz="1400" kern="0" dirty="0">
                        <a:solidFill>
                          <a:srgbClr val="FFFFFF"/>
                        </a:solidFill>
                        <a:effectLst/>
                      </a:endParaRPr>
                    </a:p>
                    <a:p>
                      <a:pPr algn="ctr">
                        <a:lnSpc>
                          <a:spcPts val="1800"/>
                        </a:lnSpc>
                        <a:spcAft>
                          <a:spcPts val="0"/>
                        </a:spcAft>
                      </a:pPr>
                      <a:r>
                        <a:rPr lang="zh-CN" sz="1400" kern="0" dirty="0">
                          <a:solidFill>
                            <a:srgbClr val="FFFFFF"/>
                          </a:solidFill>
                          <a:effectLst/>
                        </a:rPr>
                        <a:t>变量名</a:t>
                      </a:r>
                      <a:endParaRPr lang="zh-CN" sz="1400" kern="100" dirty="0">
                        <a:solidFill>
                          <a:srgbClr val="FFFFFF"/>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solidFill>
                      <a:srgbClr val="024180"/>
                    </a:solidFill>
                  </a:tcPr>
                </a:tc>
                <a:tc>
                  <a:txBody>
                    <a:bodyPr/>
                    <a:lstStyle/>
                    <a:p>
                      <a:pPr algn="ctr">
                        <a:lnSpc>
                          <a:spcPts val="1800"/>
                        </a:lnSpc>
                        <a:spcAft>
                          <a:spcPts val="0"/>
                        </a:spcAft>
                      </a:pPr>
                      <a:endParaRPr lang="en-US" sz="1400" kern="0" dirty="0">
                        <a:solidFill>
                          <a:srgbClr val="FFFFFF"/>
                        </a:solidFill>
                        <a:effectLst/>
                      </a:endParaRPr>
                    </a:p>
                    <a:p>
                      <a:pPr algn="ctr">
                        <a:lnSpc>
                          <a:spcPts val="1800"/>
                        </a:lnSpc>
                        <a:spcAft>
                          <a:spcPts val="0"/>
                        </a:spcAft>
                      </a:pPr>
                      <a:r>
                        <a:rPr lang="en-US" sz="1400" kern="0" dirty="0">
                          <a:solidFill>
                            <a:srgbClr val="FFFFFF"/>
                          </a:solidFill>
                          <a:effectLst/>
                        </a:rPr>
                        <a:t>VIF</a:t>
                      </a:r>
                      <a:endParaRPr lang="zh-CN" sz="1400" kern="100" dirty="0">
                        <a:solidFill>
                          <a:srgbClr val="FFFFFF"/>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solidFill>
                      <a:srgbClr val="024180"/>
                    </a:solidFill>
                  </a:tcPr>
                </a:tc>
                <a:tc>
                  <a:txBody>
                    <a:bodyPr/>
                    <a:lstStyle/>
                    <a:p>
                      <a:pPr algn="ctr">
                        <a:lnSpc>
                          <a:spcPts val="1800"/>
                        </a:lnSpc>
                        <a:spcAft>
                          <a:spcPts val="0"/>
                        </a:spcAft>
                      </a:pPr>
                      <a:endParaRPr lang="en-US" altLang="zh-CN" sz="1400" kern="0" dirty="0">
                        <a:solidFill>
                          <a:srgbClr val="FFFFFF"/>
                        </a:solidFill>
                        <a:effectLst/>
                      </a:endParaRPr>
                    </a:p>
                    <a:p>
                      <a:pPr algn="ctr">
                        <a:lnSpc>
                          <a:spcPts val="1800"/>
                        </a:lnSpc>
                        <a:spcAft>
                          <a:spcPts val="0"/>
                        </a:spcAft>
                      </a:pPr>
                      <a:r>
                        <a:rPr lang="zh-CN" sz="1400" kern="0" dirty="0">
                          <a:solidFill>
                            <a:srgbClr val="FFFFFF"/>
                          </a:solidFill>
                          <a:effectLst/>
                        </a:rPr>
                        <a:t>变量名</a:t>
                      </a:r>
                      <a:endParaRPr lang="zh-CN" sz="1400" kern="100" dirty="0">
                        <a:solidFill>
                          <a:srgbClr val="FFFFFF"/>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solidFill>
                      <a:srgbClr val="024180"/>
                    </a:solidFill>
                  </a:tcPr>
                </a:tc>
                <a:tc>
                  <a:txBody>
                    <a:bodyPr/>
                    <a:lstStyle/>
                    <a:p>
                      <a:pPr algn="ctr">
                        <a:lnSpc>
                          <a:spcPts val="1800"/>
                        </a:lnSpc>
                        <a:spcAft>
                          <a:spcPts val="0"/>
                        </a:spcAft>
                      </a:pPr>
                      <a:endParaRPr lang="en-US" sz="1400" kern="0" dirty="0">
                        <a:solidFill>
                          <a:srgbClr val="FFFFFF"/>
                        </a:solidFill>
                        <a:effectLst/>
                      </a:endParaRPr>
                    </a:p>
                    <a:p>
                      <a:pPr algn="ctr">
                        <a:lnSpc>
                          <a:spcPts val="1800"/>
                        </a:lnSpc>
                        <a:spcAft>
                          <a:spcPts val="0"/>
                        </a:spcAft>
                      </a:pPr>
                      <a:r>
                        <a:rPr lang="en-US" sz="1400" kern="0" dirty="0">
                          <a:solidFill>
                            <a:srgbClr val="FFFFFF"/>
                          </a:solidFill>
                          <a:effectLst/>
                        </a:rPr>
                        <a:t>VIF</a:t>
                      </a:r>
                      <a:endParaRPr lang="zh-CN" sz="1400" kern="100" dirty="0">
                        <a:solidFill>
                          <a:srgbClr val="FFFFFF"/>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solidFill>
                      <a:srgbClr val="024180"/>
                    </a:solidFill>
                  </a:tcPr>
                </a:tc>
                <a:extLst>
                  <a:ext uri="{0D108BD9-81ED-4DB2-BD59-A6C34878D82A}">
                    <a16:rowId xmlns:a16="http://schemas.microsoft.com/office/drawing/2014/main" val="4038491981"/>
                  </a:ext>
                </a:extLst>
              </a:tr>
              <a:tr h="712237">
                <a:tc>
                  <a:txBody>
                    <a:bodyPr/>
                    <a:lstStyle/>
                    <a:p>
                      <a:pPr algn="ctr">
                        <a:lnSpc>
                          <a:spcPts val="1800"/>
                        </a:lnSpc>
                        <a:spcAft>
                          <a:spcPts val="0"/>
                        </a:spcAft>
                      </a:pPr>
                      <a:endParaRPr lang="en-US" sz="1200" b="1" kern="0" dirty="0">
                        <a:effectLst/>
                        <a:latin typeface="Times New Roman" panose="02020603050405020304" pitchFamily="18" charset="0"/>
                        <a:cs typeface="Times New Roman" panose="02020603050405020304" pitchFamily="18" charset="0"/>
                      </a:endParaRPr>
                    </a:p>
                    <a:p>
                      <a:pPr algn="ctr">
                        <a:lnSpc>
                          <a:spcPts val="1800"/>
                        </a:lnSpc>
                        <a:spcAft>
                          <a:spcPts val="0"/>
                        </a:spcAft>
                      </a:pPr>
                      <a:r>
                        <a:rPr lang="en-US" sz="1200" b="1" kern="0" dirty="0" err="1">
                          <a:effectLst/>
                          <a:latin typeface="Times New Roman" panose="02020603050405020304" pitchFamily="18" charset="0"/>
                          <a:cs typeface="Times New Roman" panose="02020603050405020304" pitchFamily="18" charset="0"/>
                        </a:rPr>
                        <a:t>loan_amnt</a:t>
                      </a:r>
                      <a:endParaRPr lang="zh-CN" sz="16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200" b="1" kern="0" dirty="0">
                        <a:effectLst/>
                        <a:latin typeface="Times New Roman" panose="02020603050405020304" pitchFamily="18" charset="0"/>
                        <a:cs typeface="Times New Roman" panose="02020603050405020304" pitchFamily="18" charset="0"/>
                      </a:endParaRPr>
                    </a:p>
                    <a:p>
                      <a:pPr algn="ctr">
                        <a:lnSpc>
                          <a:spcPts val="1800"/>
                        </a:lnSpc>
                        <a:spcAft>
                          <a:spcPts val="0"/>
                        </a:spcAft>
                      </a:pPr>
                      <a:r>
                        <a:rPr lang="en-US" sz="1200" b="1" kern="0" dirty="0">
                          <a:effectLst/>
                          <a:latin typeface="Times New Roman" panose="02020603050405020304" pitchFamily="18" charset="0"/>
                          <a:cs typeface="Times New Roman" panose="02020603050405020304" pitchFamily="18" charset="0"/>
                        </a:rPr>
                        <a:t>5.795527</a:t>
                      </a:r>
                      <a:endParaRPr lang="zh-CN" sz="16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200" b="1" kern="0" dirty="0">
                        <a:effectLst/>
                        <a:latin typeface="Times New Roman" panose="02020603050405020304" pitchFamily="18" charset="0"/>
                        <a:cs typeface="Times New Roman" panose="02020603050405020304" pitchFamily="18" charset="0"/>
                      </a:endParaRPr>
                    </a:p>
                    <a:p>
                      <a:pPr algn="ctr">
                        <a:lnSpc>
                          <a:spcPts val="1800"/>
                        </a:lnSpc>
                        <a:spcAft>
                          <a:spcPts val="0"/>
                        </a:spcAft>
                      </a:pPr>
                      <a:r>
                        <a:rPr lang="en-US" sz="1200" b="1" kern="0" dirty="0" err="1">
                          <a:effectLst/>
                          <a:latin typeface="Times New Roman" panose="02020603050405020304" pitchFamily="18" charset="0"/>
                          <a:cs typeface="Times New Roman" panose="02020603050405020304" pitchFamily="18" charset="0"/>
                        </a:rPr>
                        <a:t>annual_inc</a:t>
                      </a:r>
                      <a:endParaRPr lang="zh-CN" sz="16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200" b="1" kern="0" dirty="0">
                        <a:effectLst/>
                        <a:latin typeface="Times New Roman" panose="02020603050405020304" pitchFamily="18" charset="0"/>
                        <a:cs typeface="Times New Roman" panose="02020603050405020304" pitchFamily="18" charset="0"/>
                      </a:endParaRPr>
                    </a:p>
                    <a:p>
                      <a:pPr algn="ctr">
                        <a:lnSpc>
                          <a:spcPts val="1800"/>
                        </a:lnSpc>
                        <a:spcAft>
                          <a:spcPts val="0"/>
                        </a:spcAft>
                      </a:pPr>
                      <a:r>
                        <a:rPr lang="en-US" sz="1200" b="1" kern="0" dirty="0">
                          <a:effectLst/>
                          <a:latin typeface="Times New Roman" panose="02020603050405020304" pitchFamily="18" charset="0"/>
                          <a:cs typeface="Times New Roman" panose="02020603050405020304" pitchFamily="18" charset="0"/>
                        </a:rPr>
                        <a:t>2.297865</a:t>
                      </a:r>
                      <a:endParaRPr lang="zh-CN" sz="16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2802378177"/>
                  </a:ext>
                </a:extLst>
              </a:tr>
              <a:tr h="712237">
                <a:tc>
                  <a:txBody>
                    <a:bodyPr/>
                    <a:lstStyle/>
                    <a:p>
                      <a:pPr algn="ctr">
                        <a:lnSpc>
                          <a:spcPts val="1800"/>
                        </a:lnSpc>
                        <a:spcAft>
                          <a:spcPts val="0"/>
                        </a:spcAft>
                      </a:pPr>
                      <a:endParaRPr lang="en-US" sz="1200" b="1" kern="0" dirty="0">
                        <a:effectLst/>
                        <a:latin typeface="Times New Roman" panose="02020603050405020304" pitchFamily="18" charset="0"/>
                        <a:cs typeface="Times New Roman" panose="02020603050405020304" pitchFamily="18" charset="0"/>
                      </a:endParaRPr>
                    </a:p>
                    <a:p>
                      <a:pPr algn="ctr">
                        <a:lnSpc>
                          <a:spcPts val="1800"/>
                        </a:lnSpc>
                        <a:spcAft>
                          <a:spcPts val="0"/>
                        </a:spcAft>
                      </a:pPr>
                      <a:r>
                        <a:rPr lang="en-US" sz="1200" b="1" kern="0" dirty="0">
                          <a:effectLst/>
                          <a:latin typeface="Times New Roman" panose="02020603050405020304" pitchFamily="18" charset="0"/>
                          <a:cs typeface="Times New Roman" panose="02020603050405020304" pitchFamily="18" charset="0"/>
                        </a:rPr>
                        <a:t>term</a:t>
                      </a:r>
                      <a:endParaRPr lang="zh-CN" sz="16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200" b="1" kern="0" dirty="0">
                        <a:effectLst/>
                        <a:latin typeface="Times New Roman" panose="02020603050405020304" pitchFamily="18" charset="0"/>
                        <a:cs typeface="Times New Roman" panose="02020603050405020304" pitchFamily="18" charset="0"/>
                      </a:endParaRPr>
                    </a:p>
                    <a:p>
                      <a:pPr algn="ctr">
                        <a:lnSpc>
                          <a:spcPts val="1800"/>
                        </a:lnSpc>
                        <a:spcAft>
                          <a:spcPts val="0"/>
                        </a:spcAft>
                      </a:pPr>
                      <a:r>
                        <a:rPr lang="en-US" sz="1200" b="1" kern="0" dirty="0">
                          <a:effectLst/>
                          <a:latin typeface="Times New Roman" panose="02020603050405020304" pitchFamily="18" charset="0"/>
                          <a:cs typeface="Times New Roman" panose="02020603050405020304" pitchFamily="18" charset="0"/>
                        </a:rPr>
                        <a:t>1.910014</a:t>
                      </a:r>
                      <a:endParaRPr lang="zh-CN" sz="16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200" b="1" kern="0" dirty="0">
                        <a:effectLst/>
                        <a:latin typeface="Times New Roman" panose="02020603050405020304" pitchFamily="18" charset="0"/>
                        <a:cs typeface="Times New Roman" panose="02020603050405020304" pitchFamily="18" charset="0"/>
                      </a:endParaRPr>
                    </a:p>
                    <a:p>
                      <a:pPr algn="ctr">
                        <a:lnSpc>
                          <a:spcPts val="1800"/>
                        </a:lnSpc>
                        <a:spcAft>
                          <a:spcPts val="0"/>
                        </a:spcAft>
                      </a:pPr>
                      <a:r>
                        <a:rPr lang="en-US" sz="1200" b="1" kern="0" dirty="0" err="1">
                          <a:effectLst/>
                          <a:latin typeface="Times New Roman" panose="02020603050405020304" pitchFamily="18" charset="0"/>
                          <a:cs typeface="Times New Roman" panose="02020603050405020304" pitchFamily="18" charset="0"/>
                        </a:rPr>
                        <a:t>verification_status</a:t>
                      </a:r>
                      <a:endParaRPr lang="zh-CN" sz="16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200" b="1" kern="0" dirty="0">
                        <a:effectLst/>
                        <a:latin typeface="Times New Roman" panose="02020603050405020304" pitchFamily="18" charset="0"/>
                        <a:cs typeface="Times New Roman" panose="02020603050405020304" pitchFamily="18" charset="0"/>
                      </a:endParaRPr>
                    </a:p>
                    <a:p>
                      <a:pPr algn="ctr">
                        <a:lnSpc>
                          <a:spcPts val="1800"/>
                        </a:lnSpc>
                        <a:spcAft>
                          <a:spcPts val="0"/>
                        </a:spcAft>
                      </a:pPr>
                      <a:r>
                        <a:rPr lang="en-US" sz="1200" b="1" kern="0" dirty="0">
                          <a:effectLst/>
                          <a:latin typeface="Times New Roman" panose="02020603050405020304" pitchFamily="18" charset="0"/>
                          <a:cs typeface="Times New Roman" panose="02020603050405020304" pitchFamily="18" charset="0"/>
                        </a:rPr>
                        <a:t>3.502827</a:t>
                      </a:r>
                      <a:endParaRPr lang="zh-CN" sz="16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588250737"/>
                  </a:ext>
                </a:extLst>
              </a:tr>
              <a:tr h="712237">
                <a:tc>
                  <a:txBody>
                    <a:bodyPr/>
                    <a:lstStyle/>
                    <a:p>
                      <a:pPr algn="ctr">
                        <a:lnSpc>
                          <a:spcPts val="1800"/>
                        </a:lnSpc>
                        <a:spcAft>
                          <a:spcPts val="0"/>
                        </a:spcAft>
                      </a:pPr>
                      <a:endParaRPr lang="en-US" sz="1200" b="1" kern="0" dirty="0">
                        <a:effectLst/>
                        <a:latin typeface="Times New Roman" panose="02020603050405020304" pitchFamily="18" charset="0"/>
                        <a:cs typeface="Times New Roman" panose="02020603050405020304" pitchFamily="18" charset="0"/>
                      </a:endParaRPr>
                    </a:p>
                    <a:p>
                      <a:pPr algn="ctr">
                        <a:lnSpc>
                          <a:spcPts val="1800"/>
                        </a:lnSpc>
                        <a:spcAft>
                          <a:spcPts val="0"/>
                        </a:spcAft>
                      </a:pPr>
                      <a:r>
                        <a:rPr lang="en-US" sz="1200" b="1" kern="0" dirty="0" err="1">
                          <a:effectLst/>
                          <a:latin typeface="Times New Roman" panose="02020603050405020304" pitchFamily="18" charset="0"/>
                          <a:cs typeface="Times New Roman" panose="02020603050405020304" pitchFamily="18" charset="0"/>
                        </a:rPr>
                        <a:t>int_rate</a:t>
                      </a:r>
                      <a:endParaRPr lang="zh-CN" sz="16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200" b="1" kern="0" dirty="0">
                        <a:effectLst/>
                        <a:latin typeface="Times New Roman" panose="02020603050405020304" pitchFamily="18" charset="0"/>
                        <a:cs typeface="Times New Roman" panose="02020603050405020304" pitchFamily="18" charset="0"/>
                      </a:endParaRPr>
                    </a:p>
                    <a:p>
                      <a:pPr algn="ctr">
                        <a:lnSpc>
                          <a:spcPts val="1800"/>
                        </a:lnSpc>
                        <a:spcAft>
                          <a:spcPts val="0"/>
                        </a:spcAft>
                      </a:pPr>
                      <a:r>
                        <a:rPr lang="en-US" sz="1200" b="1" kern="0" dirty="0">
                          <a:effectLst/>
                          <a:latin typeface="Times New Roman" panose="02020603050405020304" pitchFamily="18" charset="0"/>
                          <a:cs typeface="Times New Roman" panose="02020603050405020304" pitchFamily="18" charset="0"/>
                        </a:rPr>
                        <a:t>14.078657</a:t>
                      </a:r>
                      <a:endParaRPr lang="zh-CN" sz="16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200" b="1" kern="0" dirty="0">
                        <a:effectLst/>
                        <a:latin typeface="Times New Roman" panose="02020603050405020304" pitchFamily="18" charset="0"/>
                        <a:cs typeface="Times New Roman" panose="02020603050405020304" pitchFamily="18" charset="0"/>
                      </a:endParaRPr>
                    </a:p>
                    <a:p>
                      <a:pPr algn="ctr">
                        <a:lnSpc>
                          <a:spcPts val="1800"/>
                        </a:lnSpc>
                        <a:spcAft>
                          <a:spcPts val="0"/>
                        </a:spcAft>
                      </a:pPr>
                      <a:r>
                        <a:rPr lang="en-US" sz="1200" b="1" kern="0" dirty="0">
                          <a:effectLst/>
                          <a:latin typeface="Times New Roman" panose="02020603050405020304" pitchFamily="18" charset="0"/>
                          <a:cs typeface="Times New Roman" panose="02020603050405020304" pitchFamily="18" charset="0"/>
                        </a:rPr>
                        <a:t>purpose</a:t>
                      </a:r>
                      <a:endParaRPr lang="zh-CN" sz="16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200" b="1" kern="0" dirty="0">
                        <a:effectLst/>
                        <a:latin typeface="Times New Roman" panose="02020603050405020304" pitchFamily="18" charset="0"/>
                        <a:cs typeface="Times New Roman" panose="02020603050405020304" pitchFamily="18" charset="0"/>
                      </a:endParaRPr>
                    </a:p>
                    <a:p>
                      <a:pPr algn="ctr">
                        <a:lnSpc>
                          <a:spcPts val="1800"/>
                        </a:lnSpc>
                        <a:spcAft>
                          <a:spcPts val="0"/>
                        </a:spcAft>
                      </a:pPr>
                      <a:r>
                        <a:rPr lang="en-US" sz="1200" b="1" kern="0" dirty="0">
                          <a:effectLst/>
                          <a:latin typeface="Times New Roman" panose="02020603050405020304" pitchFamily="18" charset="0"/>
                          <a:cs typeface="Times New Roman" panose="02020603050405020304" pitchFamily="18" charset="0"/>
                        </a:rPr>
                        <a:t>2.246061</a:t>
                      </a:r>
                      <a:endParaRPr lang="zh-CN" sz="16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1048208896"/>
                  </a:ext>
                </a:extLst>
              </a:tr>
              <a:tr h="712237">
                <a:tc>
                  <a:txBody>
                    <a:bodyPr/>
                    <a:lstStyle/>
                    <a:p>
                      <a:pPr algn="ctr">
                        <a:lnSpc>
                          <a:spcPts val="1800"/>
                        </a:lnSpc>
                        <a:spcAft>
                          <a:spcPts val="0"/>
                        </a:spcAft>
                      </a:pPr>
                      <a:endParaRPr lang="en-US" sz="1200" b="1" kern="0" dirty="0">
                        <a:effectLst/>
                        <a:latin typeface="Times New Roman" panose="02020603050405020304" pitchFamily="18" charset="0"/>
                        <a:cs typeface="Times New Roman" panose="02020603050405020304" pitchFamily="18" charset="0"/>
                      </a:endParaRPr>
                    </a:p>
                    <a:p>
                      <a:pPr algn="ctr">
                        <a:lnSpc>
                          <a:spcPts val="1800"/>
                        </a:lnSpc>
                        <a:spcAft>
                          <a:spcPts val="0"/>
                        </a:spcAft>
                      </a:pPr>
                      <a:r>
                        <a:rPr lang="en-US" sz="1200" b="1" kern="0" dirty="0" err="1">
                          <a:effectLst/>
                          <a:latin typeface="Times New Roman" panose="02020603050405020304" pitchFamily="18" charset="0"/>
                          <a:cs typeface="Times New Roman" panose="02020603050405020304" pitchFamily="18" charset="0"/>
                        </a:rPr>
                        <a:t>emp_length</a:t>
                      </a:r>
                      <a:endParaRPr lang="zh-CN" sz="16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200" b="1" kern="0" dirty="0">
                        <a:effectLst/>
                        <a:latin typeface="Times New Roman" panose="02020603050405020304" pitchFamily="18" charset="0"/>
                        <a:cs typeface="Times New Roman" panose="02020603050405020304" pitchFamily="18" charset="0"/>
                      </a:endParaRPr>
                    </a:p>
                    <a:p>
                      <a:pPr algn="ctr">
                        <a:lnSpc>
                          <a:spcPts val="1800"/>
                        </a:lnSpc>
                        <a:spcAft>
                          <a:spcPts val="0"/>
                        </a:spcAft>
                      </a:pPr>
                      <a:r>
                        <a:rPr lang="en-US" sz="1200" b="1" kern="0" dirty="0">
                          <a:effectLst/>
                          <a:latin typeface="Times New Roman" panose="02020603050405020304" pitchFamily="18" charset="0"/>
                          <a:cs typeface="Times New Roman" panose="02020603050405020304" pitchFamily="18" charset="0"/>
                        </a:rPr>
                        <a:t>4.060797</a:t>
                      </a:r>
                      <a:endParaRPr lang="zh-CN" sz="16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200" b="1" kern="0" dirty="0">
                        <a:effectLst/>
                        <a:latin typeface="Times New Roman" panose="02020603050405020304" pitchFamily="18" charset="0"/>
                        <a:cs typeface="Times New Roman" panose="02020603050405020304" pitchFamily="18" charset="0"/>
                      </a:endParaRPr>
                    </a:p>
                    <a:p>
                      <a:pPr algn="ctr">
                        <a:lnSpc>
                          <a:spcPts val="1800"/>
                        </a:lnSpc>
                        <a:spcAft>
                          <a:spcPts val="0"/>
                        </a:spcAft>
                      </a:pPr>
                      <a:r>
                        <a:rPr lang="en-US" sz="1200" b="1" kern="0" dirty="0" err="1">
                          <a:effectLst/>
                          <a:latin typeface="Times New Roman" panose="02020603050405020304" pitchFamily="18" charset="0"/>
                          <a:cs typeface="Times New Roman" panose="02020603050405020304" pitchFamily="18" charset="0"/>
                        </a:rPr>
                        <a:t>dti</a:t>
                      </a:r>
                      <a:endParaRPr lang="zh-CN" sz="16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200" b="1" kern="0" dirty="0">
                        <a:effectLst/>
                        <a:latin typeface="Times New Roman" panose="02020603050405020304" pitchFamily="18" charset="0"/>
                        <a:cs typeface="Times New Roman" panose="02020603050405020304" pitchFamily="18" charset="0"/>
                      </a:endParaRPr>
                    </a:p>
                    <a:p>
                      <a:pPr algn="ctr">
                        <a:lnSpc>
                          <a:spcPts val="1800"/>
                        </a:lnSpc>
                        <a:spcAft>
                          <a:spcPts val="0"/>
                        </a:spcAft>
                      </a:pPr>
                      <a:r>
                        <a:rPr lang="en-US" sz="1200" b="1" kern="0" dirty="0">
                          <a:effectLst/>
                          <a:latin typeface="Times New Roman" panose="02020603050405020304" pitchFamily="18" charset="0"/>
                          <a:cs typeface="Times New Roman" panose="02020603050405020304" pitchFamily="18" charset="0"/>
                        </a:rPr>
                        <a:t>6.403395</a:t>
                      </a:r>
                      <a:endParaRPr lang="zh-CN" sz="16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4191905808"/>
                  </a:ext>
                </a:extLst>
              </a:tr>
              <a:tr h="712237">
                <a:tc>
                  <a:txBody>
                    <a:bodyPr/>
                    <a:lstStyle/>
                    <a:p>
                      <a:pPr algn="ctr">
                        <a:lnSpc>
                          <a:spcPts val="1800"/>
                        </a:lnSpc>
                        <a:spcAft>
                          <a:spcPts val="0"/>
                        </a:spcAft>
                      </a:pPr>
                      <a:endParaRPr lang="en-US" sz="1200" b="1" kern="0" dirty="0">
                        <a:effectLst/>
                        <a:latin typeface="Times New Roman" panose="02020603050405020304" pitchFamily="18" charset="0"/>
                        <a:cs typeface="Times New Roman" panose="02020603050405020304" pitchFamily="18" charset="0"/>
                      </a:endParaRPr>
                    </a:p>
                    <a:p>
                      <a:pPr algn="ctr">
                        <a:lnSpc>
                          <a:spcPts val="1800"/>
                        </a:lnSpc>
                        <a:spcAft>
                          <a:spcPts val="0"/>
                        </a:spcAft>
                      </a:pPr>
                      <a:r>
                        <a:rPr lang="en-US" sz="1200" b="1" kern="0" dirty="0" err="1">
                          <a:effectLst/>
                          <a:latin typeface="Times New Roman" panose="02020603050405020304" pitchFamily="18" charset="0"/>
                          <a:cs typeface="Times New Roman" panose="02020603050405020304" pitchFamily="18" charset="0"/>
                        </a:rPr>
                        <a:t>home_ownership</a:t>
                      </a:r>
                      <a:endParaRPr lang="zh-CN" sz="16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200" b="1" kern="0" dirty="0">
                        <a:effectLst/>
                        <a:latin typeface="Times New Roman" panose="02020603050405020304" pitchFamily="18" charset="0"/>
                        <a:cs typeface="Times New Roman" panose="02020603050405020304" pitchFamily="18" charset="0"/>
                      </a:endParaRPr>
                    </a:p>
                    <a:p>
                      <a:pPr algn="ctr">
                        <a:lnSpc>
                          <a:spcPts val="1800"/>
                        </a:lnSpc>
                        <a:spcAft>
                          <a:spcPts val="0"/>
                        </a:spcAft>
                      </a:pPr>
                      <a:r>
                        <a:rPr lang="en-US" sz="1200" b="1" kern="0" dirty="0">
                          <a:effectLst/>
                          <a:latin typeface="Times New Roman" panose="02020603050405020304" pitchFamily="18" charset="0"/>
                          <a:cs typeface="Times New Roman" panose="02020603050405020304" pitchFamily="18" charset="0"/>
                        </a:rPr>
                        <a:t>3.001308</a:t>
                      </a:r>
                      <a:endParaRPr lang="zh-CN" sz="16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200" b="1" kern="0" dirty="0">
                        <a:effectLst/>
                        <a:latin typeface="Times New Roman" panose="02020603050405020304" pitchFamily="18" charset="0"/>
                        <a:cs typeface="Times New Roman" panose="02020603050405020304" pitchFamily="18" charset="0"/>
                      </a:endParaRPr>
                    </a:p>
                    <a:p>
                      <a:pPr algn="ctr">
                        <a:lnSpc>
                          <a:spcPts val="1800"/>
                        </a:lnSpc>
                        <a:spcAft>
                          <a:spcPts val="0"/>
                        </a:spcAft>
                      </a:pPr>
                      <a:r>
                        <a:rPr lang="en-US" sz="1200" b="1" kern="0" dirty="0">
                          <a:effectLst/>
                          <a:latin typeface="Times New Roman" panose="02020603050405020304" pitchFamily="18" charset="0"/>
                          <a:cs typeface="Times New Roman" panose="02020603050405020304" pitchFamily="18" charset="0"/>
                        </a:rPr>
                        <a:t>delinq_2yrs</a:t>
                      </a:r>
                      <a:endParaRPr lang="zh-CN" sz="16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200" b="1" kern="0" dirty="0">
                        <a:effectLst/>
                        <a:latin typeface="Times New Roman" panose="02020603050405020304" pitchFamily="18" charset="0"/>
                        <a:cs typeface="Times New Roman" panose="02020603050405020304" pitchFamily="18" charset="0"/>
                      </a:endParaRPr>
                    </a:p>
                    <a:p>
                      <a:pPr algn="ctr">
                        <a:lnSpc>
                          <a:spcPts val="1800"/>
                        </a:lnSpc>
                        <a:spcAft>
                          <a:spcPts val="0"/>
                        </a:spcAft>
                      </a:pPr>
                      <a:r>
                        <a:rPr lang="en-US" sz="1200" b="1" kern="0" dirty="0">
                          <a:effectLst/>
                          <a:latin typeface="Times New Roman" panose="02020603050405020304" pitchFamily="18" charset="0"/>
                          <a:cs typeface="Times New Roman" panose="02020603050405020304" pitchFamily="18" charset="0"/>
                        </a:rPr>
                        <a:t>1.430365</a:t>
                      </a:r>
                      <a:endParaRPr lang="zh-CN" sz="16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1055807030"/>
                  </a:ext>
                </a:extLst>
              </a:tr>
            </a:tbl>
          </a:graphicData>
        </a:graphic>
      </p:graphicFrame>
      <p:sp>
        <p:nvSpPr>
          <p:cNvPr id="9" name="文本框 8">
            <a:extLst>
              <a:ext uri="{FF2B5EF4-FFF2-40B4-BE49-F238E27FC236}">
                <a16:creationId xmlns:a16="http://schemas.microsoft.com/office/drawing/2014/main" id="{5A689E0E-DC80-4F91-8567-3CF89E617D02}"/>
              </a:ext>
            </a:extLst>
          </p:cNvPr>
          <p:cNvSpPr txBox="1"/>
          <p:nvPr/>
        </p:nvSpPr>
        <p:spPr>
          <a:xfrm>
            <a:off x="6983980" y="2136339"/>
            <a:ext cx="4216368" cy="2585321"/>
          </a:xfrm>
          <a:prstGeom prst="rect">
            <a:avLst/>
          </a:prstGeom>
          <a:noFill/>
          <a:ln w="44450" cap="flat">
            <a:solidFill>
              <a:srgbClr val="02418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lnSpc>
                <a:spcPct val="150000"/>
              </a:lnSpc>
              <a:buFont typeface="Arial" panose="020B0604020202020204" pitchFamily="34" charset="0"/>
              <a:buChar char="•"/>
            </a:pPr>
            <a:r>
              <a:rPr lang="zh-CN" altLang="zh-CN" dirty="0"/>
              <a:t>利用</a:t>
            </a:r>
            <a:r>
              <a:rPr lang="en-US" altLang="zh-CN" dirty="0"/>
              <a:t>VIF</a:t>
            </a:r>
            <a:r>
              <a:rPr lang="zh-CN" altLang="zh-CN" dirty="0"/>
              <a:t>（方差膨胀因子）分析变量，消除多重共线性</a:t>
            </a:r>
            <a:r>
              <a:rPr lang="zh-CN" altLang="en-US" dirty="0"/>
              <a:t>；</a:t>
            </a:r>
            <a:endParaRPr lang="en-US" altLang="zh-CN" dirty="0"/>
          </a:p>
          <a:p>
            <a:pPr marL="285750" indent="-285750">
              <a:lnSpc>
                <a:spcPct val="150000"/>
              </a:lnSpc>
              <a:buFont typeface="Arial" panose="020B0604020202020204" pitchFamily="34" charset="0"/>
              <a:buChar char="•"/>
            </a:pPr>
            <a:r>
              <a:rPr lang="en-US" altLang="zh-CN" dirty="0"/>
              <a:t>VIF</a:t>
            </a:r>
            <a:r>
              <a:rPr lang="zh-CN" altLang="zh-CN" dirty="0"/>
              <a:t>是反应自变量之间复共线性程度的数值，当</a:t>
            </a:r>
            <a:r>
              <a:rPr lang="en-US" altLang="zh-CN" dirty="0"/>
              <a:t>VIF</a:t>
            </a:r>
            <a:r>
              <a:rPr lang="zh-CN" altLang="zh-CN" dirty="0"/>
              <a:t>大于</a:t>
            </a:r>
            <a:r>
              <a:rPr lang="en-US" altLang="zh-CN" dirty="0"/>
              <a:t>10</a:t>
            </a:r>
            <a:r>
              <a:rPr lang="zh-CN" altLang="zh-CN" dirty="0"/>
              <a:t>时，表明变量存在严重的共线性问题，需要加以剔除</a:t>
            </a:r>
            <a:r>
              <a:rPr lang="zh-CN" altLang="en-US" dirty="0"/>
              <a:t>。</a:t>
            </a:r>
            <a:endParaRPr lang="en-US" altLang="zh-CN" dirty="0"/>
          </a:p>
          <a:p>
            <a:pPr marL="285750" indent="-285750">
              <a:lnSpc>
                <a:spcPct val="150000"/>
              </a:lnSpc>
              <a:buFont typeface="Arial" panose="020B0604020202020204" pitchFamily="34" charset="0"/>
              <a:buChar char="•"/>
            </a:pPr>
            <a:r>
              <a:rPr lang="zh-CN" altLang="zh-CN" dirty="0"/>
              <a:t>剔除后模型剩余</a:t>
            </a:r>
            <a:r>
              <a:rPr lang="en-US" altLang="zh-CN" dirty="0"/>
              <a:t>41</a:t>
            </a:r>
            <a:r>
              <a:rPr lang="zh-CN" altLang="zh-CN" dirty="0"/>
              <a:t>个变量</a:t>
            </a:r>
            <a:r>
              <a:rPr lang="en-US" altLang="zh-CN" dirty="0"/>
              <a:t>.</a:t>
            </a:r>
            <a:endParaRPr kumimoji="0" lang="zh-CN" altLang="en-US" sz="1800" b="0" i="0" u="none" strike="noStrike" cap="none" spc="0" normalizeH="0" dirty="0">
              <a:ln>
                <a:noFill/>
              </a:ln>
              <a:solidFill>
                <a:srgbClr val="000000"/>
              </a:solidFill>
              <a:effectLst/>
              <a:uFillTx/>
              <a:latin typeface="Times New Roman" panose="02020603050405020304" pitchFamily="18" charset="0"/>
              <a:ea typeface="微软雅黑" panose="020B0503020204020204" pitchFamily="34" charset="-122"/>
              <a:cs typeface="+mn-cs"/>
              <a:sym typeface="等线"/>
            </a:endParaRPr>
          </a:p>
        </p:txBody>
      </p:sp>
    </p:spTree>
    <p:extLst>
      <p:ext uri="{BB962C8B-B14F-4D97-AF65-F5344CB8AC3E}">
        <p14:creationId xmlns:p14="http://schemas.microsoft.com/office/powerpoint/2010/main" val="131331337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BF19D10-0F94-4FBE-970D-CDE5274A1A3D}"/>
              </a:ext>
            </a:extLst>
          </p:cNvPr>
          <p:cNvSpPr/>
          <p:nvPr/>
        </p:nvSpPr>
        <p:spPr>
          <a:xfrm>
            <a:off x="203200" y="203200"/>
            <a:ext cx="11768667" cy="645160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等线"/>
            </a:endParaRPr>
          </a:p>
        </p:txBody>
      </p:sp>
      <p:grpSp>
        <p:nvGrpSpPr>
          <p:cNvPr id="8" name="组合 7">
            <a:extLst>
              <a:ext uri="{FF2B5EF4-FFF2-40B4-BE49-F238E27FC236}">
                <a16:creationId xmlns:a16="http://schemas.microsoft.com/office/drawing/2014/main" id="{D2741C19-D709-4A11-B075-12978E3D74FD}"/>
              </a:ext>
            </a:extLst>
          </p:cNvPr>
          <p:cNvGrpSpPr/>
          <p:nvPr/>
        </p:nvGrpSpPr>
        <p:grpSpPr>
          <a:xfrm>
            <a:off x="461229" y="437424"/>
            <a:ext cx="4748819" cy="530423"/>
            <a:chOff x="522189" y="589824"/>
            <a:chExt cx="4748819" cy="530423"/>
          </a:xfrm>
        </p:grpSpPr>
        <p:pic>
          <p:nvPicPr>
            <p:cNvPr id="11" name="图片 10">
              <a:extLst>
                <a:ext uri="{FF2B5EF4-FFF2-40B4-BE49-F238E27FC236}">
                  <a16:creationId xmlns:a16="http://schemas.microsoft.com/office/drawing/2014/main" id="{E58DF725-64DB-44E3-9FAF-7E6FD81F63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189" y="589824"/>
              <a:ext cx="530423" cy="530423"/>
            </a:xfrm>
            <a:prstGeom prst="rect">
              <a:avLst/>
            </a:prstGeom>
          </p:spPr>
        </p:pic>
        <p:sp>
          <p:nvSpPr>
            <p:cNvPr id="7" name="文本框 6">
              <a:extLst>
                <a:ext uri="{FF2B5EF4-FFF2-40B4-BE49-F238E27FC236}">
                  <a16:creationId xmlns:a16="http://schemas.microsoft.com/office/drawing/2014/main" id="{0E744E40-3052-4563-B436-788B692ADF6A}"/>
                </a:ext>
              </a:extLst>
            </p:cNvPr>
            <p:cNvSpPr txBox="1"/>
            <p:nvPr/>
          </p:nvSpPr>
          <p:spPr>
            <a:xfrm>
              <a:off x="1207008" y="593426"/>
              <a:ext cx="406400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sz="2800" b="1" dirty="0">
                  <a:latin typeface="微软雅黑" panose="020B0503020204020204" pitchFamily="34" charset="-122"/>
                  <a:ea typeface="微软雅黑" panose="020B0503020204020204" pitchFamily="34" charset="-122"/>
                </a:rPr>
                <a:t>04 </a:t>
              </a:r>
              <a:r>
                <a:rPr lang="zh-CN" altLang="en-US" sz="2800" b="1" dirty="0">
                  <a:latin typeface="微软雅黑" panose="020B0503020204020204" pitchFamily="34" charset="-122"/>
                  <a:ea typeface="微软雅黑" panose="020B0503020204020204" pitchFamily="34" charset="-122"/>
                </a:rPr>
                <a:t>选择变量</a:t>
              </a:r>
              <a:endParaRPr kumimoji="0" lang="zh-CN" altLang="en-US" sz="2800" b="1"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等线"/>
              </a:endParaRPr>
            </a:p>
          </p:txBody>
        </p:sp>
      </p:grpSp>
      <p:graphicFrame>
        <p:nvGraphicFramePr>
          <p:cNvPr id="2" name="表格 1">
            <a:extLst>
              <a:ext uri="{FF2B5EF4-FFF2-40B4-BE49-F238E27FC236}">
                <a16:creationId xmlns:a16="http://schemas.microsoft.com/office/drawing/2014/main" id="{5CFAB51F-F8D4-4ACB-8D27-C5534AA7C69D}"/>
              </a:ext>
            </a:extLst>
          </p:cNvPr>
          <p:cNvGraphicFramePr>
            <a:graphicFrameLocks noGrp="1"/>
          </p:cNvGraphicFramePr>
          <p:nvPr>
            <p:extLst>
              <p:ext uri="{D42A27DB-BD31-4B8C-83A1-F6EECF244321}">
                <p14:modId xmlns:p14="http://schemas.microsoft.com/office/powerpoint/2010/main" val="2930826233"/>
              </p:ext>
            </p:extLst>
          </p:nvPr>
        </p:nvGraphicFramePr>
        <p:xfrm>
          <a:off x="5115783" y="1202070"/>
          <a:ext cx="6178420" cy="4823928"/>
        </p:xfrm>
        <a:graphic>
          <a:graphicData uri="http://schemas.openxmlformats.org/drawingml/2006/table">
            <a:tbl>
              <a:tblPr firstRow="1" firstCol="1" bandRow="1">
                <a:tableStyleId>{5940675A-B579-460E-94D1-54222C63F5DA}</a:tableStyleId>
              </a:tblPr>
              <a:tblGrid>
                <a:gridCol w="1544605">
                  <a:extLst>
                    <a:ext uri="{9D8B030D-6E8A-4147-A177-3AD203B41FA5}">
                      <a16:colId xmlns:a16="http://schemas.microsoft.com/office/drawing/2014/main" val="475391244"/>
                    </a:ext>
                  </a:extLst>
                </a:gridCol>
                <a:gridCol w="1544605">
                  <a:extLst>
                    <a:ext uri="{9D8B030D-6E8A-4147-A177-3AD203B41FA5}">
                      <a16:colId xmlns:a16="http://schemas.microsoft.com/office/drawing/2014/main" val="2603612548"/>
                    </a:ext>
                  </a:extLst>
                </a:gridCol>
                <a:gridCol w="1544605">
                  <a:extLst>
                    <a:ext uri="{9D8B030D-6E8A-4147-A177-3AD203B41FA5}">
                      <a16:colId xmlns:a16="http://schemas.microsoft.com/office/drawing/2014/main" val="3150651194"/>
                    </a:ext>
                  </a:extLst>
                </a:gridCol>
                <a:gridCol w="1544605">
                  <a:extLst>
                    <a:ext uri="{9D8B030D-6E8A-4147-A177-3AD203B41FA5}">
                      <a16:colId xmlns:a16="http://schemas.microsoft.com/office/drawing/2014/main" val="595512256"/>
                    </a:ext>
                  </a:extLst>
                </a:gridCol>
              </a:tblGrid>
              <a:tr h="803988">
                <a:tc>
                  <a:txBody>
                    <a:bodyPr/>
                    <a:lstStyle/>
                    <a:p>
                      <a:pPr algn="ctr">
                        <a:lnSpc>
                          <a:spcPts val="1800"/>
                        </a:lnSpc>
                        <a:spcAft>
                          <a:spcPts val="0"/>
                        </a:spcAft>
                      </a:pPr>
                      <a:endParaRPr lang="en-US" altLang="zh-CN" sz="1600" kern="0" dirty="0">
                        <a:solidFill>
                          <a:srgbClr val="FFFFFF"/>
                        </a:solidFill>
                        <a:effectLst/>
                        <a:latin typeface="微软雅黑" panose="020B0503020204020204" pitchFamily="34" charset="-122"/>
                        <a:ea typeface="微软雅黑" panose="020B0503020204020204" pitchFamily="34" charset="-122"/>
                      </a:endParaRPr>
                    </a:p>
                    <a:p>
                      <a:pPr algn="ctr">
                        <a:lnSpc>
                          <a:spcPts val="1800"/>
                        </a:lnSpc>
                        <a:spcAft>
                          <a:spcPts val="0"/>
                        </a:spcAft>
                      </a:pPr>
                      <a:r>
                        <a:rPr lang="zh-CN" sz="1600" kern="0" dirty="0">
                          <a:solidFill>
                            <a:srgbClr val="FFFFFF"/>
                          </a:solidFill>
                          <a:effectLst/>
                          <a:latin typeface="微软雅黑" panose="020B0503020204020204" pitchFamily="34" charset="-122"/>
                          <a:ea typeface="微软雅黑" panose="020B0503020204020204" pitchFamily="34" charset="-122"/>
                        </a:rPr>
                        <a:t>变量名</a:t>
                      </a:r>
                      <a:endParaRPr lang="zh-CN" sz="2000" kern="100" dirty="0">
                        <a:solidFill>
                          <a:srgbClr val="FFFFFF"/>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solidFill>
                      <a:srgbClr val="024180"/>
                    </a:solidFill>
                  </a:tcPr>
                </a:tc>
                <a:tc>
                  <a:txBody>
                    <a:bodyPr/>
                    <a:lstStyle/>
                    <a:p>
                      <a:pPr algn="ctr">
                        <a:lnSpc>
                          <a:spcPts val="1800"/>
                        </a:lnSpc>
                        <a:spcAft>
                          <a:spcPts val="0"/>
                        </a:spcAft>
                      </a:pPr>
                      <a:endParaRPr lang="en-US" sz="1600" kern="0" dirty="0">
                        <a:solidFill>
                          <a:srgbClr val="FFFFFF"/>
                        </a:solidFill>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600" kern="0" dirty="0">
                          <a:solidFill>
                            <a:srgbClr val="FFFFFF"/>
                          </a:solidFill>
                          <a:effectLst/>
                          <a:latin typeface="微软雅黑" panose="020B0503020204020204" pitchFamily="34" charset="-122"/>
                          <a:ea typeface="微软雅黑" panose="020B0503020204020204" pitchFamily="34" charset="-122"/>
                        </a:rPr>
                        <a:t>importance</a:t>
                      </a:r>
                      <a:endParaRPr lang="zh-CN" sz="2000" kern="100" dirty="0">
                        <a:solidFill>
                          <a:srgbClr val="FFFFFF"/>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solidFill>
                      <a:srgbClr val="024180"/>
                    </a:solidFill>
                  </a:tcPr>
                </a:tc>
                <a:tc>
                  <a:txBody>
                    <a:bodyPr/>
                    <a:lstStyle/>
                    <a:p>
                      <a:pPr algn="ctr">
                        <a:lnSpc>
                          <a:spcPts val="1800"/>
                        </a:lnSpc>
                        <a:spcAft>
                          <a:spcPts val="0"/>
                        </a:spcAft>
                      </a:pPr>
                      <a:endParaRPr lang="en-US" altLang="zh-CN" sz="1600" kern="0" dirty="0">
                        <a:solidFill>
                          <a:srgbClr val="FFFFFF"/>
                        </a:solidFill>
                        <a:effectLst/>
                        <a:latin typeface="微软雅黑" panose="020B0503020204020204" pitchFamily="34" charset="-122"/>
                        <a:ea typeface="微软雅黑" panose="020B0503020204020204" pitchFamily="34" charset="-122"/>
                      </a:endParaRPr>
                    </a:p>
                    <a:p>
                      <a:pPr algn="ctr">
                        <a:lnSpc>
                          <a:spcPts val="1800"/>
                        </a:lnSpc>
                        <a:spcAft>
                          <a:spcPts val="0"/>
                        </a:spcAft>
                      </a:pPr>
                      <a:r>
                        <a:rPr lang="zh-CN" sz="1600" kern="0" dirty="0">
                          <a:solidFill>
                            <a:srgbClr val="FFFFFF"/>
                          </a:solidFill>
                          <a:effectLst/>
                          <a:latin typeface="微软雅黑" panose="020B0503020204020204" pitchFamily="34" charset="-122"/>
                          <a:ea typeface="微软雅黑" panose="020B0503020204020204" pitchFamily="34" charset="-122"/>
                        </a:rPr>
                        <a:t>变量名</a:t>
                      </a:r>
                      <a:endParaRPr lang="zh-CN" sz="2000" kern="100" dirty="0">
                        <a:solidFill>
                          <a:srgbClr val="FFFFFF"/>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solidFill>
                      <a:srgbClr val="024180"/>
                    </a:solidFill>
                  </a:tcPr>
                </a:tc>
                <a:tc>
                  <a:txBody>
                    <a:bodyPr/>
                    <a:lstStyle/>
                    <a:p>
                      <a:pPr algn="ctr">
                        <a:lnSpc>
                          <a:spcPts val="1800"/>
                        </a:lnSpc>
                        <a:spcAft>
                          <a:spcPts val="0"/>
                        </a:spcAft>
                      </a:pPr>
                      <a:endParaRPr lang="en-US" sz="1600" kern="0" dirty="0">
                        <a:solidFill>
                          <a:srgbClr val="FFFFFF"/>
                        </a:solidFill>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600" kern="0" dirty="0">
                          <a:solidFill>
                            <a:srgbClr val="FFFFFF"/>
                          </a:solidFill>
                          <a:effectLst/>
                          <a:latin typeface="微软雅黑" panose="020B0503020204020204" pitchFamily="34" charset="-122"/>
                          <a:ea typeface="微软雅黑" panose="020B0503020204020204" pitchFamily="34" charset="-122"/>
                        </a:rPr>
                        <a:t>importance</a:t>
                      </a:r>
                      <a:endParaRPr lang="zh-CN" sz="2000" kern="100" dirty="0">
                        <a:solidFill>
                          <a:srgbClr val="FFFFFF"/>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solidFill>
                      <a:srgbClr val="024180"/>
                    </a:solidFill>
                  </a:tcPr>
                </a:tc>
                <a:extLst>
                  <a:ext uri="{0D108BD9-81ED-4DB2-BD59-A6C34878D82A}">
                    <a16:rowId xmlns:a16="http://schemas.microsoft.com/office/drawing/2014/main" val="1492474572"/>
                  </a:ext>
                </a:extLst>
              </a:tr>
              <a:tr h="803988">
                <a:tc>
                  <a:txBody>
                    <a:bodyPr/>
                    <a:lstStyle/>
                    <a:p>
                      <a:pPr algn="ctr">
                        <a:lnSpc>
                          <a:spcPts val="1800"/>
                        </a:lnSpc>
                        <a:spcAft>
                          <a:spcPts val="0"/>
                        </a:spcAft>
                      </a:pPr>
                      <a:endParaRPr lang="en-US" sz="1400" b="1"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b="1" kern="0" dirty="0" err="1">
                          <a:effectLst/>
                          <a:latin typeface="微软雅黑" panose="020B0503020204020204" pitchFamily="34" charset="-122"/>
                          <a:ea typeface="微软雅黑" panose="020B0503020204020204" pitchFamily="34" charset="-122"/>
                        </a:rPr>
                        <a:t>loan_amnt</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b="1"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b="1" kern="0" dirty="0">
                          <a:effectLst/>
                          <a:latin typeface="微软雅黑" panose="020B0503020204020204" pitchFamily="34" charset="-122"/>
                          <a:ea typeface="微软雅黑" panose="020B0503020204020204" pitchFamily="34" charset="-122"/>
                        </a:rPr>
                        <a:t>0.043822</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b="1"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b="1" kern="0" dirty="0" err="1">
                          <a:effectLst/>
                          <a:latin typeface="微软雅黑" panose="020B0503020204020204" pitchFamily="34" charset="-122"/>
                          <a:ea typeface="微软雅黑" panose="020B0503020204020204" pitchFamily="34" charset="-122"/>
                        </a:rPr>
                        <a:t>verification_status</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b="1"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b="1" kern="0" dirty="0">
                          <a:effectLst/>
                          <a:latin typeface="微软雅黑" panose="020B0503020204020204" pitchFamily="34" charset="-122"/>
                          <a:ea typeface="微软雅黑" panose="020B0503020204020204" pitchFamily="34" charset="-122"/>
                        </a:rPr>
                        <a:t>0.006346</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3595005723"/>
                  </a:ext>
                </a:extLst>
              </a:tr>
              <a:tr h="803988">
                <a:tc>
                  <a:txBody>
                    <a:bodyPr/>
                    <a:lstStyle/>
                    <a:p>
                      <a:pPr algn="ctr">
                        <a:lnSpc>
                          <a:spcPts val="1800"/>
                        </a:lnSpc>
                        <a:spcAft>
                          <a:spcPts val="0"/>
                        </a:spcAft>
                      </a:pPr>
                      <a:endParaRPr lang="en-US" sz="1400" b="1"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b="1" kern="0" dirty="0">
                          <a:effectLst/>
                          <a:latin typeface="微软雅黑" panose="020B0503020204020204" pitchFamily="34" charset="-122"/>
                          <a:ea typeface="微软雅黑" panose="020B0503020204020204" pitchFamily="34" charset="-122"/>
                        </a:rPr>
                        <a:t>term</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b="1"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b="1" kern="0" dirty="0">
                          <a:effectLst/>
                          <a:latin typeface="微软雅黑" panose="020B0503020204020204" pitchFamily="34" charset="-122"/>
                          <a:ea typeface="微软雅黑" panose="020B0503020204020204" pitchFamily="34" charset="-122"/>
                        </a:rPr>
                        <a:t>0.021097</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b="1"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b="1" kern="0" dirty="0">
                          <a:effectLst/>
                          <a:latin typeface="微软雅黑" panose="020B0503020204020204" pitchFamily="34" charset="-122"/>
                          <a:ea typeface="微软雅黑" panose="020B0503020204020204" pitchFamily="34" charset="-122"/>
                        </a:rPr>
                        <a:t>purpose</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b="1"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b="1" kern="0" dirty="0">
                          <a:effectLst/>
                          <a:latin typeface="微软雅黑" panose="020B0503020204020204" pitchFamily="34" charset="-122"/>
                          <a:ea typeface="微软雅黑" panose="020B0503020204020204" pitchFamily="34" charset="-122"/>
                        </a:rPr>
                        <a:t>0.012920</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2111927521"/>
                  </a:ext>
                </a:extLst>
              </a:tr>
              <a:tr h="803988">
                <a:tc>
                  <a:txBody>
                    <a:bodyPr/>
                    <a:lstStyle/>
                    <a:p>
                      <a:pPr algn="ctr">
                        <a:lnSpc>
                          <a:spcPts val="1800"/>
                        </a:lnSpc>
                        <a:spcAft>
                          <a:spcPts val="0"/>
                        </a:spcAft>
                      </a:pPr>
                      <a:endParaRPr lang="en-US" sz="1400" b="1"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b="1" kern="0" dirty="0" err="1">
                          <a:effectLst/>
                          <a:latin typeface="微软雅黑" panose="020B0503020204020204" pitchFamily="34" charset="-122"/>
                          <a:ea typeface="微软雅黑" panose="020B0503020204020204" pitchFamily="34" charset="-122"/>
                        </a:rPr>
                        <a:t>emp_length</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b="1"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b="1" kern="0" dirty="0">
                          <a:effectLst/>
                          <a:latin typeface="微软雅黑" panose="020B0503020204020204" pitchFamily="34" charset="-122"/>
                          <a:ea typeface="微软雅黑" panose="020B0503020204020204" pitchFamily="34" charset="-122"/>
                        </a:rPr>
                        <a:t>0.013222</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b="1"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b="1" kern="0" dirty="0" err="1">
                          <a:effectLst/>
                          <a:latin typeface="微软雅黑" panose="020B0503020204020204" pitchFamily="34" charset="-122"/>
                          <a:ea typeface="微软雅黑" panose="020B0503020204020204" pitchFamily="34" charset="-122"/>
                        </a:rPr>
                        <a:t>dti</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b="1"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b="1" kern="0" dirty="0">
                          <a:effectLst/>
                          <a:latin typeface="微软雅黑" panose="020B0503020204020204" pitchFamily="34" charset="-122"/>
                          <a:ea typeface="微软雅黑" panose="020B0503020204020204" pitchFamily="34" charset="-122"/>
                        </a:rPr>
                        <a:t>0.064902</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575281338"/>
                  </a:ext>
                </a:extLst>
              </a:tr>
              <a:tr h="803988">
                <a:tc>
                  <a:txBody>
                    <a:bodyPr/>
                    <a:lstStyle/>
                    <a:p>
                      <a:pPr algn="ctr">
                        <a:lnSpc>
                          <a:spcPts val="1800"/>
                        </a:lnSpc>
                        <a:spcAft>
                          <a:spcPts val="0"/>
                        </a:spcAft>
                      </a:pPr>
                      <a:endParaRPr lang="en-US" sz="1400" b="1"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b="1" kern="0" dirty="0" err="1">
                          <a:effectLst/>
                          <a:latin typeface="微软雅黑" panose="020B0503020204020204" pitchFamily="34" charset="-122"/>
                          <a:ea typeface="微软雅黑" panose="020B0503020204020204" pitchFamily="34" charset="-122"/>
                        </a:rPr>
                        <a:t>home_ownership</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b="1"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b="1" kern="0" dirty="0">
                          <a:effectLst/>
                          <a:latin typeface="微软雅黑" panose="020B0503020204020204" pitchFamily="34" charset="-122"/>
                          <a:ea typeface="微软雅黑" panose="020B0503020204020204" pitchFamily="34" charset="-122"/>
                        </a:rPr>
                        <a:t>0.009778</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b="1"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b="1" kern="0" dirty="0">
                          <a:effectLst/>
                          <a:latin typeface="微软雅黑" panose="020B0503020204020204" pitchFamily="34" charset="-122"/>
                          <a:ea typeface="微软雅黑" panose="020B0503020204020204" pitchFamily="34" charset="-122"/>
                        </a:rPr>
                        <a:t>delinq_2yrs</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b="1"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b="1" kern="0" dirty="0">
                          <a:effectLst/>
                          <a:latin typeface="微软雅黑" panose="020B0503020204020204" pitchFamily="34" charset="-122"/>
                          <a:ea typeface="微软雅黑" panose="020B0503020204020204" pitchFamily="34" charset="-122"/>
                        </a:rPr>
                        <a:t>0.007031</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2399910064"/>
                  </a:ext>
                </a:extLst>
              </a:tr>
              <a:tr h="803988">
                <a:tc>
                  <a:txBody>
                    <a:bodyPr/>
                    <a:lstStyle/>
                    <a:p>
                      <a:pPr algn="ctr">
                        <a:lnSpc>
                          <a:spcPts val="1800"/>
                        </a:lnSpc>
                        <a:spcAft>
                          <a:spcPts val="0"/>
                        </a:spcAft>
                      </a:pPr>
                      <a:endParaRPr lang="en-US" sz="1400" b="1"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b="1" kern="0" dirty="0" err="1">
                          <a:effectLst/>
                          <a:latin typeface="微软雅黑" panose="020B0503020204020204" pitchFamily="34" charset="-122"/>
                          <a:ea typeface="微软雅黑" panose="020B0503020204020204" pitchFamily="34" charset="-122"/>
                        </a:rPr>
                        <a:t>annual_inc</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b="1"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b="1" kern="0" dirty="0">
                          <a:effectLst/>
                          <a:latin typeface="微软雅黑" panose="020B0503020204020204" pitchFamily="34" charset="-122"/>
                          <a:ea typeface="微软雅黑" panose="020B0503020204020204" pitchFamily="34" charset="-122"/>
                        </a:rPr>
                        <a:t>0.033957</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b="1"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b="1" kern="0" dirty="0">
                          <a:effectLst/>
                          <a:latin typeface="微软雅黑" panose="020B0503020204020204" pitchFamily="34" charset="-122"/>
                          <a:ea typeface="微软雅黑" panose="020B0503020204020204" pitchFamily="34" charset="-122"/>
                        </a:rPr>
                        <a:t>inq_last_6mths</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b="1"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b="1" kern="0" dirty="0">
                          <a:effectLst/>
                          <a:latin typeface="微软雅黑" panose="020B0503020204020204" pitchFamily="34" charset="-122"/>
                          <a:ea typeface="微软雅黑" panose="020B0503020204020204" pitchFamily="34" charset="-122"/>
                        </a:rPr>
                        <a:t>0.007552</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3864464640"/>
                  </a:ext>
                </a:extLst>
              </a:tr>
            </a:tbl>
          </a:graphicData>
        </a:graphic>
      </p:graphicFrame>
      <p:sp>
        <p:nvSpPr>
          <p:cNvPr id="9" name="文本框 8">
            <a:extLst>
              <a:ext uri="{FF2B5EF4-FFF2-40B4-BE49-F238E27FC236}">
                <a16:creationId xmlns:a16="http://schemas.microsoft.com/office/drawing/2014/main" id="{6EA80151-3CAC-4380-B8E4-B93962029AE3}"/>
              </a:ext>
            </a:extLst>
          </p:cNvPr>
          <p:cNvSpPr txBox="1"/>
          <p:nvPr/>
        </p:nvSpPr>
        <p:spPr>
          <a:xfrm>
            <a:off x="991652" y="1698126"/>
            <a:ext cx="3540322" cy="3831816"/>
          </a:xfrm>
          <a:prstGeom prst="rect">
            <a:avLst/>
          </a:prstGeom>
          <a:noFill/>
          <a:ln w="44450" cap="flat">
            <a:solidFill>
              <a:srgbClr val="02418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lnSpc>
                <a:spcPct val="150000"/>
              </a:lnSpc>
              <a:buFont typeface="Arial" panose="020B0604020202020204" pitchFamily="34" charset="0"/>
              <a:buChar char="•"/>
            </a:pPr>
            <a:r>
              <a:rPr lang="zh-CN" altLang="en-US" dirty="0"/>
              <a:t>筛选变量的常用方法主要有基于正则化损失函数的线性模型，基于机器学习模型输出变量的重要性，基于</a:t>
            </a:r>
            <a:r>
              <a:rPr lang="en-US" altLang="zh-CN" dirty="0"/>
              <a:t>IV</a:t>
            </a:r>
            <a:r>
              <a:rPr lang="zh-CN" altLang="en-US" dirty="0"/>
              <a:t>值；</a:t>
            </a:r>
            <a:endParaRPr lang="en-US" altLang="zh-CN" dirty="0"/>
          </a:p>
          <a:p>
            <a:pPr marL="285750" indent="-285750">
              <a:lnSpc>
                <a:spcPct val="150000"/>
              </a:lnSpc>
              <a:buFont typeface="Arial" panose="020B0604020202020204" pitchFamily="34" charset="0"/>
              <a:buChar char="•"/>
            </a:pPr>
            <a:r>
              <a:rPr lang="zh-CN" altLang="en-US" dirty="0"/>
              <a:t>首先通过随机森林模型对变量进行过滤，按照变量在随机森林模型中的重要性排序，剔除重要性低于</a:t>
            </a:r>
            <a:r>
              <a:rPr lang="en-US" altLang="zh-CN" dirty="0"/>
              <a:t>0.01</a:t>
            </a:r>
            <a:r>
              <a:rPr lang="zh-CN" altLang="en-US" dirty="0"/>
              <a:t>的变量</a:t>
            </a:r>
            <a:endParaRPr lang="en-US" altLang="zh-CN" dirty="0"/>
          </a:p>
          <a:p>
            <a:pPr marL="285750" indent="-285750">
              <a:lnSpc>
                <a:spcPct val="150000"/>
              </a:lnSpc>
              <a:buFont typeface="Arial" panose="020B0604020202020204" pitchFamily="34" charset="0"/>
              <a:buChar char="•"/>
            </a:pPr>
            <a:r>
              <a:rPr lang="zh-CN" altLang="en-US" dirty="0"/>
              <a:t>删除后剩余</a:t>
            </a:r>
            <a:r>
              <a:rPr lang="en-US" altLang="zh-CN" dirty="0"/>
              <a:t>33</a:t>
            </a:r>
            <a:r>
              <a:rPr lang="zh-CN" altLang="en-US" dirty="0"/>
              <a:t>个变量</a:t>
            </a:r>
            <a:r>
              <a:rPr lang="zh-CN" altLang="en-US" dirty="0">
                <a:latin typeface="Times New Roman" panose="02020603050405020304" pitchFamily="18" charset="0"/>
                <a:ea typeface="微软雅黑" panose="020B0503020204020204" pitchFamily="34" charset="-122"/>
              </a:rPr>
              <a:t>。</a:t>
            </a:r>
            <a:endParaRPr lang="en-US" altLang="zh-CN" dirty="0"/>
          </a:p>
        </p:txBody>
      </p:sp>
    </p:spTree>
    <p:extLst>
      <p:ext uri="{BB962C8B-B14F-4D97-AF65-F5344CB8AC3E}">
        <p14:creationId xmlns:p14="http://schemas.microsoft.com/office/powerpoint/2010/main" val="301967634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BF19D10-0F94-4FBE-970D-CDE5274A1A3D}"/>
              </a:ext>
            </a:extLst>
          </p:cNvPr>
          <p:cNvSpPr/>
          <p:nvPr/>
        </p:nvSpPr>
        <p:spPr>
          <a:xfrm>
            <a:off x="203200" y="203200"/>
            <a:ext cx="11768667" cy="645160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等线"/>
            </a:endParaRPr>
          </a:p>
        </p:txBody>
      </p:sp>
      <p:grpSp>
        <p:nvGrpSpPr>
          <p:cNvPr id="8" name="组合 7">
            <a:extLst>
              <a:ext uri="{FF2B5EF4-FFF2-40B4-BE49-F238E27FC236}">
                <a16:creationId xmlns:a16="http://schemas.microsoft.com/office/drawing/2014/main" id="{D2741C19-D709-4A11-B075-12978E3D74FD}"/>
              </a:ext>
            </a:extLst>
          </p:cNvPr>
          <p:cNvGrpSpPr/>
          <p:nvPr/>
        </p:nvGrpSpPr>
        <p:grpSpPr>
          <a:xfrm>
            <a:off x="461229" y="437424"/>
            <a:ext cx="4748819" cy="530423"/>
            <a:chOff x="522189" y="589824"/>
            <a:chExt cx="4748819" cy="530423"/>
          </a:xfrm>
        </p:grpSpPr>
        <p:pic>
          <p:nvPicPr>
            <p:cNvPr id="11" name="图片 10">
              <a:extLst>
                <a:ext uri="{FF2B5EF4-FFF2-40B4-BE49-F238E27FC236}">
                  <a16:creationId xmlns:a16="http://schemas.microsoft.com/office/drawing/2014/main" id="{E58DF725-64DB-44E3-9FAF-7E6FD81F63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189" y="589824"/>
              <a:ext cx="530423" cy="530423"/>
            </a:xfrm>
            <a:prstGeom prst="rect">
              <a:avLst/>
            </a:prstGeom>
          </p:spPr>
        </p:pic>
        <p:sp>
          <p:nvSpPr>
            <p:cNvPr id="7" name="文本框 6">
              <a:extLst>
                <a:ext uri="{FF2B5EF4-FFF2-40B4-BE49-F238E27FC236}">
                  <a16:creationId xmlns:a16="http://schemas.microsoft.com/office/drawing/2014/main" id="{0E744E40-3052-4563-B436-788B692ADF6A}"/>
                </a:ext>
              </a:extLst>
            </p:cNvPr>
            <p:cNvSpPr txBox="1"/>
            <p:nvPr/>
          </p:nvSpPr>
          <p:spPr>
            <a:xfrm>
              <a:off x="1207008" y="593426"/>
              <a:ext cx="406400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sz="2800" b="1" dirty="0">
                  <a:latin typeface="微软雅黑" panose="020B0503020204020204" pitchFamily="34" charset="-122"/>
                  <a:ea typeface="微软雅黑" panose="020B0503020204020204" pitchFamily="34" charset="-122"/>
                </a:rPr>
                <a:t>04 </a:t>
              </a:r>
              <a:r>
                <a:rPr lang="zh-CN" altLang="en-US" sz="2800" b="1" dirty="0">
                  <a:latin typeface="微软雅黑" panose="020B0503020204020204" pitchFamily="34" charset="-122"/>
                  <a:ea typeface="微软雅黑" panose="020B0503020204020204" pitchFamily="34" charset="-122"/>
                </a:rPr>
                <a:t>选择变量</a:t>
              </a:r>
              <a:endParaRPr kumimoji="0" lang="zh-CN" altLang="en-US" sz="2800" b="1"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等线"/>
              </a:endParaRPr>
            </a:p>
          </p:txBody>
        </p:sp>
      </p:grpSp>
      <p:graphicFrame>
        <p:nvGraphicFramePr>
          <p:cNvPr id="2" name="表格 1">
            <a:extLst>
              <a:ext uri="{FF2B5EF4-FFF2-40B4-BE49-F238E27FC236}">
                <a16:creationId xmlns:a16="http://schemas.microsoft.com/office/drawing/2014/main" id="{73EC883E-C9EE-4EA2-B67B-6E673D6E375A}"/>
              </a:ext>
            </a:extLst>
          </p:cNvPr>
          <p:cNvGraphicFramePr>
            <a:graphicFrameLocks noGrp="1"/>
          </p:cNvGraphicFramePr>
          <p:nvPr>
            <p:extLst>
              <p:ext uri="{D42A27DB-BD31-4B8C-83A1-F6EECF244321}">
                <p14:modId xmlns:p14="http://schemas.microsoft.com/office/powerpoint/2010/main" val="141131127"/>
              </p:ext>
            </p:extLst>
          </p:nvPr>
        </p:nvGraphicFramePr>
        <p:xfrm>
          <a:off x="991652" y="1491881"/>
          <a:ext cx="5833188" cy="4652797"/>
        </p:xfrm>
        <a:graphic>
          <a:graphicData uri="http://schemas.openxmlformats.org/drawingml/2006/table">
            <a:tbl>
              <a:tblPr firstRow="1" firstCol="1" bandRow="1">
                <a:tableStyleId>{5940675A-B579-460E-94D1-54222C63F5DA}</a:tableStyleId>
              </a:tblPr>
              <a:tblGrid>
                <a:gridCol w="1458297">
                  <a:extLst>
                    <a:ext uri="{9D8B030D-6E8A-4147-A177-3AD203B41FA5}">
                      <a16:colId xmlns:a16="http://schemas.microsoft.com/office/drawing/2014/main" val="4164491159"/>
                    </a:ext>
                  </a:extLst>
                </a:gridCol>
                <a:gridCol w="1458297">
                  <a:extLst>
                    <a:ext uri="{9D8B030D-6E8A-4147-A177-3AD203B41FA5}">
                      <a16:colId xmlns:a16="http://schemas.microsoft.com/office/drawing/2014/main" val="1307998739"/>
                    </a:ext>
                  </a:extLst>
                </a:gridCol>
                <a:gridCol w="1458297">
                  <a:extLst>
                    <a:ext uri="{9D8B030D-6E8A-4147-A177-3AD203B41FA5}">
                      <a16:colId xmlns:a16="http://schemas.microsoft.com/office/drawing/2014/main" val="2163769793"/>
                    </a:ext>
                  </a:extLst>
                </a:gridCol>
                <a:gridCol w="1458297">
                  <a:extLst>
                    <a:ext uri="{9D8B030D-6E8A-4147-A177-3AD203B41FA5}">
                      <a16:colId xmlns:a16="http://schemas.microsoft.com/office/drawing/2014/main" val="737602995"/>
                    </a:ext>
                  </a:extLst>
                </a:gridCol>
              </a:tblGrid>
              <a:tr h="662183">
                <a:tc>
                  <a:txBody>
                    <a:bodyPr/>
                    <a:lstStyle/>
                    <a:p>
                      <a:pPr algn="ctr">
                        <a:lnSpc>
                          <a:spcPts val="1800"/>
                        </a:lnSpc>
                        <a:spcAft>
                          <a:spcPts val="0"/>
                        </a:spcAft>
                      </a:pPr>
                      <a:endParaRPr lang="en-US" altLang="zh-CN" sz="1400" kern="0" dirty="0">
                        <a:solidFill>
                          <a:srgbClr val="FFFFFF"/>
                        </a:solidFill>
                        <a:effectLst/>
                      </a:endParaRPr>
                    </a:p>
                    <a:p>
                      <a:pPr algn="ctr">
                        <a:lnSpc>
                          <a:spcPts val="1800"/>
                        </a:lnSpc>
                        <a:spcAft>
                          <a:spcPts val="0"/>
                        </a:spcAft>
                      </a:pPr>
                      <a:r>
                        <a:rPr lang="zh-CN" sz="1400" kern="0" dirty="0">
                          <a:solidFill>
                            <a:srgbClr val="FFFFFF"/>
                          </a:solidFill>
                          <a:effectLst/>
                        </a:rPr>
                        <a:t>变量名</a:t>
                      </a:r>
                      <a:endParaRPr lang="zh-CN" sz="1800" kern="100" dirty="0">
                        <a:solidFill>
                          <a:srgbClr val="FFFFFF"/>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solidFill>
                      <a:srgbClr val="024180"/>
                    </a:solidFill>
                  </a:tcPr>
                </a:tc>
                <a:tc>
                  <a:txBody>
                    <a:bodyPr/>
                    <a:lstStyle/>
                    <a:p>
                      <a:pPr algn="ctr">
                        <a:lnSpc>
                          <a:spcPts val="1800"/>
                        </a:lnSpc>
                        <a:spcAft>
                          <a:spcPts val="0"/>
                        </a:spcAft>
                      </a:pPr>
                      <a:endParaRPr lang="en-US" sz="1400" kern="0" dirty="0">
                        <a:solidFill>
                          <a:srgbClr val="FFFFFF"/>
                        </a:solidFill>
                        <a:effectLst/>
                      </a:endParaRPr>
                    </a:p>
                    <a:p>
                      <a:pPr algn="ctr">
                        <a:lnSpc>
                          <a:spcPts val="1800"/>
                        </a:lnSpc>
                        <a:spcAft>
                          <a:spcPts val="0"/>
                        </a:spcAft>
                      </a:pPr>
                      <a:r>
                        <a:rPr lang="en-US" sz="1400" kern="0" dirty="0">
                          <a:solidFill>
                            <a:srgbClr val="FFFFFF"/>
                          </a:solidFill>
                          <a:effectLst/>
                        </a:rPr>
                        <a:t>IV</a:t>
                      </a:r>
                      <a:endParaRPr lang="zh-CN" sz="1800" kern="100" dirty="0">
                        <a:solidFill>
                          <a:srgbClr val="FFFFFF"/>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solidFill>
                      <a:srgbClr val="024180"/>
                    </a:solidFill>
                  </a:tcPr>
                </a:tc>
                <a:tc>
                  <a:txBody>
                    <a:bodyPr/>
                    <a:lstStyle/>
                    <a:p>
                      <a:pPr algn="ctr">
                        <a:lnSpc>
                          <a:spcPts val="1800"/>
                        </a:lnSpc>
                        <a:spcAft>
                          <a:spcPts val="0"/>
                        </a:spcAft>
                      </a:pPr>
                      <a:endParaRPr lang="en-US" altLang="zh-CN" sz="1400" kern="0" dirty="0">
                        <a:solidFill>
                          <a:srgbClr val="FFFFFF"/>
                        </a:solidFill>
                        <a:effectLst/>
                      </a:endParaRPr>
                    </a:p>
                    <a:p>
                      <a:pPr algn="ctr">
                        <a:lnSpc>
                          <a:spcPts val="1800"/>
                        </a:lnSpc>
                        <a:spcAft>
                          <a:spcPts val="0"/>
                        </a:spcAft>
                      </a:pPr>
                      <a:r>
                        <a:rPr lang="zh-CN" sz="1400" kern="0" dirty="0">
                          <a:solidFill>
                            <a:srgbClr val="FFFFFF"/>
                          </a:solidFill>
                          <a:effectLst/>
                        </a:rPr>
                        <a:t>变量名</a:t>
                      </a:r>
                      <a:endParaRPr lang="zh-CN" sz="1800" kern="100" dirty="0">
                        <a:solidFill>
                          <a:srgbClr val="FFFFFF"/>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solidFill>
                      <a:srgbClr val="024180"/>
                    </a:solidFill>
                  </a:tcPr>
                </a:tc>
                <a:tc>
                  <a:txBody>
                    <a:bodyPr/>
                    <a:lstStyle/>
                    <a:p>
                      <a:pPr algn="ctr">
                        <a:lnSpc>
                          <a:spcPts val="1800"/>
                        </a:lnSpc>
                        <a:spcAft>
                          <a:spcPts val="0"/>
                        </a:spcAft>
                      </a:pPr>
                      <a:endParaRPr lang="en-US" sz="1400" kern="0" dirty="0">
                        <a:solidFill>
                          <a:srgbClr val="FFFFFF"/>
                        </a:solidFill>
                        <a:effectLst/>
                      </a:endParaRPr>
                    </a:p>
                    <a:p>
                      <a:pPr algn="ctr">
                        <a:lnSpc>
                          <a:spcPts val="1800"/>
                        </a:lnSpc>
                        <a:spcAft>
                          <a:spcPts val="0"/>
                        </a:spcAft>
                      </a:pPr>
                      <a:r>
                        <a:rPr lang="en-US" sz="1400" kern="0" dirty="0">
                          <a:solidFill>
                            <a:srgbClr val="FFFFFF"/>
                          </a:solidFill>
                          <a:effectLst/>
                        </a:rPr>
                        <a:t>IV</a:t>
                      </a:r>
                      <a:endParaRPr lang="zh-CN" sz="1800" kern="100" dirty="0">
                        <a:solidFill>
                          <a:srgbClr val="FFFFFF"/>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solidFill>
                      <a:srgbClr val="024180"/>
                    </a:solidFill>
                  </a:tcPr>
                </a:tc>
                <a:extLst>
                  <a:ext uri="{0D108BD9-81ED-4DB2-BD59-A6C34878D82A}">
                    <a16:rowId xmlns:a16="http://schemas.microsoft.com/office/drawing/2014/main" val="3449667018"/>
                  </a:ext>
                </a:extLst>
              </a:tr>
              <a:tr h="662183">
                <a:tc>
                  <a:txBody>
                    <a:bodyPr/>
                    <a:lstStyle/>
                    <a:p>
                      <a:pPr algn="ctr">
                        <a:lnSpc>
                          <a:spcPts val="1800"/>
                        </a:lnSpc>
                        <a:spcAft>
                          <a:spcPts val="0"/>
                        </a:spcAft>
                      </a:pPr>
                      <a:endParaRPr lang="en-US" sz="1400"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kern="0" dirty="0">
                          <a:effectLst/>
                          <a:latin typeface="微软雅黑" panose="020B0503020204020204" pitchFamily="34" charset="-122"/>
                          <a:ea typeface="微软雅黑" panose="020B0503020204020204" pitchFamily="34" charset="-122"/>
                        </a:rPr>
                        <a:t>open_il_24m</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kern="0" dirty="0">
                          <a:effectLst/>
                          <a:latin typeface="微软雅黑" panose="020B0503020204020204" pitchFamily="34" charset="-122"/>
                          <a:ea typeface="微软雅黑" panose="020B0503020204020204" pitchFamily="34" charset="-122"/>
                        </a:rPr>
                        <a:t>0.040077</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kern="0" dirty="0">
                          <a:effectLst/>
                          <a:latin typeface="微软雅黑" panose="020B0503020204020204" pitchFamily="34" charset="-122"/>
                          <a:ea typeface="微软雅黑" panose="020B0503020204020204" pitchFamily="34" charset="-122"/>
                        </a:rPr>
                        <a:t>term</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kern="0" dirty="0">
                          <a:effectLst/>
                          <a:latin typeface="微软雅黑" panose="020B0503020204020204" pitchFamily="34" charset="-122"/>
                          <a:ea typeface="微软雅黑" panose="020B0503020204020204" pitchFamily="34" charset="-122"/>
                        </a:rPr>
                        <a:t>0.020360</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1843695203"/>
                  </a:ext>
                </a:extLst>
              </a:tr>
              <a:tr h="662183">
                <a:tc>
                  <a:txBody>
                    <a:bodyPr/>
                    <a:lstStyle/>
                    <a:p>
                      <a:pPr algn="ctr">
                        <a:lnSpc>
                          <a:spcPts val="1800"/>
                        </a:lnSpc>
                        <a:spcAft>
                          <a:spcPts val="0"/>
                        </a:spcAft>
                      </a:pPr>
                      <a:endParaRPr lang="en-US" sz="1400"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kern="0" dirty="0" err="1">
                          <a:effectLst/>
                          <a:latin typeface="微软雅黑" panose="020B0503020204020204" pitchFamily="34" charset="-122"/>
                          <a:ea typeface="微软雅黑" panose="020B0503020204020204" pitchFamily="34" charset="-122"/>
                        </a:rPr>
                        <a:t>mths_since_rcnt_il</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kern="0" dirty="0">
                          <a:effectLst/>
                          <a:latin typeface="微软雅黑" panose="020B0503020204020204" pitchFamily="34" charset="-122"/>
                          <a:ea typeface="微软雅黑" panose="020B0503020204020204" pitchFamily="34" charset="-122"/>
                        </a:rPr>
                        <a:t>0.033455</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kern="0" dirty="0" err="1">
                          <a:effectLst/>
                          <a:latin typeface="微软雅黑" panose="020B0503020204020204" pitchFamily="34" charset="-122"/>
                          <a:ea typeface="微软雅黑" panose="020B0503020204020204" pitchFamily="34" charset="-122"/>
                        </a:rPr>
                        <a:t>mths_since_recent_inq</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kern="0" dirty="0">
                          <a:effectLst/>
                          <a:latin typeface="微软雅黑" panose="020B0503020204020204" pitchFamily="34" charset="-122"/>
                          <a:ea typeface="微软雅黑" panose="020B0503020204020204" pitchFamily="34" charset="-122"/>
                        </a:rPr>
                        <a:t>0.019329</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3580684473"/>
                  </a:ext>
                </a:extLst>
              </a:tr>
              <a:tr h="662183">
                <a:tc>
                  <a:txBody>
                    <a:bodyPr/>
                    <a:lstStyle/>
                    <a:p>
                      <a:pPr algn="ctr">
                        <a:lnSpc>
                          <a:spcPts val="1800"/>
                        </a:lnSpc>
                        <a:spcAft>
                          <a:spcPts val="0"/>
                        </a:spcAft>
                      </a:pPr>
                      <a:endParaRPr lang="en-US" sz="1400"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kern="0" dirty="0">
                          <a:effectLst/>
                          <a:latin typeface="微软雅黑" panose="020B0503020204020204" pitchFamily="34" charset="-122"/>
                          <a:ea typeface="微软雅黑" panose="020B0503020204020204" pitchFamily="34" charset="-122"/>
                        </a:rPr>
                        <a:t>inq_last_12m</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kern="0" dirty="0">
                          <a:effectLst/>
                          <a:latin typeface="微软雅黑" panose="020B0503020204020204" pitchFamily="34" charset="-122"/>
                          <a:ea typeface="微软雅黑" panose="020B0503020204020204" pitchFamily="34" charset="-122"/>
                        </a:rPr>
                        <a:t>0.023608</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kern="0" dirty="0" err="1">
                          <a:effectLst/>
                          <a:latin typeface="微软雅黑" panose="020B0503020204020204" pitchFamily="34" charset="-122"/>
                          <a:ea typeface="微软雅黑" panose="020B0503020204020204" pitchFamily="34" charset="-122"/>
                        </a:rPr>
                        <a:t>revol_bal</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kern="0" dirty="0">
                          <a:effectLst/>
                          <a:latin typeface="微软雅黑" panose="020B0503020204020204" pitchFamily="34" charset="-122"/>
                          <a:ea typeface="微软雅黑" panose="020B0503020204020204" pitchFamily="34" charset="-122"/>
                        </a:rPr>
                        <a:t>0.018353</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3240832710"/>
                  </a:ext>
                </a:extLst>
              </a:tr>
              <a:tr h="662183">
                <a:tc>
                  <a:txBody>
                    <a:bodyPr/>
                    <a:lstStyle/>
                    <a:p>
                      <a:pPr algn="ctr">
                        <a:lnSpc>
                          <a:spcPts val="1800"/>
                        </a:lnSpc>
                        <a:spcAft>
                          <a:spcPts val="0"/>
                        </a:spcAft>
                      </a:pPr>
                      <a:endParaRPr lang="en-US" sz="1400"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kern="0" dirty="0">
                          <a:effectLst/>
                          <a:latin typeface="微软雅黑" panose="020B0503020204020204" pitchFamily="34" charset="-122"/>
                          <a:ea typeface="微软雅黑" panose="020B0503020204020204" pitchFamily="34" charset="-122"/>
                        </a:rPr>
                        <a:t>percent_bc_gt_75</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kern="0" dirty="0">
                          <a:effectLst/>
                          <a:latin typeface="微软雅黑" panose="020B0503020204020204" pitchFamily="34" charset="-122"/>
                          <a:ea typeface="微软雅黑" panose="020B0503020204020204" pitchFamily="34" charset="-122"/>
                        </a:rPr>
                        <a:t>0.023491</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kern="0" dirty="0" err="1">
                          <a:effectLst/>
                          <a:latin typeface="微软雅黑" panose="020B0503020204020204" pitchFamily="34" charset="-122"/>
                          <a:ea typeface="微软雅黑" panose="020B0503020204020204" pitchFamily="34" charset="-122"/>
                        </a:rPr>
                        <a:t>dti</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kern="0" dirty="0">
                          <a:effectLst/>
                          <a:latin typeface="微软雅黑" panose="020B0503020204020204" pitchFamily="34" charset="-122"/>
                          <a:ea typeface="微软雅黑" panose="020B0503020204020204" pitchFamily="34" charset="-122"/>
                        </a:rPr>
                        <a:t>0.016548</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265858808"/>
                  </a:ext>
                </a:extLst>
              </a:tr>
              <a:tr h="662183">
                <a:tc>
                  <a:txBody>
                    <a:bodyPr/>
                    <a:lstStyle/>
                    <a:p>
                      <a:pPr algn="ctr">
                        <a:lnSpc>
                          <a:spcPts val="1800"/>
                        </a:lnSpc>
                        <a:spcAft>
                          <a:spcPts val="0"/>
                        </a:spcAft>
                      </a:pPr>
                      <a:endParaRPr lang="en-US" sz="1400"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kern="0" dirty="0" err="1">
                          <a:effectLst/>
                          <a:latin typeface="微软雅黑" panose="020B0503020204020204" pitchFamily="34" charset="-122"/>
                          <a:ea typeface="微软雅黑" panose="020B0503020204020204" pitchFamily="34" charset="-122"/>
                        </a:rPr>
                        <a:t>mo_sin_rcnt_tl</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kern="0" dirty="0">
                          <a:effectLst/>
                          <a:latin typeface="微软雅黑" panose="020B0503020204020204" pitchFamily="34" charset="-122"/>
                          <a:ea typeface="微软雅黑" panose="020B0503020204020204" pitchFamily="34" charset="-122"/>
                        </a:rPr>
                        <a:t>0.021780</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kern="0" dirty="0" err="1">
                          <a:effectLst/>
                          <a:latin typeface="微软雅黑" panose="020B0503020204020204" pitchFamily="34" charset="-122"/>
                          <a:ea typeface="微软雅黑" panose="020B0503020204020204" pitchFamily="34" charset="-122"/>
                        </a:rPr>
                        <a:t>inq_fi</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kern="0" dirty="0">
                          <a:effectLst/>
                          <a:latin typeface="微软雅黑" panose="020B0503020204020204" pitchFamily="34" charset="-122"/>
                          <a:ea typeface="微软雅黑" panose="020B0503020204020204" pitchFamily="34" charset="-122"/>
                        </a:rPr>
                        <a:t>0.015393</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256622518"/>
                  </a:ext>
                </a:extLst>
              </a:tr>
              <a:tr h="662183">
                <a:tc>
                  <a:txBody>
                    <a:bodyPr/>
                    <a:lstStyle/>
                    <a:p>
                      <a:pPr algn="ctr">
                        <a:lnSpc>
                          <a:spcPts val="1800"/>
                        </a:lnSpc>
                        <a:spcAft>
                          <a:spcPts val="0"/>
                        </a:spcAft>
                      </a:pPr>
                      <a:endParaRPr lang="en-US" sz="1400"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kern="0" dirty="0">
                          <a:effectLst/>
                          <a:latin typeface="微软雅黑" panose="020B0503020204020204" pitchFamily="34" charset="-122"/>
                          <a:ea typeface="微软雅黑" panose="020B0503020204020204" pitchFamily="34" charset="-122"/>
                        </a:rPr>
                        <a:t>open_il_12m</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kern="0" dirty="0">
                          <a:effectLst/>
                          <a:latin typeface="微软雅黑" panose="020B0503020204020204" pitchFamily="34" charset="-122"/>
                          <a:ea typeface="微软雅黑" panose="020B0503020204020204" pitchFamily="34" charset="-122"/>
                        </a:rPr>
                        <a:t>0.021046</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kern="0" dirty="0" err="1">
                          <a:effectLst/>
                          <a:latin typeface="微软雅黑" panose="020B0503020204020204" pitchFamily="34" charset="-122"/>
                          <a:ea typeface="微软雅黑" panose="020B0503020204020204" pitchFamily="34" charset="-122"/>
                        </a:rPr>
                        <a:t>loan_amnt</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tc>
                  <a:txBody>
                    <a:bodyPr/>
                    <a:lstStyle/>
                    <a:p>
                      <a:pPr algn="ctr">
                        <a:lnSpc>
                          <a:spcPts val="1800"/>
                        </a:lnSpc>
                        <a:spcAft>
                          <a:spcPts val="0"/>
                        </a:spcAft>
                      </a:pPr>
                      <a:endParaRPr lang="en-US" sz="1400" kern="0" dirty="0">
                        <a:effectLst/>
                        <a:latin typeface="微软雅黑" panose="020B0503020204020204" pitchFamily="34" charset="-122"/>
                        <a:ea typeface="微软雅黑" panose="020B0503020204020204" pitchFamily="34" charset="-122"/>
                      </a:endParaRPr>
                    </a:p>
                    <a:p>
                      <a:pPr algn="ctr">
                        <a:lnSpc>
                          <a:spcPts val="1800"/>
                        </a:lnSpc>
                        <a:spcAft>
                          <a:spcPts val="0"/>
                        </a:spcAft>
                      </a:pPr>
                      <a:r>
                        <a:rPr lang="en-US" sz="1400" kern="0" dirty="0">
                          <a:effectLst/>
                          <a:latin typeface="微软雅黑" panose="020B0503020204020204" pitchFamily="34" charset="-122"/>
                          <a:ea typeface="微软雅黑" panose="020B0503020204020204" pitchFamily="34" charset="-122"/>
                        </a:rPr>
                        <a:t>0.014437</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24180"/>
                      </a:solidFill>
                      <a:prstDash val="solid"/>
                      <a:round/>
                      <a:headEnd type="none" w="med" len="med"/>
                      <a:tailEnd type="none" w="med" len="med"/>
                    </a:lnL>
                    <a:lnR w="12700" cap="flat" cmpd="sng" algn="ctr">
                      <a:solidFill>
                        <a:srgbClr val="024180"/>
                      </a:solidFill>
                      <a:prstDash val="solid"/>
                      <a:round/>
                      <a:headEnd type="none" w="med" len="med"/>
                      <a:tailEnd type="none" w="med" len="med"/>
                    </a:lnR>
                    <a:lnT w="12700" cap="flat" cmpd="sng" algn="ctr">
                      <a:solidFill>
                        <a:srgbClr val="024180"/>
                      </a:solidFill>
                      <a:prstDash val="solid"/>
                      <a:round/>
                      <a:headEnd type="none" w="med" len="med"/>
                      <a:tailEnd type="none" w="med" len="med"/>
                    </a:lnT>
                    <a:lnB w="12700" cap="flat" cmpd="sng" algn="ctr">
                      <a:solidFill>
                        <a:srgbClr val="024180"/>
                      </a:solidFill>
                      <a:prstDash val="solid"/>
                      <a:round/>
                      <a:headEnd type="none" w="med" len="med"/>
                      <a:tailEnd type="none" w="med" len="med"/>
                    </a:lnB>
                  </a:tcPr>
                </a:tc>
                <a:extLst>
                  <a:ext uri="{0D108BD9-81ED-4DB2-BD59-A6C34878D82A}">
                    <a16:rowId xmlns:a16="http://schemas.microsoft.com/office/drawing/2014/main" val="3846658172"/>
                  </a:ext>
                </a:extLst>
              </a:tr>
            </a:tbl>
          </a:graphicData>
        </a:graphic>
      </p:graphicFrame>
      <p:sp>
        <p:nvSpPr>
          <p:cNvPr id="9" name="文本框 8">
            <a:extLst>
              <a:ext uri="{FF2B5EF4-FFF2-40B4-BE49-F238E27FC236}">
                <a16:creationId xmlns:a16="http://schemas.microsoft.com/office/drawing/2014/main" id="{1D214A2A-A0EF-467E-805D-D2C17ECAEB4F}"/>
              </a:ext>
            </a:extLst>
          </p:cNvPr>
          <p:cNvSpPr txBox="1"/>
          <p:nvPr/>
        </p:nvSpPr>
        <p:spPr>
          <a:xfrm>
            <a:off x="7466916" y="1902371"/>
            <a:ext cx="3862874" cy="3831816"/>
          </a:xfrm>
          <a:prstGeom prst="rect">
            <a:avLst/>
          </a:prstGeom>
          <a:noFill/>
          <a:ln w="44450" cap="flat">
            <a:solidFill>
              <a:srgbClr val="02418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lnSpc>
                <a:spcPct val="150000"/>
              </a:lnSpc>
              <a:buFont typeface="Arial" panose="020B0604020202020204" pitchFamily="34" charset="0"/>
              <a:buChar char="•"/>
            </a:pPr>
            <a:r>
              <a:rPr lang="en-US" altLang="zh-CN" dirty="0"/>
              <a:t>IV</a:t>
            </a:r>
            <a:r>
              <a:rPr lang="zh-CN" altLang="en-US" dirty="0"/>
              <a:t>值意为变量对模型的预测贡献值，一般来说变量的</a:t>
            </a:r>
            <a:r>
              <a:rPr lang="en-US" altLang="zh-CN" dirty="0"/>
              <a:t>IV</a:t>
            </a:r>
            <a:r>
              <a:rPr lang="zh-CN" altLang="en-US" dirty="0"/>
              <a:t>越高，其在模型中反应的预测能力就越强；</a:t>
            </a:r>
            <a:endParaRPr lang="en-US" altLang="zh-CN" dirty="0"/>
          </a:p>
          <a:p>
            <a:pPr marL="285750" indent="-285750">
              <a:lnSpc>
                <a:spcPct val="150000"/>
              </a:lnSpc>
              <a:buFont typeface="Arial" panose="020B0604020202020204" pitchFamily="34" charset="0"/>
              <a:buChar char="•"/>
            </a:pPr>
            <a:r>
              <a:rPr lang="zh-CN" altLang="zh-CN" dirty="0"/>
              <a:t>当变量的</a:t>
            </a:r>
            <a:r>
              <a:rPr lang="en-US" altLang="zh-CN" dirty="0"/>
              <a:t>IV</a:t>
            </a:r>
            <a:r>
              <a:rPr lang="zh-CN" altLang="zh-CN" dirty="0"/>
              <a:t>值低于</a:t>
            </a:r>
            <a:r>
              <a:rPr lang="en-US" altLang="zh-CN" dirty="0"/>
              <a:t>0.01</a:t>
            </a:r>
            <a:r>
              <a:rPr lang="zh-CN" altLang="zh-CN" dirty="0"/>
              <a:t>时，可以基本判定该变量无可预测性，剔除出模型</a:t>
            </a:r>
            <a:r>
              <a:rPr lang="zh-CN" altLang="en-US" dirty="0"/>
              <a:t>；</a:t>
            </a:r>
            <a:endParaRPr lang="en-US" altLang="zh-CN" dirty="0"/>
          </a:p>
          <a:p>
            <a:pPr marL="285750" indent="-285750">
              <a:lnSpc>
                <a:spcPct val="150000"/>
              </a:lnSpc>
              <a:buFont typeface="Arial" panose="020B0604020202020204" pitchFamily="34" charset="0"/>
              <a:buChar char="•"/>
            </a:pPr>
            <a:r>
              <a:rPr lang="zh-CN" altLang="zh-CN" dirty="0"/>
              <a:t>利用</a:t>
            </a:r>
            <a:r>
              <a:rPr lang="en-US" altLang="zh-CN" dirty="0"/>
              <a:t>WOE</a:t>
            </a:r>
            <a:r>
              <a:rPr lang="zh-CN" altLang="zh-CN" dirty="0"/>
              <a:t>对变量进行转换，再根据</a:t>
            </a:r>
            <a:r>
              <a:rPr lang="en-US" altLang="zh-CN" dirty="0"/>
              <a:t>IV</a:t>
            </a:r>
            <a:r>
              <a:rPr lang="zh-CN" altLang="zh-CN" dirty="0"/>
              <a:t>值大小判定变量的重要性</a:t>
            </a:r>
            <a:r>
              <a:rPr lang="zh-CN" altLang="en-US" dirty="0"/>
              <a:t>；</a:t>
            </a:r>
            <a:endParaRPr lang="en-US" altLang="zh-CN" dirty="0"/>
          </a:p>
          <a:p>
            <a:pPr marL="285750" indent="-285750">
              <a:lnSpc>
                <a:spcPct val="150000"/>
              </a:lnSpc>
              <a:buFont typeface="Arial" panose="020B0604020202020204" pitchFamily="34" charset="0"/>
              <a:buChar char="•"/>
            </a:pPr>
            <a:r>
              <a:rPr lang="zh-CN" altLang="zh-CN" dirty="0"/>
              <a:t>剩余</a:t>
            </a:r>
            <a:r>
              <a:rPr lang="en-US" altLang="zh-CN" dirty="0"/>
              <a:t>22</a:t>
            </a:r>
            <a:r>
              <a:rPr lang="zh-CN" altLang="zh-CN" dirty="0"/>
              <a:t>个变量</a:t>
            </a:r>
            <a:r>
              <a:rPr lang="zh-CN" altLang="en-US" dirty="0"/>
              <a:t>。</a:t>
            </a:r>
            <a:endParaRPr kumimoji="0" lang="zh-CN" altLang="en-US" sz="1800" b="0" i="0" u="none" strike="noStrike" cap="none" spc="0" normalizeH="0" dirty="0">
              <a:ln>
                <a:noFill/>
              </a:ln>
              <a:solidFill>
                <a:srgbClr val="000000"/>
              </a:solidFill>
              <a:effectLst/>
              <a:uFillTx/>
              <a:latin typeface="Times New Roman" panose="02020603050405020304" pitchFamily="18" charset="0"/>
              <a:ea typeface="微软雅黑" panose="020B0503020204020204" pitchFamily="34" charset="-122"/>
              <a:cs typeface="+mn-cs"/>
              <a:sym typeface="等线"/>
            </a:endParaRPr>
          </a:p>
        </p:txBody>
      </p:sp>
    </p:spTree>
    <p:extLst>
      <p:ext uri="{BB962C8B-B14F-4D97-AF65-F5344CB8AC3E}">
        <p14:creationId xmlns:p14="http://schemas.microsoft.com/office/powerpoint/2010/main" val="2814937770"/>
      </p:ext>
    </p:extLst>
  </p:cSld>
  <p:clrMapOvr>
    <a:masterClrMapping/>
  </p:clrMapOvr>
  <p:transition spd="med"/>
</p:sld>
</file>

<file path=ppt/theme/theme1.xml><?xml version="1.0" encoding="utf-8"?>
<a:theme xmlns:a="http://schemas.openxmlformats.org/drawingml/2006/main" name="Office 主题​​">
  <a:themeElements>
    <a:clrScheme name="Office 主题​​">
      <a:dk1>
        <a:srgbClr val="000000"/>
      </a:dk1>
      <a:lt1>
        <a:srgbClr val="2B3155"/>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744</TotalTime>
  <Words>1164</Words>
  <Application>Microsoft Office PowerPoint</Application>
  <PresentationFormat>宽屏</PresentationFormat>
  <Paragraphs>323</Paragraphs>
  <Slides>10</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Lato Hairline</vt:lpstr>
      <vt:lpstr>Lato Light</vt:lpstr>
      <vt:lpstr>Lato Regular</vt:lpstr>
      <vt:lpstr>等线</vt:lpstr>
      <vt:lpstr>等线 Light</vt:lpstr>
      <vt:lpstr>宋体</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17517</dc:creator>
  <cp:lastModifiedBy>17517</cp:lastModifiedBy>
  <cp:revision>41</cp:revision>
  <dcterms:modified xsi:type="dcterms:W3CDTF">2021-08-25T06:49:13Z</dcterms:modified>
</cp:coreProperties>
</file>