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6" r:id="rId8"/>
    <p:sldId id="262" r:id="rId9"/>
    <p:sldId id="263" r:id="rId10"/>
    <p:sldId id="265" r:id="rId11"/>
  </p:sldIdLst>
  <p:sldSz cx="18288000" cy="10287000"/>
  <p:notesSz cx="6858000" cy="9144000"/>
  <p:embeddedFontLst>
    <p:embeddedFont>
      <p:font typeface="Aristotelica Pro" panose="020B0604020202020204" charset="0"/>
      <p:regular r:id="rId12"/>
    </p:embeddedFont>
    <p:embeddedFont>
      <p:font typeface="Aristotelica Pro Bold" panose="020B0604020202020204" charset="0"/>
      <p:regular r:id="rId13"/>
    </p:embeddedFont>
    <p:embeddedFont>
      <p:font typeface="Aristotelica Pro Semi-Bold" panose="020B0604020202020204" charset="0"/>
      <p:regular r:id="rId14"/>
    </p:embeddedFont>
    <p:embeddedFont>
      <p:font typeface="Body Text Large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2" d="100"/>
          <a:sy n="32" d="100"/>
        </p:scale>
        <p:origin x="53" y="8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mareds.github.io/r_course/lecture12_stat_modelling_1.html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C9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3672800" h="2933725">
                <a:moveTo>
                  <a:pt x="0" y="0"/>
                </a:moveTo>
                <a:lnTo>
                  <a:pt x="3672800" y="0"/>
                </a:lnTo>
                <a:lnTo>
                  <a:pt x="3672800" y="2933725"/>
                </a:lnTo>
                <a:lnTo>
                  <a:pt x="0" y="2933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5" name="Freeform 5"/>
          <p:cNvSpPr/>
          <p:nvPr/>
        </p:nvSpPr>
        <p:spPr>
          <a:xfrm>
            <a:off x="1143000" y="2781300"/>
            <a:ext cx="16055299" cy="4220430"/>
          </a:xfrm>
          <a:custGeom>
            <a:avLst/>
            <a:gdLst/>
            <a:ahLst/>
            <a:cxnLst/>
            <a:rect l="l" t="t" r="r" b="b"/>
            <a:pathLst>
              <a:path w="5815764" h="1528780">
                <a:moveTo>
                  <a:pt x="5723054" y="1528780"/>
                </a:moveTo>
                <a:lnTo>
                  <a:pt x="92710" y="1528780"/>
                </a:lnTo>
                <a:cubicBezTo>
                  <a:pt x="41910" y="1528780"/>
                  <a:pt x="0" y="1486870"/>
                  <a:pt x="0" y="1436070"/>
                </a:cubicBezTo>
                <a:lnTo>
                  <a:pt x="0" y="92710"/>
                </a:lnTo>
                <a:cubicBezTo>
                  <a:pt x="0" y="41910"/>
                  <a:pt x="41910" y="0"/>
                  <a:pt x="92710" y="0"/>
                </a:cubicBezTo>
                <a:lnTo>
                  <a:pt x="5721784" y="0"/>
                </a:lnTo>
                <a:cubicBezTo>
                  <a:pt x="5772584" y="0"/>
                  <a:pt x="5814494" y="41910"/>
                  <a:pt x="5814494" y="92710"/>
                </a:cubicBezTo>
                <a:lnTo>
                  <a:pt x="5814494" y="1434800"/>
                </a:lnTo>
                <a:cubicBezTo>
                  <a:pt x="5815764" y="1486870"/>
                  <a:pt x="5773854" y="1528780"/>
                  <a:pt x="5723054" y="1528780"/>
                </a:cubicBezTo>
                <a:close/>
              </a:path>
            </a:pathLst>
          </a:custGeom>
          <a:solidFill>
            <a:srgbClr val="FAE8E0"/>
          </a:solidFill>
          <a:effectLst>
            <a:outerShdw blurRad="520700" dist="254000" dir="6900000" sx="110000" sy="110000" algn="ctr" rotWithShape="0">
              <a:srgbClr val="000000">
                <a:alpha val="3000"/>
              </a:srgbClr>
            </a:outerShdw>
          </a:effectLst>
        </p:spPr>
        <p:txBody>
          <a:bodyPr/>
          <a:lstStyle/>
          <a:p>
            <a:endParaRPr lang="en-IN" dirty="0"/>
          </a:p>
        </p:txBody>
      </p:sp>
      <p:sp>
        <p:nvSpPr>
          <p:cNvPr id="6" name="Freeform 6"/>
          <p:cNvSpPr/>
          <p:nvPr/>
        </p:nvSpPr>
        <p:spPr>
          <a:xfrm>
            <a:off x="1066800" y="2781300"/>
            <a:ext cx="16230600" cy="4395734"/>
          </a:xfrm>
          <a:custGeom>
            <a:avLst/>
            <a:gdLst/>
            <a:ahLst/>
            <a:cxnLst/>
            <a:rect l="l" t="t" r="r" b="b"/>
            <a:pathLst>
              <a:path w="5879264" h="1592281">
                <a:moveTo>
                  <a:pt x="5754804" y="59690"/>
                </a:moveTo>
                <a:cubicBezTo>
                  <a:pt x="5790364" y="59690"/>
                  <a:pt x="5819574" y="88900"/>
                  <a:pt x="5819574" y="124460"/>
                </a:cubicBezTo>
                <a:lnTo>
                  <a:pt x="5819574" y="1467820"/>
                </a:lnTo>
                <a:cubicBezTo>
                  <a:pt x="5819574" y="1503381"/>
                  <a:pt x="5790364" y="1532590"/>
                  <a:pt x="5754804" y="1532590"/>
                </a:cubicBezTo>
                <a:lnTo>
                  <a:pt x="124460" y="1532590"/>
                </a:lnTo>
                <a:cubicBezTo>
                  <a:pt x="88900" y="1532590"/>
                  <a:pt x="59690" y="1503381"/>
                  <a:pt x="59690" y="1467820"/>
                </a:cubicBezTo>
                <a:lnTo>
                  <a:pt x="59690" y="124460"/>
                </a:lnTo>
                <a:cubicBezTo>
                  <a:pt x="59690" y="88900"/>
                  <a:pt x="88900" y="59690"/>
                  <a:pt x="124460" y="59690"/>
                </a:cubicBezTo>
                <a:lnTo>
                  <a:pt x="5754804" y="59690"/>
                </a:lnTo>
                <a:moveTo>
                  <a:pt x="5754804" y="0"/>
                </a:moveTo>
                <a:lnTo>
                  <a:pt x="124460" y="0"/>
                </a:lnTo>
                <a:cubicBezTo>
                  <a:pt x="55880" y="0"/>
                  <a:pt x="0" y="55880"/>
                  <a:pt x="0" y="124460"/>
                </a:cubicBezTo>
                <a:lnTo>
                  <a:pt x="0" y="1467820"/>
                </a:lnTo>
                <a:cubicBezTo>
                  <a:pt x="0" y="1536400"/>
                  <a:pt x="55880" y="1592281"/>
                  <a:pt x="124460" y="1592281"/>
                </a:cubicBezTo>
                <a:lnTo>
                  <a:pt x="5754804" y="1592281"/>
                </a:lnTo>
                <a:cubicBezTo>
                  <a:pt x="5823384" y="1592281"/>
                  <a:pt x="5879264" y="1536400"/>
                  <a:pt x="5879264" y="1467820"/>
                </a:cubicBezTo>
                <a:lnTo>
                  <a:pt x="5879264" y="124460"/>
                </a:lnTo>
                <a:cubicBezTo>
                  <a:pt x="5879264" y="55880"/>
                  <a:pt x="5823384" y="0"/>
                  <a:pt x="5754804" y="0"/>
                </a:cubicBezTo>
                <a:close/>
              </a:path>
            </a:pathLst>
          </a:custGeom>
          <a:solidFill>
            <a:srgbClr val="494F56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7" name="TextBox 7"/>
          <p:cNvSpPr txBox="1"/>
          <p:nvPr/>
        </p:nvSpPr>
        <p:spPr>
          <a:xfrm>
            <a:off x="1371600" y="2247900"/>
            <a:ext cx="15811500" cy="2089033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199"/>
              </a:lnSpc>
            </a:pPr>
            <a:r>
              <a:rPr lang="en-US" sz="8800" b="1" u="sng" dirty="0">
                <a:solidFill>
                  <a:srgbClr val="383E48"/>
                </a:solidFill>
                <a:latin typeface="Aristotelica Pro Semi-Bold"/>
                <a:ea typeface="Aristotelica Pro Semi-Bold"/>
                <a:cs typeface="Aristotelica Pro Semi-Bold"/>
                <a:sym typeface="Aristotelica Pro Semi-Bold"/>
              </a:rPr>
              <a:t>Transport Demand Prediction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19200" y="4152900"/>
            <a:ext cx="16230600" cy="909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3600" b="1" dirty="0">
                <a:solidFill>
                  <a:srgbClr val="494F56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An in-depth analysis with r and python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C7EBDF-6EAF-44D9-11A8-C0463B56A3BE}"/>
              </a:ext>
            </a:extLst>
          </p:cNvPr>
          <p:cNvSpPr txBox="1"/>
          <p:nvPr/>
        </p:nvSpPr>
        <p:spPr>
          <a:xfrm>
            <a:off x="5791200" y="5295900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dirty="0"/>
              <a:t>submitted by :-  N.Lalasa - 221FA14046  -  3-BI A</a:t>
            </a:r>
          </a:p>
          <a:p>
            <a:pPr algn="just"/>
            <a:endParaRPr lang="en-IN" sz="3200" dirty="0"/>
          </a:p>
          <a:p>
            <a:pPr algn="just"/>
            <a:r>
              <a:rPr lang="en-IN" sz="3200" dirty="0"/>
              <a:t>Submitted to  :- DR .K.Abraham peele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8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053875"/>
            <a:ext cx="16230600" cy="6368438"/>
          </a:xfrm>
          <a:custGeom>
            <a:avLst/>
            <a:gdLst/>
            <a:ahLst/>
            <a:cxnLst/>
            <a:rect l="l" t="t" r="r" b="b"/>
            <a:pathLst>
              <a:path w="16230600" h="6368438">
                <a:moveTo>
                  <a:pt x="0" y="0"/>
                </a:moveTo>
                <a:lnTo>
                  <a:pt x="16230600" y="0"/>
                </a:lnTo>
                <a:lnTo>
                  <a:pt x="16230600" y="6368439"/>
                </a:lnTo>
                <a:lnTo>
                  <a:pt x="0" y="6368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3307397"/>
            <a:ext cx="16230600" cy="2232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199"/>
              </a:lnSpc>
            </a:pPr>
            <a:r>
              <a:rPr lang="en-US" sz="12999" b="1" dirty="0">
                <a:solidFill>
                  <a:srgbClr val="383E48"/>
                </a:solidFill>
                <a:latin typeface="Aristotelica Pro Semi-Bold"/>
                <a:ea typeface="Aristotelica Pro Semi-Bold"/>
                <a:cs typeface="Aristotelica Pro Semi-Bold"/>
                <a:sym typeface="Aristotelica Pro Semi-Bold"/>
              </a:rPr>
              <a:t>THANK TOU </a:t>
            </a:r>
          </a:p>
        </p:txBody>
      </p:sp>
      <p:sp>
        <p:nvSpPr>
          <p:cNvPr id="4" name="Freeform 4"/>
          <p:cNvSpPr/>
          <p:nvPr/>
        </p:nvSpPr>
        <p:spPr>
          <a:xfrm>
            <a:off x="8076687" y="717863"/>
            <a:ext cx="2134626" cy="1205174"/>
          </a:xfrm>
          <a:custGeom>
            <a:avLst/>
            <a:gdLst/>
            <a:ahLst/>
            <a:cxnLst/>
            <a:rect l="l" t="t" r="r" b="b"/>
            <a:pathLst>
              <a:path w="2134626" h="1205174">
                <a:moveTo>
                  <a:pt x="0" y="0"/>
                </a:moveTo>
                <a:lnTo>
                  <a:pt x="2134626" y="0"/>
                </a:lnTo>
                <a:lnTo>
                  <a:pt x="2134626" y="1205174"/>
                </a:lnTo>
                <a:lnTo>
                  <a:pt x="0" y="12051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7324800" y="7204120"/>
            <a:ext cx="3638401" cy="2054180"/>
          </a:xfrm>
          <a:custGeom>
            <a:avLst/>
            <a:gdLst/>
            <a:ahLst/>
            <a:cxnLst/>
            <a:rect l="l" t="t" r="r" b="b"/>
            <a:pathLst>
              <a:path w="3638401" h="2054180">
                <a:moveTo>
                  <a:pt x="0" y="0"/>
                </a:moveTo>
                <a:lnTo>
                  <a:pt x="3638400" y="0"/>
                </a:lnTo>
                <a:lnTo>
                  <a:pt x="3638400" y="2054180"/>
                </a:lnTo>
                <a:lnTo>
                  <a:pt x="0" y="20541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8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7162800" y="1714500"/>
            <a:ext cx="10896600" cy="8305800"/>
            <a:chOff x="0" y="0"/>
            <a:chExt cx="2649809" cy="2687130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2586309" cy="2623630"/>
            </a:xfrm>
            <a:custGeom>
              <a:avLst/>
              <a:gdLst/>
              <a:ahLst/>
              <a:cxnLst/>
              <a:rect l="l" t="t" r="r" b="b"/>
              <a:pathLst>
                <a:path w="2586309" h="2623630">
                  <a:moveTo>
                    <a:pt x="249359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492329" y="0"/>
                  </a:lnTo>
                  <a:cubicBezTo>
                    <a:pt x="2543129" y="0"/>
                    <a:pt x="2585039" y="41910"/>
                    <a:pt x="2585039" y="92710"/>
                  </a:cubicBezTo>
                  <a:lnTo>
                    <a:pt x="2585039" y="2529650"/>
                  </a:lnTo>
                  <a:cubicBezTo>
                    <a:pt x="2586309" y="2581720"/>
                    <a:pt x="2544399" y="2623630"/>
                    <a:pt x="2493599" y="2623630"/>
                  </a:cubicBezTo>
                  <a:close/>
                </a:path>
              </a:pathLst>
            </a:custGeom>
            <a:solidFill>
              <a:srgbClr val="FAE8E0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2649809" cy="2687131"/>
            </a:xfrm>
            <a:custGeom>
              <a:avLst/>
              <a:gdLst/>
              <a:ahLst/>
              <a:cxnLst/>
              <a:rect l="l" t="t" r="r" b="b"/>
              <a:pathLst>
                <a:path w="2649809" h="2687131">
                  <a:moveTo>
                    <a:pt x="2525349" y="59690"/>
                  </a:moveTo>
                  <a:cubicBezTo>
                    <a:pt x="2560909" y="59690"/>
                    <a:pt x="2590119" y="88900"/>
                    <a:pt x="2590119" y="124460"/>
                  </a:cubicBezTo>
                  <a:lnTo>
                    <a:pt x="2590119" y="2562671"/>
                  </a:lnTo>
                  <a:cubicBezTo>
                    <a:pt x="2590119" y="2598231"/>
                    <a:pt x="2560909" y="2627440"/>
                    <a:pt x="252534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525349" y="59690"/>
                  </a:lnTo>
                  <a:moveTo>
                    <a:pt x="252534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2525349" y="2687131"/>
                  </a:lnTo>
                  <a:cubicBezTo>
                    <a:pt x="2593929" y="2687131"/>
                    <a:pt x="2649809" y="2631250"/>
                    <a:pt x="2649809" y="2562671"/>
                  </a:cubicBezTo>
                  <a:lnTo>
                    <a:pt x="2649809" y="124460"/>
                  </a:lnTo>
                  <a:cubicBezTo>
                    <a:pt x="2649809" y="55880"/>
                    <a:pt x="2593929" y="0"/>
                    <a:pt x="2525349" y="0"/>
                  </a:cubicBezTo>
                  <a:close/>
                </a:path>
              </a:pathLst>
            </a:custGeom>
            <a:solidFill>
              <a:srgbClr val="494F56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9525000" y="419100"/>
            <a:ext cx="6968895" cy="2438400"/>
          </a:xfrm>
          <a:custGeom>
            <a:avLst/>
            <a:gdLst/>
            <a:ahLst/>
            <a:cxnLst/>
            <a:rect l="l" t="t" r="r" b="b"/>
            <a:pathLst>
              <a:path w="7730895" h="3033389">
                <a:moveTo>
                  <a:pt x="0" y="0"/>
                </a:moveTo>
                <a:lnTo>
                  <a:pt x="7730894" y="0"/>
                </a:lnTo>
                <a:lnTo>
                  <a:pt x="7730894" y="3033389"/>
                </a:lnTo>
                <a:lnTo>
                  <a:pt x="0" y="30333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7" name="TextBox 7"/>
          <p:cNvSpPr txBox="1"/>
          <p:nvPr/>
        </p:nvSpPr>
        <p:spPr>
          <a:xfrm>
            <a:off x="9525000" y="1257300"/>
            <a:ext cx="6693495" cy="984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9600" dirty="0">
                <a:solidFill>
                  <a:srgbClr val="383E48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AGENDA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001000" y="2705100"/>
            <a:ext cx="9525000" cy="63897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indent="-685800" algn="l">
              <a:lnSpc>
                <a:spcPts val="6299"/>
              </a:lnSpc>
              <a:buFont typeface="Wingdings" panose="05000000000000000000" pitchFamily="2" charset="2"/>
              <a:buChar char="Ø"/>
            </a:pPr>
            <a:r>
              <a:rPr lang="en-IN" sz="4400" dirty="0"/>
              <a:t>R and python codes</a:t>
            </a:r>
          </a:p>
          <a:p>
            <a:pPr marL="685800" indent="-685800">
              <a:lnSpc>
                <a:spcPts val="6299"/>
              </a:lnSpc>
              <a:buFont typeface="Wingdings" panose="05000000000000000000" pitchFamily="2" charset="2"/>
              <a:buChar char="Ø"/>
            </a:pPr>
            <a:r>
              <a:rPr lang="en-IN" sz="4400" dirty="0"/>
              <a:t>Linear regression graph</a:t>
            </a:r>
            <a:endParaRPr lang="en-US" sz="4400" dirty="0"/>
          </a:p>
          <a:p>
            <a:pPr marL="685800" indent="-685800" algn="l">
              <a:lnSpc>
                <a:spcPts val="6299"/>
              </a:lnSpc>
              <a:buFont typeface="Wingdings" panose="05000000000000000000" pitchFamily="2" charset="2"/>
              <a:buChar char="Ø"/>
            </a:pPr>
            <a:r>
              <a:rPr lang="en-IN" sz="4400" dirty="0"/>
              <a:t>Metrics finding</a:t>
            </a:r>
          </a:p>
          <a:p>
            <a:pPr marL="685800" indent="-685800" algn="l">
              <a:lnSpc>
                <a:spcPts val="6299"/>
              </a:lnSpc>
              <a:buFont typeface="Wingdings" panose="05000000000000000000" pitchFamily="2" charset="2"/>
              <a:buChar char="Ø"/>
            </a:pPr>
            <a:r>
              <a:rPr lang="en-IN" sz="4400" dirty="0"/>
              <a:t>Finding R2</a:t>
            </a:r>
          </a:p>
          <a:p>
            <a:pPr marL="685800" indent="-685800">
              <a:lnSpc>
                <a:spcPts val="6299"/>
              </a:lnSpc>
              <a:buFont typeface="Wingdings" panose="05000000000000000000" pitchFamily="2" charset="2"/>
              <a:buChar char="Ø"/>
            </a:pPr>
            <a:r>
              <a:rPr lang="en-US" sz="4400" dirty="0">
                <a:latin typeface="Aristotelica Pro"/>
                <a:ea typeface="Aristotelica Pro"/>
                <a:cs typeface="Aristotelica Pro"/>
                <a:sym typeface="Aristotelica Pro"/>
              </a:rPr>
              <a:t>Bar plot for travel from</a:t>
            </a:r>
          </a:p>
          <a:p>
            <a:pPr marL="685800" indent="-685800">
              <a:lnSpc>
                <a:spcPts val="6299"/>
              </a:lnSpc>
              <a:buFont typeface="Wingdings" panose="05000000000000000000" pitchFamily="2" charset="2"/>
              <a:buChar char="Ø"/>
            </a:pPr>
            <a:r>
              <a:rPr lang="en-US" sz="4400" dirty="0">
                <a:latin typeface="Aristotelica Pro"/>
                <a:ea typeface="Aristotelica Pro"/>
                <a:cs typeface="Aristotelica Pro"/>
                <a:sym typeface="Aristotelica Pro"/>
              </a:rPr>
              <a:t>Bar plot for travel time</a:t>
            </a:r>
          </a:p>
          <a:p>
            <a:pPr marL="685800" indent="-685800">
              <a:lnSpc>
                <a:spcPts val="6299"/>
              </a:lnSpc>
              <a:buFont typeface="Wingdings" panose="05000000000000000000" pitchFamily="2" charset="2"/>
              <a:buChar char="Ø"/>
            </a:pPr>
            <a:r>
              <a:rPr lang="en-US" sz="4400" dirty="0">
                <a:latin typeface="Body Text Large Bold"/>
                <a:ea typeface="Body Text Large Bold"/>
                <a:cs typeface="Body Text Large Bold"/>
                <a:sym typeface="Body Text Large Bold"/>
              </a:rPr>
              <a:t>Plotting a scattered Graph</a:t>
            </a:r>
          </a:p>
          <a:p>
            <a:pPr marL="685800" indent="-685800">
              <a:lnSpc>
                <a:spcPts val="6299"/>
              </a:lnSpc>
              <a:buFont typeface="Wingdings" panose="05000000000000000000" pitchFamily="2" charset="2"/>
              <a:buChar char="Ø"/>
            </a:pPr>
            <a:r>
              <a:rPr lang="en-US" sz="4400" dirty="0">
                <a:latin typeface="Body Text Large Bold"/>
                <a:ea typeface="Body Text Large Bold"/>
                <a:cs typeface="Body Text Large Bold"/>
                <a:sym typeface="Body Text Large Bold"/>
              </a:rPr>
              <a:t>Important features of the data set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3AC9F40-B041-DF16-739C-0DB40979FC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04800" y="2705100"/>
            <a:ext cx="63246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90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8600" y="1562100"/>
            <a:ext cx="17907000" cy="8458199"/>
            <a:chOff x="0" y="0"/>
            <a:chExt cx="5879264" cy="2546272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5815764" cy="2482772"/>
            </a:xfrm>
            <a:custGeom>
              <a:avLst/>
              <a:gdLst/>
              <a:ahLst/>
              <a:cxnLst/>
              <a:rect l="l" t="t" r="r" b="b"/>
              <a:pathLst>
                <a:path w="5815764" h="2482772">
                  <a:moveTo>
                    <a:pt x="5723054" y="2482772"/>
                  </a:moveTo>
                  <a:lnTo>
                    <a:pt x="92710" y="2482772"/>
                  </a:lnTo>
                  <a:cubicBezTo>
                    <a:pt x="41910" y="2482772"/>
                    <a:pt x="0" y="2440862"/>
                    <a:pt x="0" y="239006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5721784" y="0"/>
                  </a:lnTo>
                  <a:cubicBezTo>
                    <a:pt x="5772584" y="0"/>
                    <a:pt x="5814494" y="41910"/>
                    <a:pt x="5814494" y="92710"/>
                  </a:cubicBezTo>
                  <a:lnTo>
                    <a:pt x="5814494" y="2388793"/>
                  </a:lnTo>
                  <a:cubicBezTo>
                    <a:pt x="5815764" y="2440862"/>
                    <a:pt x="5773854" y="2482772"/>
                    <a:pt x="5723054" y="2482772"/>
                  </a:cubicBezTo>
                  <a:close/>
                </a:path>
              </a:pathLst>
            </a:custGeom>
            <a:solidFill>
              <a:srgbClr val="FAE8E0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5879264" cy="2546273"/>
            </a:xfrm>
            <a:custGeom>
              <a:avLst/>
              <a:gdLst/>
              <a:ahLst/>
              <a:cxnLst/>
              <a:rect l="l" t="t" r="r" b="b"/>
              <a:pathLst>
                <a:path w="5879264" h="2546273">
                  <a:moveTo>
                    <a:pt x="5754804" y="59690"/>
                  </a:moveTo>
                  <a:cubicBezTo>
                    <a:pt x="5790364" y="59690"/>
                    <a:pt x="5819574" y="88900"/>
                    <a:pt x="5819574" y="124460"/>
                  </a:cubicBezTo>
                  <a:lnTo>
                    <a:pt x="5819574" y="2421813"/>
                  </a:lnTo>
                  <a:cubicBezTo>
                    <a:pt x="5819574" y="2457373"/>
                    <a:pt x="5790364" y="2486583"/>
                    <a:pt x="5754804" y="2486583"/>
                  </a:cubicBezTo>
                  <a:lnTo>
                    <a:pt x="124460" y="2486583"/>
                  </a:lnTo>
                  <a:cubicBezTo>
                    <a:pt x="88900" y="2486583"/>
                    <a:pt x="59690" y="2457373"/>
                    <a:pt x="59690" y="242181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5754804" y="59690"/>
                  </a:lnTo>
                  <a:moveTo>
                    <a:pt x="575480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421813"/>
                  </a:lnTo>
                  <a:cubicBezTo>
                    <a:pt x="0" y="2490393"/>
                    <a:pt x="55880" y="2546273"/>
                    <a:pt x="124460" y="2546273"/>
                  </a:cubicBezTo>
                  <a:lnTo>
                    <a:pt x="5754804" y="2546273"/>
                  </a:lnTo>
                  <a:cubicBezTo>
                    <a:pt x="5823384" y="2546273"/>
                    <a:pt x="5879264" y="2490393"/>
                    <a:pt x="5879264" y="2421813"/>
                  </a:cubicBezTo>
                  <a:lnTo>
                    <a:pt x="5879264" y="124460"/>
                  </a:lnTo>
                  <a:cubicBezTo>
                    <a:pt x="5879264" y="55880"/>
                    <a:pt x="5823384" y="0"/>
                    <a:pt x="5754804" y="0"/>
                  </a:cubicBezTo>
                  <a:close/>
                </a:path>
              </a:pathLst>
            </a:custGeom>
            <a:solidFill>
              <a:srgbClr val="494F56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609600" y="0"/>
            <a:ext cx="16230600" cy="1327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7599" b="1" u="sng" dirty="0">
                <a:solidFill>
                  <a:srgbClr val="383E48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 Linear Regression Graphs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746D6F-F725-EAC0-4908-F2E964ED6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543300"/>
            <a:ext cx="8153400" cy="57387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9264B2-C85C-3BA8-633D-2FDD7004E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029" y="3467101"/>
            <a:ext cx="7850571" cy="579300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C9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457200" y="1485900"/>
            <a:ext cx="8001000" cy="5715000"/>
            <a:chOff x="0" y="0"/>
            <a:chExt cx="2649809" cy="2687130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2586309" cy="2623630"/>
            </a:xfrm>
            <a:custGeom>
              <a:avLst/>
              <a:gdLst/>
              <a:ahLst/>
              <a:cxnLst/>
              <a:rect l="l" t="t" r="r" b="b"/>
              <a:pathLst>
                <a:path w="2586309" h="2623630">
                  <a:moveTo>
                    <a:pt x="249359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492329" y="0"/>
                  </a:lnTo>
                  <a:cubicBezTo>
                    <a:pt x="2543129" y="0"/>
                    <a:pt x="2585039" y="41910"/>
                    <a:pt x="2585039" y="92710"/>
                  </a:cubicBezTo>
                  <a:lnTo>
                    <a:pt x="2585039" y="2529650"/>
                  </a:lnTo>
                  <a:cubicBezTo>
                    <a:pt x="2586309" y="2581720"/>
                    <a:pt x="2544399" y="2623630"/>
                    <a:pt x="2493599" y="2623630"/>
                  </a:cubicBezTo>
                  <a:close/>
                </a:path>
              </a:pathLst>
            </a:custGeom>
            <a:solidFill>
              <a:srgbClr val="FAE8E0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2649809" cy="2687131"/>
            </a:xfrm>
            <a:custGeom>
              <a:avLst/>
              <a:gdLst/>
              <a:ahLst/>
              <a:cxnLst/>
              <a:rect l="l" t="t" r="r" b="b"/>
              <a:pathLst>
                <a:path w="2649809" h="2687131">
                  <a:moveTo>
                    <a:pt x="2525349" y="59690"/>
                  </a:moveTo>
                  <a:cubicBezTo>
                    <a:pt x="2560909" y="59690"/>
                    <a:pt x="2590119" y="88900"/>
                    <a:pt x="2590119" y="124460"/>
                  </a:cubicBezTo>
                  <a:lnTo>
                    <a:pt x="2590119" y="2562671"/>
                  </a:lnTo>
                  <a:cubicBezTo>
                    <a:pt x="2590119" y="2598231"/>
                    <a:pt x="2560909" y="2627440"/>
                    <a:pt x="252534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525349" y="59690"/>
                  </a:lnTo>
                  <a:moveTo>
                    <a:pt x="252534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2525349" y="2687131"/>
                  </a:lnTo>
                  <a:cubicBezTo>
                    <a:pt x="2593929" y="2687131"/>
                    <a:pt x="2649809" y="2631250"/>
                    <a:pt x="2649809" y="2562671"/>
                  </a:cubicBezTo>
                  <a:lnTo>
                    <a:pt x="2649809" y="124460"/>
                  </a:lnTo>
                  <a:cubicBezTo>
                    <a:pt x="2649809" y="55880"/>
                    <a:pt x="2593929" y="0"/>
                    <a:pt x="2525349" y="0"/>
                  </a:cubicBezTo>
                  <a:close/>
                </a:path>
              </a:pathLst>
            </a:custGeom>
            <a:solidFill>
              <a:srgbClr val="494F56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2895600" y="266700"/>
            <a:ext cx="2819400" cy="1943100"/>
          </a:xfrm>
          <a:custGeom>
            <a:avLst/>
            <a:gdLst/>
            <a:ahLst/>
            <a:cxnLst/>
            <a:rect l="l" t="t" r="r" b="b"/>
            <a:pathLst>
              <a:path w="7315200" h="4294320">
                <a:moveTo>
                  <a:pt x="0" y="0"/>
                </a:moveTo>
                <a:lnTo>
                  <a:pt x="7315200" y="0"/>
                </a:lnTo>
                <a:lnTo>
                  <a:pt x="7315200" y="4294320"/>
                </a:lnTo>
                <a:lnTo>
                  <a:pt x="0" y="42943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829800" y="2400300"/>
            <a:ext cx="5385513" cy="779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99"/>
              </a:lnSpc>
            </a:pPr>
            <a:endParaRPr lang="en-US" sz="4500" dirty="0">
              <a:solidFill>
                <a:srgbClr val="383E48"/>
              </a:solidFill>
              <a:latin typeface="Aristotelica Pro"/>
              <a:ea typeface="Aristotelica Pro"/>
              <a:cs typeface="Aristotelica Pro"/>
              <a:sym typeface="Aristotelica Pr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E50883-926D-FE5D-17D8-38E6CE2A2B10}"/>
              </a:ext>
            </a:extLst>
          </p:cNvPr>
          <p:cNvSpPr txBox="1"/>
          <p:nvPr/>
        </p:nvSpPr>
        <p:spPr>
          <a:xfrm>
            <a:off x="3276600" y="647700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u="sng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9C258B-F497-CF5E-198D-EDBF3EBEA033}"/>
              </a:ext>
            </a:extLst>
          </p:cNvPr>
          <p:cNvSpPr txBox="1"/>
          <p:nvPr/>
        </p:nvSpPr>
        <p:spPr>
          <a:xfrm>
            <a:off x="762000" y="2400300"/>
            <a:ext cx="6781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y_test_pred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lasso.predict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4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'MSE is {}'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24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format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mean_squared_error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y_test_pred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)))</a:t>
            </a:r>
          </a:p>
          <a:p>
            <a:r>
              <a:rPr lang="en-IN" sz="24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'RMSE is {}'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24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format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math.sqrt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mean_squared_error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y_test_pred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))))</a:t>
            </a:r>
          </a:p>
          <a:p>
            <a:r>
              <a:rPr lang="en-IN" sz="24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'MAE is {}'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24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format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mean_absolute_error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y_test_pred</a:t>
            </a:r>
            <a:r>
              <a:rPr lang="en-I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)))</a:t>
            </a:r>
          </a:p>
          <a:p>
            <a:endParaRPr lang="en-IN" sz="24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9D6968-C911-EE3E-F94C-79429580DD0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676"/>
          <a:stretch/>
        </p:blipFill>
        <p:spPr>
          <a:xfrm>
            <a:off x="304800" y="7581900"/>
            <a:ext cx="7620000" cy="2438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11E27F-F5F8-1ADE-D946-B3CCA5BE74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2600" y="1333500"/>
            <a:ext cx="7998645" cy="6019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B6E473D-DA83-B746-A86F-650459184B67}"/>
              </a:ext>
            </a:extLst>
          </p:cNvPr>
          <p:cNvSpPr txBox="1"/>
          <p:nvPr/>
        </p:nvSpPr>
        <p:spPr>
          <a:xfrm>
            <a:off x="9906000" y="2324100"/>
            <a:ext cx="7315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# Calculate </a:t>
            </a:r>
            <a:r>
              <a:rPr lang="en-IN" sz="3200" b="1" dirty="0" err="1"/>
              <a:t>metricsmse</a:t>
            </a:r>
            <a:r>
              <a:rPr lang="en-IN" sz="3200" b="1" dirty="0"/>
              <a:t> &lt;- mean((</a:t>
            </a:r>
            <a:r>
              <a:rPr lang="en-IN" sz="3200" b="1" dirty="0" err="1"/>
              <a:t>test_data$number_of_ticket</a:t>
            </a:r>
            <a:r>
              <a:rPr lang="en-IN" sz="3200" b="1" dirty="0"/>
              <a:t> - predictions) ^ 2)</a:t>
            </a:r>
            <a:r>
              <a:rPr lang="en-IN" sz="3200" b="1" dirty="0" err="1"/>
              <a:t>rmse</a:t>
            </a:r>
            <a:r>
              <a:rPr lang="en-IN" sz="3200" b="1" dirty="0"/>
              <a:t> &lt;- sqrt(</a:t>
            </a:r>
            <a:r>
              <a:rPr lang="en-IN" sz="3200" b="1" dirty="0" err="1"/>
              <a:t>mse</a:t>
            </a:r>
            <a:r>
              <a:rPr lang="en-IN" sz="3200" b="1" dirty="0"/>
              <a:t>)</a:t>
            </a:r>
            <a:r>
              <a:rPr lang="en-IN" sz="3200" b="1" dirty="0" err="1"/>
              <a:t>r_squared</a:t>
            </a:r>
            <a:r>
              <a:rPr lang="en-IN" sz="3200" b="1" dirty="0"/>
              <a:t> &lt;- </a:t>
            </a:r>
            <a:r>
              <a:rPr lang="en-IN" sz="3200" b="1" dirty="0" err="1"/>
              <a:t>cor</a:t>
            </a:r>
            <a:r>
              <a:rPr lang="en-IN" sz="3200" b="1" dirty="0"/>
              <a:t>(</a:t>
            </a:r>
            <a:r>
              <a:rPr lang="en-IN" sz="3200" b="1" dirty="0" err="1"/>
              <a:t>test_data$number_of_ticket</a:t>
            </a:r>
            <a:r>
              <a:rPr lang="en-IN" sz="3200" b="1" dirty="0"/>
              <a:t>, predictions) ^ 2cat("Linear Regression:\n")cat("MSE:", </a:t>
            </a:r>
            <a:r>
              <a:rPr lang="en-IN" sz="3200" b="1" dirty="0" err="1"/>
              <a:t>mse</a:t>
            </a:r>
            <a:r>
              <a:rPr lang="en-IN" sz="3200" b="1" dirty="0"/>
              <a:t>, "\n")cat("RMSE:", </a:t>
            </a:r>
            <a:r>
              <a:rPr lang="en-IN" sz="3200" b="1" dirty="0" err="1"/>
              <a:t>rmse</a:t>
            </a:r>
            <a:r>
              <a:rPr lang="en-IN" sz="3200" b="1" dirty="0"/>
              <a:t>, "\n")cat("R-squared:", </a:t>
            </a:r>
            <a:r>
              <a:rPr lang="en-IN" sz="3200" b="1" dirty="0" err="1"/>
              <a:t>r_squared</a:t>
            </a:r>
            <a:r>
              <a:rPr lang="en-IN" sz="3200" b="1" dirty="0"/>
              <a:t>, "\n")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36B5BD9-D40A-30EB-471C-D38328B59F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7581900"/>
            <a:ext cx="8077200" cy="2438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320F1E-508F-D79E-6F11-80EDBDE9A7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87200" y="342900"/>
            <a:ext cx="2664183" cy="186553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636F9C7-9959-4DD5-644E-2B8DDA44F375}"/>
              </a:ext>
            </a:extLst>
          </p:cNvPr>
          <p:cNvSpPr txBox="1"/>
          <p:nvPr/>
        </p:nvSpPr>
        <p:spPr>
          <a:xfrm>
            <a:off x="12877800" y="7239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u="sng" dirty="0">
                <a:solidFill>
                  <a:schemeClr val="bg1"/>
                </a:solidFill>
              </a:rPr>
              <a:t>R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8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4876800" y="1485900"/>
            <a:ext cx="13182600" cy="8534400"/>
            <a:chOff x="0" y="0"/>
            <a:chExt cx="2649809" cy="1425812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2586309" cy="1362312"/>
            </a:xfrm>
            <a:custGeom>
              <a:avLst/>
              <a:gdLst/>
              <a:ahLst/>
              <a:cxnLst/>
              <a:rect l="l" t="t" r="r" b="b"/>
              <a:pathLst>
                <a:path w="2586309" h="1362312">
                  <a:moveTo>
                    <a:pt x="2493599" y="1362312"/>
                  </a:moveTo>
                  <a:lnTo>
                    <a:pt x="92710" y="1362312"/>
                  </a:lnTo>
                  <a:cubicBezTo>
                    <a:pt x="41910" y="1362312"/>
                    <a:pt x="0" y="1320402"/>
                    <a:pt x="0" y="126960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492329" y="0"/>
                  </a:lnTo>
                  <a:cubicBezTo>
                    <a:pt x="2543129" y="0"/>
                    <a:pt x="2585039" y="41910"/>
                    <a:pt x="2585039" y="92710"/>
                  </a:cubicBezTo>
                  <a:lnTo>
                    <a:pt x="2585039" y="1268332"/>
                  </a:lnTo>
                  <a:cubicBezTo>
                    <a:pt x="2586309" y="1320402"/>
                    <a:pt x="2544399" y="1362312"/>
                    <a:pt x="2493599" y="1362312"/>
                  </a:cubicBezTo>
                  <a:close/>
                </a:path>
              </a:pathLst>
            </a:custGeom>
            <a:solidFill>
              <a:srgbClr val="FAE8E0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2649809" cy="1425812"/>
            </a:xfrm>
            <a:custGeom>
              <a:avLst/>
              <a:gdLst/>
              <a:ahLst/>
              <a:cxnLst/>
              <a:rect l="l" t="t" r="r" b="b"/>
              <a:pathLst>
                <a:path w="2649809" h="1425812">
                  <a:moveTo>
                    <a:pt x="2525349" y="59690"/>
                  </a:moveTo>
                  <a:cubicBezTo>
                    <a:pt x="2560909" y="59690"/>
                    <a:pt x="2590119" y="88900"/>
                    <a:pt x="2590119" y="124460"/>
                  </a:cubicBezTo>
                  <a:lnTo>
                    <a:pt x="2590119" y="1301352"/>
                  </a:lnTo>
                  <a:cubicBezTo>
                    <a:pt x="2590119" y="1336912"/>
                    <a:pt x="2560909" y="1366122"/>
                    <a:pt x="2525349" y="1366122"/>
                  </a:cubicBezTo>
                  <a:lnTo>
                    <a:pt x="124460" y="1366122"/>
                  </a:lnTo>
                  <a:cubicBezTo>
                    <a:pt x="88900" y="1366122"/>
                    <a:pt x="59690" y="1336912"/>
                    <a:pt x="59690" y="130135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525349" y="59690"/>
                  </a:lnTo>
                  <a:moveTo>
                    <a:pt x="252534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301352"/>
                  </a:lnTo>
                  <a:cubicBezTo>
                    <a:pt x="0" y="1369932"/>
                    <a:pt x="55880" y="1425812"/>
                    <a:pt x="124460" y="1425812"/>
                  </a:cubicBezTo>
                  <a:lnTo>
                    <a:pt x="2525349" y="1425812"/>
                  </a:lnTo>
                  <a:cubicBezTo>
                    <a:pt x="2593929" y="1425812"/>
                    <a:pt x="2649809" y="1369932"/>
                    <a:pt x="2649809" y="1301352"/>
                  </a:cubicBezTo>
                  <a:lnTo>
                    <a:pt x="2649809" y="124460"/>
                  </a:lnTo>
                  <a:cubicBezTo>
                    <a:pt x="2649809" y="55880"/>
                    <a:pt x="2593929" y="0"/>
                    <a:pt x="2525349" y="0"/>
                  </a:cubicBezTo>
                  <a:close/>
                </a:path>
              </a:pathLst>
            </a:custGeom>
            <a:solidFill>
              <a:srgbClr val="494F56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0" y="2400300"/>
            <a:ext cx="6261441" cy="5238207"/>
          </a:xfrm>
          <a:custGeom>
            <a:avLst/>
            <a:gdLst/>
            <a:ahLst/>
            <a:cxnLst/>
            <a:rect l="l" t="t" r="r" b="b"/>
            <a:pathLst>
              <a:path w="6261441" h="5238207">
                <a:moveTo>
                  <a:pt x="0" y="0"/>
                </a:moveTo>
                <a:lnTo>
                  <a:pt x="6261441" y="0"/>
                </a:lnTo>
                <a:lnTo>
                  <a:pt x="6261441" y="5238207"/>
                </a:lnTo>
                <a:lnTo>
                  <a:pt x="0" y="52382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248400" y="2705100"/>
            <a:ext cx="11353800" cy="66383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IN" sz="32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#Model Prediction</a:t>
            </a:r>
            <a:endParaRPr lang="en-IN" sz="32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3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y_pred_ridge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3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ridge_regressor.predict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3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IN" sz="32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3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ridge_regressor.score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3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X_train,y_train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IN" sz="32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3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ridge_regressor.score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3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X_test,y_test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b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3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print_metrics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3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3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y_test_pred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r2 = r2_score(</a:t>
            </a:r>
            <a:r>
              <a:rPr lang="en-IN" sz="3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3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y_pred_ridge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IN" sz="32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32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"R2 :"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,r2)</a:t>
            </a:r>
          </a:p>
          <a:p>
            <a:r>
              <a:rPr lang="en-IN" sz="32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32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"Adjusted R2 : "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3200" b="1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-(</a:t>
            </a:r>
            <a:r>
              <a:rPr lang="en-IN" sz="3200" b="1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-r2_score(</a:t>
            </a:r>
            <a:r>
              <a:rPr lang="en-IN" sz="3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3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y_pred_ridge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))*((</a:t>
            </a:r>
            <a:r>
              <a:rPr lang="en-IN" sz="3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X_test.shape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3200" b="1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IN" sz="3200" b="1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)/(</a:t>
            </a:r>
            <a:r>
              <a:rPr lang="en-IN" sz="3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X_test.shape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3200" b="1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]-</a:t>
            </a:r>
            <a:r>
              <a:rPr lang="en-IN" sz="3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X_test.shape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3200" b="1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IN" sz="3200" b="1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)))</a:t>
            </a:r>
          </a:p>
          <a:p>
            <a:pPr algn="l">
              <a:lnSpc>
                <a:spcPts val="6299"/>
              </a:lnSpc>
            </a:pPr>
            <a:endParaRPr lang="en-US" sz="3200" b="1" dirty="0">
              <a:solidFill>
                <a:srgbClr val="383E48"/>
              </a:solidFill>
              <a:latin typeface="Aristotelica Pro"/>
              <a:ea typeface="Aristotelica Pro"/>
              <a:cs typeface="Aristotelica Pro"/>
              <a:sym typeface="Aristotelica Pr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CCD480-E4E0-B37E-1A42-3975519CE2EA}"/>
              </a:ext>
            </a:extLst>
          </p:cNvPr>
          <p:cNvSpPr txBox="1"/>
          <p:nvPr/>
        </p:nvSpPr>
        <p:spPr>
          <a:xfrm>
            <a:off x="-3962400" y="266700"/>
            <a:ext cx="12725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u="sng" dirty="0"/>
              <a:t>Finding R2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DFD8233-7FD0-FE41-057D-65E7C7C95C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229100"/>
            <a:ext cx="578324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C9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9944100" y="1840069"/>
            <a:ext cx="7315200" cy="7418231"/>
            <a:chOff x="0" y="0"/>
            <a:chExt cx="2649809" cy="2687130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2586309" cy="2623630"/>
            </a:xfrm>
            <a:custGeom>
              <a:avLst/>
              <a:gdLst/>
              <a:ahLst/>
              <a:cxnLst/>
              <a:rect l="l" t="t" r="r" b="b"/>
              <a:pathLst>
                <a:path w="2586309" h="2623630">
                  <a:moveTo>
                    <a:pt x="249359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492329" y="0"/>
                  </a:lnTo>
                  <a:cubicBezTo>
                    <a:pt x="2543129" y="0"/>
                    <a:pt x="2585039" y="41910"/>
                    <a:pt x="2585039" y="92710"/>
                  </a:cubicBezTo>
                  <a:lnTo>
                    <a:pt x="2585039" y="2529650"/>
                  </a:lnTo>
                  <a:cubicBezTo>
                    <a:pt x="2586309" y="2581720"/>
                    <a:pt x="2544399" y="2623630"/>
                    <a:pt x="2493599" y="2623630"/>
                  </a:cubicBezTo>
                  <a:close/>
                </a:path>
              </a:pathLst>
            </a:custGeom>
            <a:solidFill>
              <a:srgbClr val="FAE8E0"/>
            </a:solidFill>
          </p:spPr>
          <p:txBody>
            <a:bodyPr/>
            <a:lstStyle/>
            <a:p>
              <a:r>
                <a:rPr lang="en-IN" dirty="0"/>
                <a:t>  </a:t>
              </a:r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2649809" cy="2687131"/>
            </a:xfrm>
            <a:custGeom>
              <a:avLst/>
              <a:gdLst/>
              <a:ahLst/>
              <a:cxnLst/>
              <a:rect l="l" t="t" r="r" b="b"/>
              <a:pathLst>
                <a:path w="2649809" h="2687131">
                  <a:moveTo>
                    <a:pt x="2525349" y="59690"/>
                  </a:moveTo>
                  <a:cubicBezTo>
                    <a:pt x="2560909" y="59690"/>
                    <a:pt x="2590119" y="88900"/>
                    <a:pt x="2590119" y="124460"/>
                  </a:cubicBezTo>
                  <a:lnTo>
                    <a:pt x="2590119" y="2562671"/>
                  </a:lnTo>
                  <a:cubicBezTo>
                    <a:pt x="2590119" y="2598231"/>
                    <a:pt x="2560909" y="2627440"/>
                    <a:pt x="252534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525349" y="59690"/>
                  </a:lnTo>
                  <a:moveTo>
                    <a:pt x="252534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2525349" y="2687131"/>
                  </a:lnTo>
                  <a:cubicBezTo>
                    <a:pt x="2593929" y="2687131"/>
                    <a:pt x="2649809" y="2631250"/>
                    <a:pt x="2649809" y="2562671"/>
                  </a:cubicBezTo>
                  <a:lnTo>
                    <a:pt x="2649809" y="124460"/>
                  </a:lnTo>
                  <a:cubicBezTo>
                    <a:pt x="2649809" y="55880"/>
                    <a:pt x="2593929" y="0"/>
                    <a:pt x="2525349" y="0"/>
                  </a:cubicBezTo>
                  <a:close/>
                </a:path>
              </a:pathLst>
            </a:custGeom>
            <a:solidFill>
              <a:srgbClr val="494F56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9629324" y="1028700"/>
            <a:ext cx="7944752" cy="3117301"/>
          </a:xfrm>
          <a:custGeom>
            <a:avLst/>
            <a:gdLst/>
            <a:ahLst/>
            <a:cxnLst/>
            <a:rect l="l" t="t" r="r" b="b"/>
            <a:pathLst>
              <a:path w="7944752" h="3117301">
                <a:moveTo>
                  <a:pt x="0" y="0"/>
                </a:moveTo>
                <a:lnTo>
                  <a:pt x="7944752" y="0"/>
                </a:lnTo>
                <a:lnTo>
                  <a:pt x="7944752" y="3117301"/>
                </a:lnTo>
                <a:lnTo>
                  <a:pt x="0" y="31173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54952" y="1789790"/>
            <a:ext cx="6693495" cy="79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39"/>
              </a:lnSpc>
            </a:pPr>
            <a:r>
              <a:rPr lang="en-US" sz="4599" dirty="0">
                <a:solidFill>
                  <a:srgbClr val="383E48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Bar plot for travel from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83B750-92CB-7EDD-EC7F-C87F22003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257300"/>
            <a:ext cx="9126215" cy="79714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1718ED-1B99-C400-493C-AF07A108C71D}"/>
              </a:ext>
            </a:extLst>
          </p:cNvPr>
          <p:cNvSpPr txBox="1"/>
          <p:nvPr/>
        </p:nvSpPr>
        <p:spPr>
          <a:xfrm>
            <a:off x="10363200" y="5295900"/>
            <a:ext cx="65532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dataset[</a:t>
            </a:r>
            <a:r>
              <a:rPr lang="en-US" sz="28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800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travel_from</a:t>
            </a:r>
            <a:r>
              <a:rPr lang="en-US" sz="28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value_counts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().plot(kind=</a:t>
            </a:r>
            <a:r>
              <a:rPr lang="en-US" sz="28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'bar’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C9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9944100" y="1840069"/>
            <a:ext cx="7315200" cy="7418231"/>
            <a:chOff x="0" y="0"/>
            <a:chExt cx="2649809" cy="2687130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2586309" cy="2623630"/>
            </a:xfrm>
            <a:custGeom>
              <a:avLst/>
              <a:gdLst/>
              <a:ahLst/>
              <a:cxnLst/>
              <a:rect l="l" t="t" r="r" b="b"/>
              <a:pathLst>
                <a:path w="2586309" h="2623630">
                  <a:moveTo>
                    <a:pt x="249359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492329" y="0"/>
                  </a:lnTo>
                  <a:cubicBezTo>
                    <a:pt x="2543129" y="0"/>
                    <a:pt x="2585039" y="41910"/>
                    <a:pt x="2585039" y="92710"/>
                  </a:cubicBezTo>
                  <a:lnTo>
                    <a:pt x="2585039" y="2529650"/>
                  </a:lnTo>
                  <a:cubicBezTo>
                    <a:pt x="2586309" y="2581720"/>
                    <a:pt x="2544399" y="2623630"/>
                    <a:pt x="2493599" y="2623630"/>
                  </a:cubicBezTo>
                  <a:close/>
                </a:path>
              </a:pathLst>
            </a:custGeom>
            <a:solidFill>
              <a:srgbClr val="FAE8E0"/>
            </a:solidFill>
          </p:spPr>
          <p:txBody>
            <a:bodyPr/>
            <a:lstStyle/>
            <a:p>
              <a:r>
                <a:rPr lang="en-IN" dirty="0"/>
                <a:t>  </a:t>
              </a:r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2649809" cy="2687131"/>
            </a:xfrm>
            <a:custGeom>
              <a:avLst/>
              <a:gdLst/>
              <a:ahLst/>
              <a:cxnLst/>
              <a:rect l="l" t="t" r="r" b="b"/>
              <a:pathLst>
                <a:path w="2649809" h="2687131">
                  <a:moveTo>
                    <a:pt x="2525349" y="59690"/>
                  </a:moveTo>
                  <a:cubicBezTo>
                    <a:pt x="2560909" y="59690"/>
                    <a:pt x="2590119" y="88900"/>
                    <a:pt x="2590119" y="124460"/>
                  </a:cubicBezTo>
                  <a:lnTo>
                    <a:pt x="2590119" y="2562671"/>
                  </a:lnTo>
                  <a:cubicBezTo>
                    <a:pt x="2590119" y="2598231"/>
                    <a:pt x="2560909" y="2627440"/>
                    <a:pt x="252534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525349" y="59690"/>
                  </a:lnTo>
                  <a:moveTo>
                    <a:pt x="252534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2525349" y="2687131"/>
                  </a:lnTo>
                  <a:cubicBezTo>
                    <a:pt x="2593929" y="2687131"/>
                    <a:pt x="2649809" y="2631250"/>
                    <a:pt x="2649809" y="2562671"/>
                  </a:cubicBezTo>
                  <a:lnTo>
                    <a:pt x="2649809" y="124460"/>
                  </a:lnTo>
                  <a:cubicBezTo>
                    <a:pt x="2649809" y="55880"/>
                    <a:pt x="2593929" y="0"/>
                    <a:pt x="2525349" y="0"/>
                  </a:cubicBezTo>
                  <a:close/>
                </a:path>
              </a:pathLst>
            </a:custGeom>
            <a:solidFill>
              <a:srgbClr val="494F56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9629324" y="1028700"/>
            <a:ext cx="7944752" cy="3117301"/>
          </a:xfrm>
          <a:custGeom>
            <a:avLst/>
            <a:gdLst/>
            <a:ahLst/>
            <a:cxnLst/>
            <a:rect l="l" t="t" r="r" b="b"/>
            <a:pathLst>
              <a:path w="7944752" h="3117301">
                <a:moveTo>
                  <a:pt x="0" y="0"/>
                </a:moveTo>
                <a:lnTo>
                  <a:pt x="7944752" y="0"/>
                </a:lnTo>
                <a:lnTo>
                  <a:pt x="7944752" y="3117301"/>
                </a:lnTo>
                <a:lnTo>
                  <a:pt x="0" y="31173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54952" y="1789790"/>
            <a:ext cx="6693495" cy="79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39"/>
              </a:lnSpc>
            </a:pPr>
            <a:r>
              <a:rPr lang="en-US" sz="4599" dirty="0">
                <a:solidFill>
                  <a:srgbClr val="383E48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Bar plot for </a:t>
            </a:r>
            <a:r>
              <a:rPr lang="en-US" sz="4599" dirty="0" err="1">
                <a:solidFill>
                  <a:srgbClr val="383E48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travel_time</a:t>
            </a:r>
            <a:endParaRPr lang="en-US" sz="4599" dirty="0">
              <a:solidFill>
                <a:srgbClr val="383E48"/>
              </a:solidFill>
              <a:latin typeface="Aristotelica Pro"/>
              <a:ea typeface="Aristotelica Pro"/>
              <a:cs typeface="Aristotelica Pro"/>
              <a:sym typeface="Aristotelica Pr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1718ED-1B99-C400-493C-AF07A108C71D}"/>
              </a:ext>
            </a:extLst>
          </p:cNvPr>
          <p:cNvSpPr txBox="1"/>
          <p:nvPr/>
        </p:nvSpPr>
        <p:spPr>
          <a:xfrm>
            <a:off x="10363200" y="5295900"/>
            <a:ext cx="65532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ggplot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(dataset,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aes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travel_time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 +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geom_bar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+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theme_minimal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21EDD4-660D-720C-E3F3-CFAB902F0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257300"/>
            <a:ext cx="8915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709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8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10361005" y="2419308"/>
            <a:ext cx="6693495" cy="797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39"/>
              </a:lnSpc>
            </a:pPr>
            <a:r>
              <a:rPr lang="en-US" sz="4599">
                <a:solidFill>
                  <a:srgbClr val="FAE8E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What is this graph called?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EDD0E5-2D2A-70D7-9A39-9015C25E2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781300"/>
            <a:ext cx="14554200" cy="7277100"/>
          </a:xfrm>
          <a:prstGeom prst="rect">
            <a:avLst/>
          </a:prstGeom>
        </p:spPr>
      </p:pic>
      <p:grpSp>
        <p:nvGrpSpPr>
          <p:cNvPr id="11" name="Group 2">
            <a:extLst>
              <a:ext uri="{FF2B5EF4-FFF2-40B4-BE49-F238E27FC236}">
                <a16:creationId xmlns:a16="http://schemas.microsoft.com/office/drawing/2014/main" id="{BA6E705C-66C5-E70C-35B4-4C7F68A88869}"/>
              </a:ext>
            </a:extLst>
          </p:cNvPr>
          <p:cNvGrpSpPr/>
          <p:nvPr/>
        </p:nvGrpSpPr>
        <p:grpSpPr>
          <a:xfrm>
            <a:off x="4572000" y="419100"/>
            <a:ext cx="9112740" cy="2100346"/>
            <a:chOff x="0" y="0"/>
            <a:chExt cx="2319205" cy="402326"/>
          </a:xfrm>
        </p:grpSpPr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B9CF6BA6-B671-5AA3-658A-3E8FFCBEA889}"/>
                </a:ext>
              </a:extLst>
            </p:cNvPr>
            <p:cNvSpPr/>
            <p:nvPr/>
          </p:nvSpPr>
          <p:spPr>
            <a:xfrm>
              <a:off x="0" y="0"/>
              <a:ext cx="2319205" cy="402326"/>
            </a:xfrm>
            <a:custGeom>
              <a:avLst/>
              <a:gdLst/>
              <a:ahLst/>
              <a:cxnLst/>
              <a:rect l="l" t="t" r="r" b="b"/>
              <a:pathLst>
                <a:path w="2319205" h="402326">
                  <a:moveTo>
                    <a:pt x="0" y="0"/>
                  </a:moveTo>
                  <a:lnTo>
                    <a:pt x="2319205" y="0"/>
                  </a:lnTo>
                  <a:lnTo>
                    <a:pt x="2319205" y="402326"/>
                  </a:lnTo>
                  <a:lnTo>
                    <a:pt x="0" y="402326"/>
                  </a:lnTo>
                  <a:close/>
                </a:path>
              </a:pathLst>
            </a:custGeom>
            <a:solidFill>
              <a:srgbClr val="EEE3D6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4">
              <a:extLst>
                <a:ext uri="{FF2B5EF4-FFF2-40B4-BE49-F238E27FC236}">
                  <a16:creationId xmlns:a16="http://schemas.microsoft.com/office/drawing/2014/main" id="{F091B862-EDB1-EED0-F902-993E992123A0}"/>
                </a:ext>
              </a:extLst>
            </p:cNvPr>
            <p:cNvSpPr txBox="1"/>
            <p:nvPr/>
          </p:nvSpPr>
          <p:spPr>
            <a:xfrm>
              <a:off x="0" y="-38100"/>
              <a:ext cx="2319205" cy="4404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5">
            <a:extLst>
              <a:ext uri="{FF2B5EF4-FFF2-40B4-BE49-F238E27FC236}">
                <a16:creationId xmlns:a16="http://schemas.microsoft.com/office/drawing/2014/main" id="{7B69D706-B08F-BEAD-4671-7926EB3B79F3}"/>
              </a:ext>
            </a:extLst>
          </p:cNvPr>
          <p:cNvGrpSpPr/>
          <p:nvPr/>
        </p:nvGrpSpPr>
        <p:grpSpPr>
          <a:xfrm>
            <a:off x="4419600" y="2290846"/>
            <a:ext cx="272203" cy="277405"/>
            <a:chOff x="0" y="0"/>
            <a:chExt cx="71691" cy="7306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3BFCEE92-551B-7C00-4E5F-4731FF0F107D}"/>
                </a:ext>
              </a:extLst>
            </p:cNvPr>
            <p:cNvSpPr/>
            <p:nvPr/>
          </p:nvSpPr>
          <p:spPr>
            <a:xfrm>
              <a:off x="0" y="0"/>
              <a:ext cx="71691" cy="73061"/>
            </a:xfrm>
            <a:custGeom>
              <a:avLst/>
              <a:gdLst/>
              <a:ahLst/>
              <a:cxnLst/>
              <a:rect l="l" t="t" r="r" b="b"/>
              <a:pathLst>
                <a:path w="71691" h="73061">
                  <a:moveTo>
                    <a:pt x="0" y="0"/>
                  </a:moveTo>
                  <a:lnTo>
                    <a:pt x="71691" y="0"/>
                  </a:lnTo>
                  <a:lnTo>
                    <a:pt x="71691" y="73061"/>
                  </a:lnTo>
                  <a:lnTo>
                    <a:pt x="0" y="73061"/>
                  </a:lnTo>
                  <a:close/>
                </a:path>
              </a:pathLst>
            </a:custGeom>
            <a:solidFill>
              <a:srgbClr val="EEE3D6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7">
              <a:extLst>
                <a:ext uri="{FF2B5EF4-FFF2-40B4-BE49-F238E27FC236}">
                  <a16:creationId xmlns:a16="http://schemas.microsoft.com/office/drawing/2014/main" id="{3FB6DDEF-FB46-FCD3-1A07-F939281CDFC6}"/>
                </a:ext>
              </a:extLst>
            </p:cNvPr>
            <p:cNvSpPr txBox="1"/>
            <p:nvPr/>
          </p:nvSpPr>
          <p:spPr>
            <a:xfrm>
              <a:off x="0" y="-38100"/>
              <a:ext cx="71691" cy="1111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8">
            <a:extLst>
              <a:ext uri="{FF2B5EF4-FFF2-40B4-BE49-F238E27FC236}">
                <a16:creationId xmlns:a16="http://schemas.microsoft.com/office/drawing/2014/main" id="{E35C395D-D87E-2128-2FA2-93CC65392A13}"/>
              </a:ext>
            </a:extLst>
          </p:cNvPr>
          <p:cNvGrpSpPr/>
          <p:nvPr/>
        </p:nvGrpSpPr>
        <p:grpSpPr>
          <a:xfrm>
            <a:off x="4419600" y="309646"/>
            <a:ext cx="272203" cy="277405"/>
            <a:chOff x="0" y="0"/>
            <a:chExt cx="71691" cy="73061"/>
          </a:xfrm>
        </p:grpSpPr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D07D50B1-0F45-0213-7916-5A6FB919D82E}"/>
                </a:ext>
              </a:extLst>
            </p:cNvPr>
            <p:cNvSpPr/>
            <p:nvPr/>
          </p:nvSpPr>
          <p:spPr>
            <a:xfrm>
              <a:off x="0" y="0"/>
              <a:ext cx="71691" cy="73061"/>
            </a:xfrm>
            <a:custGeom>
              <a:avLst/>
              <a:gdLst/>
              <a:ahLst/>
              <a:cxnLst/>
              <a:rect l="l" t="t" r="r" b="b"/>
              <a:pathLst>
                <a:path w="71691" h="73061">
                  <a:moveTo>
                    <a:pt x="0" y="0"/>
                  </a:moveTo>
                  <a:lnTo>
                    <a:pt x="71691" y="0"/>
                  </a:lnTo>
                  <a:lnTo>
                    <a:pt x="71691" y="73061"/>
                  </a:lnTo>
                  <a:lnTo>
                    <a:pt x="0" y="73061"/>
                  </a:lnTo>
                  <a:close/>
                </a:path>
              </a:pathLst>
            </a:custGeom>
            <a:solidFill>
              <a:srgbClr val="EEE3D6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0">
              <a:extLst>
                <a:ext uri="{FF2B5EF4-FFF2-40B4-BE49-F238E27FC236}">
                  <a16:creationId xmlns:a16="http://schemas.microsoft.com/office/drawing/2014/main" id="{C01EB236-746B-0754-23F7-7F39B7312B47}"/>
                </a:ext>
              </a:extLst>
            </p:cNvPr>
            <p:cNvSpPr txBox="1"/>
            <p:nvPr/>
          </p:nvSpPr>
          <p:spPr>
            <a:xfrm>
              <a:off x="0" y="-38100"/>
              <a:ext cx="71691" cy="1111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9FF80F66-F596-3F8B-2BDA-E369A9FF3C40}"/>
              </a:ext>
            </a:extLst>
          </p:cNvPr>
          <p:cNvGrpSpPr/>
          <p:nvPr/>
        </p:nvGrpSpPr>
        <p:grpSpPr>
          <a:xfrm>
            <a:off x="13487400" y="2290846"/>
            <a:ext cx="272203" cy="277405"/>
            <a:chOff x="0" y="0"/>
            <a:chExt cx="71691" cy="73061"/>
          </a:xfrm>
        </p:grpSpPr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4B65F7FE-93DF-4EB6-8B07-7988F93710F5}"/>
                </a:ext>
              </a:extLst>
            </p:cNvPr>
            <p:cNvSpPr/>
            <p:nvPr/>
          </p:nvSpPr>
          <p:spPr>
            <a:xfrm>
              <a:off x="0" y="0"/>
              <a:ext cx="71691" cy="73061"/>
            </a:xfrm>
            <a:custGeom>
              <a:avLst/>
              <a:gdLst/>
              <a:ahLst/>
              <a:cxnLst/>
              <a:rect l="l" t="t" r="r" b="b"/>
              <a:pathLst>
                <a:path w="71691" h="73061">
                  <a:moveTo>
                    <a:pt x="0" y="0"/>
                  </a:moveTo>
                  <a:lnTo>
                    <a:pt x="71691" y="0"/>
                  </a:lnTo>
                  <a:lnTo>
                    <a:pt x="71691" y="73061"/>
                  </a:lnTo>
                  <a:lnTo>
                    <a:pt x="0" y="73061"/>
                  </a:lnTo>
                  <a:close/>
                </a:path>
              </a:pathLst>
            </a:custGeom>
            <a:solidFill>
              <a:srgbClr val="EEE3D6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6F0632A9-7665-DC9C-BA49-27939AED646F}"/>
                </a:ext>
              </a:extLst>
            </p:cNvPr>
            <p:cNvSpPr txBox="1"/>
            <p:nvPr/>
          </p:nvSpPr>
          <p:spPr>
            <a:xfrm>
              <a:off x="0" y="-38100"/>
              <a:ext cx="71691" cy="1111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3660FE1A-2F3A-86F0-1F2F-3103BF1EE9E2}"/>
              </a:ext>
            </a:extLst>
          </p:cNvPr>
          <p:cNvGrpSpPr/>
          <p:nvPr/>
        </p:nvGrpSpPr>
        <p:grpSpPr>
          <a:xfrm>
            <a:off x="13560063" y="280397"/>
            <a:ext cx="272203" cy="277405"/>
            <a:chOff x="0" y="0"/>
            <a:chExt cx="71691" cy="73061"/>
          </a:xfrm>
        </p:grpSpPr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D7A07A0D-CA98-9FCB-D28C-6FD3FB8AD27D}"/>
                </a:ext>
              </a:extLst>
            </p:cNvPr>
            <p:cNvSpPr/>
            <p:nvPr/>
          </p:nvSpPr>
          <p:spPr>
            <a:xfrm>
              <a:off x="0" y="0"/>
              <a:ext cx="71691" cy="73061"/>
            </a:xfrm>
            <a:custGeom>
              <a:avLst/>
              <a:gdLst/>
              <a:ahLst/>
              <a:cxnLst/>
              <a:rect l="l" t="t" r="r" b="b"/>
              <a:pathLst>
                <a:path w="71691" h="73061">
                  <a:moveTo>
                    <a:pt x="0" y="0"/>
                  </a:moveTo>
                  <a:lnTo>
                    <a:pt x="71691" y="0"/>
                  </a:lnTo>
                  <a:lnTo>
                    <a:pt x="71691" y="73061"/>
                  </a:lnTo>
                  <a:lnTo>
                    <a:pt x="0" y="73061"/>
                  </a:lnTo>
                  <a:close/>
                </a:path>
              </a:pathLst>
            </a:custGeom>
            <a:solidFill>
              <a:srgbClr val="EEE3D6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FD2C5F38-77C3-6640-707A-21988A381821}"/>
                </a:ext>
              </a:extLst>
            </p:cNvPr>
            <p:cNvSpPr txBox="1"/>
            <p:nvPr/>
          </p:nvSpPr>
          <p:spPr>
            <a:xfrm>
              <a:off x="0" y="-38100"/>
              <a:ext cx="71691" cy="1111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TextBox 17">
            <a:extLst>
              <a:ext uri="{FF2B5EF4-FFF2-40B4-BE49-F238E27FC236}">
                <a16:creationId xmlns:a16="http://schemas.microsoft.com/office/drawing/2014/main" id="{D34CD4B7-13F5-2322-90A1-B3329F87D321}"/>
              </a:ext>
            </a:extLst>
          </p:cNvPr>
          <p:cNvSpPr txBox="1"/>
          <p:nvPr/>
        </p:nvSpPr>
        <p:spPr>
          <a:xfrm>
            <a:off x="4876800" y="732812"/>
            <a:ext cx="8126088" cy="1872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 b="1" dirty="0">
                <a:solidFill>
                  <a:srgbClr val="064B72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Plotting a </a:t>
            </a:r>
            <a:r>
              <a:rPr lang="en-US" sz="5200" b="1" dirty="0" err="1">
                <a:solidFill>
                  <a:srgbClr val="064B72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scatterd</a:t>
            </a:r>
            <a:r>
              <a:rPr lang="en-US" sz="5200" b="1" dirty="0">
                <a:solidFill>
                  <a:srgbClr val="064B72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 Graph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C9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10600" y="2628900"/>
            <a:ext cx="9525000" cy="6749715"/>
            <a:chOff x="0" y="0"/>
            <a:chExt cx="2649809" cy="2687130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2586309" cy="2623630"/>
            </a:xfrm>
            <a:custGeom>
              <a:avLst/>
              <a:gdLst/>
              <a:ahLst/>
              <a:cxnLst/>
              <a:rect l="l" t="t" r="r" b="b"/>
              <a:pathLst>
                <a:path w="2586309" h="2623630">
                  <a:moveTo>
                    <a:pt x="249359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492329" y="0"/>
                  </a:lnTo>
                  <a:cubicBezTo>
                    <a:pt x="2543129" y="0"/>
                    <a:pt x="2585039" y="41910"/>
                    <a:pt x="2585039" y="92710"/>
                  </a:cubicBezTo>
                  <a:lnTo>
                    <a:pt x="2585039" y="2529650"/>
                  </a:lnTo>
                  <a:cubicBezTo>
                    <a:pt x="2586309" y="2581720"/>
                    <a:pt x="2544399" y="2623630"/>
                    <a:pt x="2493599" y="2623630"/>
                  </a:cubicBezTo>
                  <a:close/>
                </a:path>
              </a:pathLst>
            </a:custGeom>
            <a:solidFill>
              <a:srgbClr val="FAE8E0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2649809" cy="2687131"/>
            </a:xfrm>
            <a:custGeom>
              <a:avLst/>
              <a:gdLst/>
              <a:ahLst/>
              <a:cxnLst/>
              <a:rect l="l" t="t" r="r" b="b"/>
              <a:pathLst>
                <a:path w="2649809" h="2687131">
                  <a:moveTo>
                    <a:pt x="2525349" y="59690"/>
                  </a:moveTo>
                  <a:cubicBezTo>
                    <a:pt x="2560909" y="59690"/>
                    <a:pt x="2590119" y="88900"/>
                    <a:pt x="2590119" y="124460"/>
                  </a:cubicBezTo>
                  <a:lnTo>
                    <a:pt x="2590119" y="2562671"/>
                  </a:lnTo>
                  <a:cubicBezTo>
                    <a:pt x="2590119" y="2598231"/>
                    <a:pt x="2560909" y="2627440"/>
                    <a:pt x="252534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525349" y="59690"/>
                  </a:lnTo>
                  <a:moveTo>
                    <a:pt x="252534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2525349" y="2687131"/>
                  </a:lnTo>
                  <a:cubicBezTo>
                    <a:pt x="2593929" y="2687131"/>
                    <a:pt x="2649809" y="2631250"/>
                    <a:pt x="2649809" y="2562671"/>
                  </a:cubicBezTo>
                  <a:lnTo>
                    <a:pt x="2649809" y="124460"/>
                  </a:lnTo>
                  <a:cubicBezTo>
                    <a:pt x="2649809" y="55880"/>
                    <a:pt x="2593929" y="0"/>
                    <a:pt x="2525349" y="0"/>
                  </a:cubicBezTo>
                  <a:close/>
                </a:path>
              </a:pathLst>
            </a:custGeom>
            <a:solidFill>
              <a:srgbClr val="494F56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10591800" y="1257300"/>
            <a:ext cx="7024833" cy="2699283"/>
          </a:xfrm>
          <a:custGeom>
            <a:avLst/>
            <a:gdLst/>
            <a:ahLst/>
            <a:cxnLst/>
            <a:rect l="l" t="t" r="r" b="b"/>
            <a:pathLst>
              <a:path w="7944752" h="3117301">
                <a:moveTo>
                  <a:pt x="0" y="0"/>
                </a:moveTo>
                <a:lnTo>
                  <a:pt x="7944752" y="0"/>
                </a:lnTo>
                <a:lnTo>
                  <a:pt x="7944752" y="3117301"/>
                </a:lnTo>
                <a:lnTo>
                  <a:pt x="0" y="31173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sz="1200" dirty="0"/>
          </a:p>
        </p:txBody>
      </p:sp>
      <p:sp>
        <p:nvSpPr>
          <p:cNvPr id="6" name="TextBox 6"/>
          <p:cNvSpPr txBox="1"/>
          <p:nvPr/>
        </p:nvSpPr>
        <p:spPr>
          <a:xfrm>
            <a:off x="11157782" y="1415716"/>
            <a:ext cx="6159629" cy="23955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439"/>
              </a:lnSpc>
            </a:pPr>
            <a:r>
              <a:rPr lang="en-US" sz="3600" b="1" dirty="0">
                <a:solidFill>
                  <a:srgbClr val="FDFCFB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Important features of the data set</a:t>
            </a:r>
          </a:p>
          <a:p>
            <a:pPr algn="l">
              <a:lnSpc>
                <a:spcPts val="6439"/>
              </a:lnSpc>
            </a:pPr>
            <a:endParaRPr lang="en-US" sz="3600" dirty="0">
              <a:solidFill>
                <a:srgbClr val="383E48"/>
              </a:solidFill>
              <a:latin typeface="Aristotelica Pro"/>
              <a:ea typeface="Aristotelica Pro"/>
              <a:cs typeface="Aristotelica Pro"/>
              <a:sym typeface="Aristotelica Pro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991600" y="4610100"/>
            <a:ext cx="8882829" cy="51764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IN" sz="3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IN" sz="3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3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IN" sz="3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IN" sz="3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IN" sz="3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3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IN" sz="3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IN" sz="3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sns.barplot</a:t>
            </a:r>
            <a:r>
              <a:rPr lang="en-IN" sz="3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(y = </a:t>
            </a:r>
            <a:r>
              <a:rPr lang="en-IN" sz="3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important_features</a:t>
            </a:r>
            <a:r>
              <a:rPr lang="en-IN" sz="3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3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'Feature'</a:t>
            </a:r>
            <a:r>
              <a:rPr lang="en-IN" sz="3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x = </a:t>
            </a:r>
            <a:r>
              <a:rPr lang="en-IN" sz="3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important_features</a:t>
            </a:r>
            <a:r>
              <a:rPr lang="en-IN" sz="3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3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'Feature Importance'</a:t>
            </a:r>
            <a:r>
              <a:rPr lang="en-IN" sz="3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)</a:t>
            </a:r>
          </a:p>
          <a:p>
            <a:r>
              <a:rPr lang="en-IN" sz="3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IN" sz="3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3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'10 Most Important features'</a:t>
            </a:r>
            <a:r>
              <a:rPr lang="en-IN" sz="3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IN" sz="3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IN" sz="3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algn="l">
              <a:lnSpc>
                <a:spcPts val="6299"/>
              </a:lnSpc>
            </a:pPr>
            <a:endParaRPr lang="en-US" sz="3600" dirty="0">
              <a:solidFill>
                <a:srgbClr val="383E48"/>
              </a:solidFill>
              <a:latin typeface="Aristotelica Pro"/>
              <a:ea typeface="Aristotelica Pro"/>
              <a:cs typeface="Aristotelica Pro"/>
              <a:sym typeface="Aristotelica Pro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09EA54-BBBB-E578-C380-0A4243E83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81300"/>
            <a:ext cx="8305800" cy="6934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496</Words>
  <Application>Microsoft Office PowerPoint</Application>
  <PresentationFormat>Custom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Aristotelica Pro Bold</vt:lpstr>
      <vt:lpstr>Calibri</vt:lpstr>
      <vt:lpstr>Aristotelica Pro Semi-Bold</vt:lpstr>
      <vt:lpstr>Body Text Large Bold</vt:lpstr>
      <vt:lpstr>Wingdings</vt:lpstr>
      <vt:lpstr>Aristotelica Pro</vt:lpstr>
      <vt:lpstr>Courier New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lalasa namepalli</dc:creator>
  <cp:lastModifiedBy>Lalasa namepalli</cp:lastModifiedBy>
  <cp:revision>6</cp:revision>
  <dcterms:created xsi:type="dcterms:W3CDTF">2006-08-16T00:00:00Z</dcterms:created>
  <dcterms:modified xsi:type="dcterms:W3CDTF">2024-09-18T03:42:36Z</dcterms:modified>
  <dc:identifier>DAGQ4xdzN58</dc:identifier>
</cp:coreProperties>
</file>