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p:scale>
          <a:sx n="60" d="100"/>
          <a:sy n="60" d="100"/>
        </p:scale>
        <p:origin x="908" y="18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September 21,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September 21,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September 21,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September 21,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September 21,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September 21,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September 21,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September 21,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September 21,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September 21,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772076"/>
            <a:ext cx="5491571" cy="858125"/>
          </a:xfrm>
        </p:spPr>
        <p:txBody>
          <a:bodyPr/>
          <a:lstStyle/>
          <a:p>
            <a:r>
              <a:rPr lang="en-US" sz="4400" dirty="0"/>
              <a:t>Car Price Prediction</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Presented by:</a:t>
            </a:r>
            <a:endParaRPr lang="en-US" dirty="0"/>
          </a:p>
          <a:p>
            <a:r>
              <a:rPr lang="en-US" dirty="0"/>
              <a:t>Lalbiak Zauva</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CE5279-053D-C4FA-3740-4472E02163AD}"/>
              </a:ext>
            </a:extLst>
          </p:cNvPr>
          <p:cNvSpPr>
            <a:spLocks noGrp="1"/>
          </p:cNvSpPr>
          <p:nvPr>
            <p:ph type="title"/>
          </p:nvPr>
        </p:nvSpPr>
        <p:spPr/>
        <p:txBody>
          <a:bodyPr>
            <a:normAutofit fontScale="90000"/>
          </a:bodyPr>
          <a:lstStyle/>
          <a:p>
            <a:r>
              <a:rPr lang="en-IN" dirty="0"/>
              <a:t>Data </a:t>
            </a:r>
            <a:r>
              <a:rPr lang="en-IN" dirty="0" err="1"/>
              <a:t>Preprocessing</a:t>
            </a:r>
            <a:endParaRPr lang="en-IN" dirty="0"/>
          </a:p>
        </p:txBody>
      </p:sp>
      <p:sp>
        <p:nvSpPr>
          <p:cNvPr id="4" name="Text Placeholder 3">
            <a:extLst>
              <a:ext uri="{FF2B5EF4-FFF2-40B4-BE49-F238E27FC236}">
                <a16:creationId xmlns:a16="http://schemas.microsoft.com/office/drawing/2014/main" id="{DE056995-4A64-22B3-B8B4-7EC676C2EB5E}"/>
              </a:ext>
            </a:extLst>
          </p:cNvPr>
          <p:cNvSpPr>
            <a:spLocks noGrp="1"/>
          </p:cNvSpPr>
          <p:nvPr>
            <p:ph type="body" sz="quarter" idx="11"/>
          </p:nvPr>
        </p:nvSpPr>
        <p:spPr>
          <a:xfrm>
            <a:off x="952499" y="2289363"/>
            <a:ext cx="2321053" cy="1578549"/>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So, we need to handle this using box-plot and remove the outliers.</a:t>
            </a:r>
            <a:endParaRPr lang="en-IN" dirty="0"/>
          </a:p>
        </p:txBody>
      </p:sp>
      <p:sp>
        <p:nvSpPr>
          <p:cNvPr id="7" name="Slide Number Placeholder 6">
            <a:extLst>
              <a:ext uri="{FF2B5EF4-FFF2-40B4-BE49-F238E27FC236}">
                <a16:creationId xmlns:a16="http://schemas.microsoft.com/office/drawing/2014/main" id="{59A7F2DD-FE1A-03DC-FD1D-4D6B033AFD1A}"/>
              </a:ext>
            </a:extLst>
          </p:cNvPr>
          <p:cNvSpPr>
            <a:spLocks noGrp="1"/>
          </p:cNvSpPr>
          <p:nvPr>
            <p:ph type="sldNum" sz="quarter" idx="16"/>
          </p:nvPr>
        </p:nvSpPr>
        <p:spPr/>
        <p:txBody>
          <a:bodyPr/>
          <a:lstStyle/>
          <a:p>
            <a:fld id="{294A09A9-5501-47C1-A89A-A340965A2BE2}" type="slidenum">
              <a:rPr lang="en-US" smtClean="0"/>
              <a:pPr/>
              <a:t>10</a:t>
            </a:fld>
            <a:endParaRPr lang="en-US" dirty="0">
              <a:latin typeface="+mn-lt"/>
            </a:endParaRPr>
          </a:p>
        </p:txBody>
      </p:sp>
      <p:pic>
        <p:nvPicPr>
          <p:cNvPr id="8" name="Picture 7">
            <a:extLst>
              <a:ext uri="{FF2B5EF4-FFF2-40B4-BE49-F238E27FC236}">
                <a16:creationId xmlns:a16="http://schemas.microsoft.com/office/drawing/2014/main" id="{F00899D9-E020-3121-F43A-E2C72A6B8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708" y="1592136"/>
            <a:ext cx="7824851" cy="5190271"/>
          </a:xfrm>
          <a:prstGeom prst="rect">
            <a:avLst/>
          </a:prstGeom>
        </p:spPr>
      </p:pic>
    </p:spTree>
    <p:extLst>
      <p:ext uri="{BB962C8B-B14F-4D97-AF65-F5344CB8AC3E}">
        <p14:creationId xmlns:p14="http://schemas.microsoft.com/office/powerpoint/2010/main" val="275848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139B47-946C-68DE-3D74-5683633E439C}"/>
              </a:ext>
            </a:extLst>
          </p:cNvPr>
          <p:cNvSpPr>
            <a:spLocks noGrp="1"/>
          </p:cNvSpPr>
          <p:nvPr>
            <p:ph type="title"/>
          </p:nvPr>
        </p:nvSpPr>
        <p:spPr/>
        <p:txBody>
          <a:bodyPr>
            <a:normAutofit fontScale="90000"/>
          </a:bodyPr>
          <a:lstStyle/>
          <a:p>
            <a:r>
              <a:rPr lang="en-IN" dirty="0"/>
              <a:t>Data </a:t>
            </a:r>
            <a:r>
              <a:rPr lang="en-IN" dirty="0" err="1"/>
              <a:t>Preprocessing</a:t>
            </a:r>
            <a:endParaRPr lang="en-IN" dirty="0"/>
          </a:p>
        </p:txBody>
      </p:sp>
      <p:sp>
        <p:nvSpPr>
          <p:cNvPr id="4" name="Text Placeholder 3">
            <a:extLst>
              <a:ext uri="{FF2B5EF4-FFF2-40B4-BE49-F238E27FC236}">
                <a16:creationId xmlns:a16="http://schemas.microsoft.com/office/drawing/2014/main" id="{AF801DE6-9D63-143C-0423-0360FDD69AEC}"/>
              </a:ext>
            </a:extLst>
          </p:cNvPr>
          <p:cNvSpPr>
            <a:spLocks noGrp="1"/>
          </p:cNvSpPr>
          <p:nvPr>
            <p:ph type="body" sz="quarter" idx="11"/>
          </p:nvPr>
        </p:nvSpPr>
        <p:spPr>
          <a:xfrm>
            <a:off x="952499" y="2289363"/>
            <a:ext cx="3125725" cy="2035749"/>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Using IQR (inter quartile range), we can identify the outliers and remove them.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After removing the outliers, the distribution plot looks like a normal distribution:</a:t>
            </a:r>
          </a:p>
          <a:p>
            <a:endParaRPr lang="en-IN" dirty="0"/>
          </a:p>
        </p:txBody>
      </p:sp>
      <p:sp>
        <p:nvSpPr>
          <p:cNvPr id="7" name="Slide Number Placeholder 6">
            <a:extLst>
              <a:ext uri="{FF2B5EF4-FFF2-40B4-BE49-F238E27FC236}">
                <a16:creationId xmlns:a16="http://schemas.microsoft.com/office/drawing/2014/main" id="{246B1324-C1A8-13D5-BCFF-82B9E6B272B1}"/>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pic>
        <p:nvPicPr>
          <p:cNvPr id="8" name="Picture 7">
            <a:extLst>
              <a:ext uri="{FF2B5EF4-FFF2-40B4-BE49-F238E27FC236}">
                <a16:creationId xmlns:a16="http://schemas.microsoft.com/office/drawing/2014/main" id="{D9937FBD-DE07-1960-DC3C-D0DBF751E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940" y="1489925"/>
            <a:ext cx="7913635" cy="4489011"/>
          </a:xfrm>
          <a:prstGeom prst="rect">
            <a:avLst/>
          </a:prstGeom>
        </p:spPr>
      </p:pic>
    </p:spTree>
    <p:extLst>
      <p:ext uri="{BB962C8B-B14F-4D97-AF65-F5344CB8AC3E}">
        <p14:creationId xmlns:p14="http://schemas.microsoft.com/office/powerpoint/2010/main" val="151667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86B40-CCCC-FEF2-321F-77A71495D656}"/>
              </a:ext>
            </a:extLst>
          </p:cNvPr>
          <p:cNvSpPr>
            <a:spLocks noGrp="1"/>
          </p:cNvSpPr>
          <p:nvPr>
            <p:ph type="title"/>
          </p:nvPr>
        </p:nvSpPr>
        <p:spPr/>
        <p:txBody>
          <a:bodyPr/>
          <a:lstStyle/>
          <a:p>
            <a:r>
              <a:rPr lang="en-IN" dirty="0"/>
              <a:t>Model Building</a:t>
            </a:r>
          </a:p>
        </p:txBody>
      </p:sp>
      <p:sp>
        <p:nvSpPr>
          <p:cNvPr id="4" name="Text Placeholder 3">
            <a:extLst>
              <a:ext uri="{FF2B5EF4-FFF2-40B4-BE49-F238E27FC236}">
                <a16:creationId xmlns:a16="http://schemas.microsoft.com/office/drawing/2014/main" id="{8902837F-DDE6-FF1B-A73B-808A489D47CF}"/>
              </a:ext>
            </a:extLst>
          </p:cNvPr>
          <p:cNvSpPr>
            <a:spLocks noGrp="1"/>
          </p:cNvSpPr>
          <p:nvPr>
            <p:ph type="body" sz="quarter" idx="11"/>
          </p:nvPr>
        </p:nvSpPr>
        <p:spPr>
          <a:xfrm>
            <a:off x="952499" y="2289363"/>
            <a:ext cx="11154157" cy="1505397"/>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Since we are dealing with a regression problem, we have to calculate the R2 score.</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Then we need to split the data into train data and test data.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After trying different algorithms, XGB Regressor algorithm gives the best result. So, we will choose this algorithm for our model and to make prediction and this gives us 87.83 % accuracy.</a:t>
            </a:r>
          </a:p>
          <a:p>
            <a:endParaRPr lang="en-IN" dirty="0"/>
          </a:p>
        </p:txBody>
      </p:sp>
      <p:sp>
        <p:nvSpPr>
          <p:cNvPr id="7" name="Slide Number Placeholder 6">
            <a:extLst>
              <a:ext uri="{FF2B5EF4-FFF2-40B4-BE49-F238E27FC236}">
                <a16:creationId xmlns:a16="http://schemas.microsoft.com/office/drawing/2014/main" id="{BD34A286-B7DB-1BF1-1580-65B9022D01C1}"/>
              </a:ext>
            </a:extLst>
          </p:cNvPr>
          <p:cNvSpPr>
            <a:spLocks noGrp="1"/>
          </p:cNvSpPr>
          <p:nvPr>
            <p:ph type="sldNum" sz="quarter" idx="16"/>
          </p:nvPr>
        </p:nvSpPr>
        <p:spPr/>
        <p:txBody>
          <a:bodyPr/>
          <a:lstStyle/>
          <a:p>
            <a:fld id="{294A09A9-5501-47C1-A89A-A340965A2BE2}" type="slidenum">
              <a:rPr lang="en-US" smtClean="0"/>
              <a:pPr/>
              <a:t>12</a:t>
            </a:fld>
            <a:endParaRPr lang="en-US" dirty="0">
              <a:latin typeface="+mn-lt"/>
            </a:endParaRPr>
          </a:p>
        </p:txBody>
      </p:sp>
      <p:pic>
        <p:nvPicPr>
          <p:cNvPr id="8" name="Picture 7">
            <a:extLst>
              <a:ext uri="{FF2B5EF4-FFF2-40B4-BE49-F238E27FC236}">
                <a16:creationId xmlns:a16="http://schemas.microsoft.com/office/drawing/2014/main" id="{260421B0-CE44-B6EA-9D47-1F5FDBEC9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035" y="4030090"/>
            <a:ext cx="9660533" cy="1505397"/>
          </a:xfrm>
          <a:prstGeom prst="rect">
            <a:avLst/>
          </a:prstGeom>
        </p:spPr>
      </p:pic>
    </p:spTree>
    <p:extLst>
      <p:ext uri="{BB962C8B-B14F-4D97-AF65-F5344CB8AC3E}">
        <p14:creationId xmlns:p14="http://schemas.microsoft.com/office/powerpoint/2010/main" val="156182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B70A0A-B6AE-0F89-0CA1-89D6F54900BE}"/>
              </a:ext>
            </a:extLst>
          </p:cNvPr>
          <p:cNvSpPr>
            <a:spLocks noGrp="1"/>
          </p:cNvSpPr>
          <p:nvPr>
            <p:ph type="title"/>
          </p:nvPr>
        </p:nvSpPr>
        <p:spPr/>
        <p:txBody>
          <a:bodyPr/>
          <a:lstStyle/>
          <a:p>
            <a:r>
              <a:rPr lang="en-IN" dirty="0"/>
              <a:t>Cross Validation</a:t>
            </a:r>
          </a:p>
        </p:txBody>
      </p:sp>
      <p:sp>
        <p:nvSpPr>
          <p:cNvPr id="4" name="Text Placeholder 3">
            <a:extLst>
              <a:ext uri="{FF2B5EF4-FFF2-40B4-BE49-F238E27FC236}">
                <a16:creationId xmlns:a16="http://schemas.microsoft.com/office/drawing/2014/main" id="{69528303-D429-62EF-0504-71F8BA69AF95}"/>
              </a:ext>
            </a:extLst>
          </p:cNvPr>
          <p:cNvSpPr>
            <a:spLocks noGrp="1"/>
          </p:cNvSpPr>
          <p:nvPr>
            <p:ph type="body" sz="quarter" idx="11"/>
          </p:nvPr>
        </p:nvSpPr>
        <p:spPr>
          <a:xfrm>
            <a:off x="952499" y="2289363"/>
            <a:ext cx="11062717" cy="94761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need to perform cross validation of the performance of our model to see whether our model overfits or not. The cross-validation score here looks good and our model does not overfit.</a:t>
            </a:r>
          </a:p>
          <a:p>
            <a:endParaRPr lang="en-IN" dirty="0"/>
          </a:p>
        </p:txBody>
      </p:sp>
      <p:sp>
        <p:nvSpPr>
          <p:cNvPr id="7" name="Slide Number Placeholder 6">
            <a:extLst>
              <a:ext uri="{FF2B5EF4-FFF2-40B4-BE49-F238E27FC236}">
                <a16:creationId xmlns:a16="http://schemas.microsoft.com/office/drawing/2014/main" id="{967DE426-03A1-222A-DF98-317C0C515C1A}"/>
              </a:ext>
            </a:extLst>
          </p:cNvPr>
          <p:cNvSpPr>
            <a:spLocks noGrp="1"/>
          </p:cNvSpPr>
          <p:nvPr>
            <p:ph type="sldNum" sz="quarter" idx="16"/>
          </p:nvPr>
        </p:nvSpPr>
        <p:spPr/>
        <p:txBody>
          <a:bodyPr/>
          <a:lstStyle/>
          <a:p>
            <a:fld id="{294A09A9-5501-47C1-A89A-A340965A2BE2}" type="slidenum">
              <a:rPr lang="en-US" smtClean="0"/>
              <a:pPr/>
              <a:t>13</a:t>
            </a:fld>
            <a:endParaRPr lang="en-US" dirty="0">
              <a:latin typeface="+mn-lt"/>
            </a:endParaRPr>
          </a:p>
        </p:txBody>
      </p:sp>
      <p:pic>
        <p:nvPicPr>
          <p:cNvPr id="8" name="Picture 7">
            <a:extLst>
              <a:ext uri="{FF2B5EF4-FFF2-40B4-BE49-F238E27FC236}">
                <a16:creationId xmlns:a16="http://schemas.microsoft.com/office/drawing/2014/main" id="{12EE7048-E0A4-CDFB-8DA6-7A8E5697B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220" y="3090009"/>
            <a:ext cx="8515559" cy="1892808"/>
          </a:xfrm>
          <a:prstGeom prst="rect">
            <a:avLst/>
          </a:prstGeom>
        </p:spPr>
      </p:pic>
    </p:spTree>
    <p:extLst>
      <p:ext uri="{BB962C8B-B14F-4D97-AF65-F5344CB8AC3E}">
        <p14:creationId xmlns:p14="http://schemas.microsoft.com/office/powerpoint/2010/main" val="95969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AE3227-C8E2-022D-8B3D-EE99884D0A6B}"/>
              </a:ext>
            </a:extLst>
          </p:cNvPr>
          <p:cNvSpPr>
            <a:spLocks noGrp="1"/>
          </p:cNvSpPr>
          <p:nvPr>
            <p:ph type="title"/>
          </p:nvPr>
        </p:nvSpPr>
        <p:spPr/>
        <p:txBody>
          <a:bodyPr/>
          <a:lstStyle/>
          <a:p>
            <a:r>
              <a:rPr lang="en-IN" dirty="0"/>
              <a:t>Regularization</a:t>
            </a:r>
          </a:p>
        </p:txBody>
      </p:sp>
      <p:sp>
        <p:nvSpPr>
          <p:cNvPr id="4" name="Text Placeholder 3">
            <a:extLst>
              <a:ext uri="{FF2B5EF4-FFF2-40B4-BE49-F238E27FC236}">
                <a16:creationId xmlns:a16="http://schemas.microsoft.com/office/drawing/2014/main" id="{940E2CA2-8AC7-4BC6-242F-748A28BCE261}"/>
              </a:ext>
            </a:extLst>
          </p:cNvPr>
          <p:cNvSpPr>
            <a:spLocks noGrp="1"/>
          </p:cNvSpPr>
          <p:nvPr>
            <p:ph type="body" sz="quarter" idx="11"/>
          </p:nvPr>
        </p:nvSpPr>
        <p:spPr>
          <a:xfrm>
            <a:off x="952499" y="2289363"/>
            <a:ext cx="10989565" cy="545277"/>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Also, the L1 form and L2 form has pretty much the same value which also tells us that our model does not overfit.</a:t>
            </a:r>
            <a:endParaRPr lang="en-IN" dirty="0"/>
          </a:p>
        </p:txBody>
      </p:sp>
      <p:sp>
        <p:nvSpPr>
          <p:cNvPr id="5" name="Date Placeholder 4">
            <a:extLst>
              <a:ext uri="{FF2B5EF4-FFF2-40B4-BE49-F238E27FC236}">
                <a16:creationId xmlns:a16="http://schemas.microsoft.com/office/drawing/2014/main" id="{E4FBD703-4D24-835F-7728-C573CB654DAD}"/>
              </a:ext>
            </a:extLst>
          </p:cNvPr>
          <p:cNvSpPr>
            <a:spLocks noGrp="1"/>
          </p:cNvSpPr>
          <p:nvPr>
            <p:ph type="dt" sz="half" idx="14"/>
          </p:nvPr>
        </p:nvSpPr>
        <p:spPr/>
        <p:txBody>
          <a:bodyPr/>
          <a:lstStyle/>
          <a:p>
            <a:fld id="{6FCA8E82-58CD-E045-8B98-B7A85B79B752}" type="datetime4">
              <a:rPr lang="en-US" smtClean="0"/>
              <a:pPr/>
              <a:t>September 21, 2022</a:t>
            </a:fld>
            <a:endParaRPr lang="en-US" dirty="0">
              <a:latin typeface="+mn-lt"/>
            </a:endParaRPr>
          </a:p>
        </p:txBody>
      </p:sp>
      <p:sp>
        <p:nvSpPr>
          <p:cNvPr id="6" name="Footer Placeholder 5">
            <a:extLst>
              <a:ext uri="{FF2B5EF4-FFF2-40B4-BE49-F238E27FC236}">
                <a16:creationId xmlns:a16="http://schemas.microsoft.com/office/drawing/2014/main" id="{D426CDFF-081D-F2B6-75D1-E2572CEBF03B}"/>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DA612B76-726D-D54B-FFAB-3EAEA0FFEE74}"/>
              </a:ext>
            </a:extLst>
          </p:cNvPr>
          <p:cNvSpPr>
            <a:spLocks noGrp="1"/>
          </p:cNvSpPr>
          <p:nvPr>
            <p:ph type="sldNum" sz="quarter" idx="16"/>
          </p:nvPr>
        </p:nvSpPr>
        <p:spPr/>
        <p:txBody>
          <a:bodyPr/>
          <a:lstStyle/>
          <a:p>
            <a:fld id="{294A09A9-5501-47C1-A89A-A340965A2BE2}" type="slidenum">
              <a:rPr lang="en-US" smtClean="0"/>
              <a:pPr/>
              <a:t>14</a:t>
            </a:fld>
            <a:endParaRPr lang="en-US" dirty="0">
              <a:latin typeface="+mn-lt"/>
            </a:endParaRPr>
          </a:p>
        </p:txBody>
      </p:sp>
      <p:pic>
        <p:nvPicPr>
          <p:cNvPr id="8" name="Picture 7">
            <a:extLst>
              <a:ext uri="{FF2B5EF4-FFF2-40B4-BE49-F238E27FC236}">
                <a16:creationId xmlns:a16="http://schemas.microsoft.com/office/drawing/2014/main" id="{C99B702A-4025-5411-4AEC-03949CEF7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69" y="3040760"/>
            <a:ext cx="5039647" cy="1256919"/>
          </a:xfrm>
          <a:prstGeom prst="rect">
            <a:avLst/>
          </a:prstGeom>
        </p:spPr>
      </p:pic>
      <p:pic>
        <p:nvPicPr>
          <p:cNvPr id="9" name="Picture 8">
            <a:extLst>
              <a:ext uri="{FF2B5EF4-FFF2-40B4-BE49-F238E27FC236}">
                <a16:creationId xmlns:a16="http://schemas.microsoft.com/office/drawing/2014/main" id="{8668C286-BCA0-1F6E-1281-39DC6355F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293" y="2973196"/>
            <a:ext cx="5039647" cy="1353009"/>
          </a:xfrm>
          <a:prstGeom prst="rect">
            <a:avLst/>
          </a:prstGeom>
        </p:spPr>
      </p:pic>
    </p:spTree>
    <p:extLst>
      <p:ext uri="{BB962C8B-B14F-4D97-AF65-F5344CB8AC3E}">
        <p14:creationId xmlns:p14="http://schemas.microsoft.com/office/powerpoint/2010/main" val="371726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74FC73-BB92-F10B-B6FD-FB22375A3045}"/>
              </a:ext>
            </a:extLst>
          </p:cNvPr>
          <p:cNvSpPr>
            <a:spLocks noGrp="1"/>
          </p:cNvSpPr>
          <p:nvPr>
            <p:ph type="title"/>
          </p:nvPr>
        </p:nvSpPr>
        <p:spPr/>
        <p:txBody>
          <a:bodyPr/>
          <a:lstStyle/>
          <a:p>
            <a:r>
              <a:rPr lang="en-IN" dirty="0"/>
              <a:t>Saving the model</a:t>
            </a:r>
          </a:p>
        </p:txBody>
      </p:sp>
      <p:sp>
        <p:nvSpPr>
          <p:cNvPr id="4" name="Text Placeholder 3">
            <a:extLst>
              <a:ext uri="{FF2B5EF4-FFF2-40B4-BE49-F238E27FC236}">
                <a16:creationId xmlns:a16="http://schemas.microsoft.com/office/drawing/2014/main" id="{350A6903-4D56-BFB0-729C-A6631EF7B253}"/>
              </a:ext>
            </a:extLst>
          </p:cNvPr>
          <p:cNvSpPr>
            <a:spLocks noGrp="1"/>
          </p:cNvSpPr>
          <p:nvPr>
            <p:ph type="body" sz="quarter" idx="11"/>
          </p:nvPr>
        </p:nvSpPr>
        <p:spPr/>
        <p:txBody>
          <a:bodyPr/>
          <a:lstStyle/>
          <a:p>
            <a:r>
              <a:rPr lang="en-IN" dirty="0"/>
              <a:t>Now we can save our model for future predictions</a:t>
            </a:r>
          </a:p>
        </p:txBody>
      </p:sp>
      <p:sp>
        <p:nvSpPr>
          <p:cNvPr id="7" name="Slide Number Placeholder 6">
            <a:extLst>
              <a:ext uri="{FF2B5EF4-FFF2-40B4-BE49-F238E27FC236}">
                <a16:creationId xmlns:a16="http://schemas.microsoft.com/office/drawing/2014/main" id="{DDC6C976-33BA-22DD-17E1-94DC7AD118A5}"/>
              </a:ext>
            </a:extLst>
          </p:cNvPr>
          <p:cNvSpPr>
            <a:spLocks noGrp="1"/>
          </p:cNvSpPr>
          <p:nvPr>
            <p:ph type="sldNum" sz="quarter" idx="16"/>
          </p:nvPr>
        </p:nvSpPr>
        <p:spPr/>
        <p:txBody>
          <a:bodyPr/>
          <a:lstStyle/>
          <a:p>
            <a:fld id="{294A09A9-5501-47C1-A89A-A340965A2BE2}" type="slidenum">
              <a:rPr lang="en-US" smtClean="0"/>
              <a:pPr/>
              <a:t>15</a:t>
            </a:fld>
            <a:endParaRPr lang="en-US" dirty="0">
              <a:latin typeface="+mn-lt"/>
            </a:endParaRPr>
          </a:p>
        </p:txBody>
      </p:sp>
      <p:pic>
        <p:nvPicPr>
          <p:cNvPr id="8" name="Picture 7">
            <a:extLst>
              <a:ext uri="{FF2B5EF4-FFF2-40B4-BE49-F238E27FC236}">
                <a16:creationId xmlns:a16="http://schemas.microsoft.com/office/drawing/2014/main" id="{694484AD-8C2B-1BA0-BD7F-CF23B59BB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004058"/>
            <a:ext cx="5324206" cy="1558798"/>
          </a:xfrm>
          <a:prstGeom prst="rect">
            <a:avLst/>
          </a:prstGeom>
        </p:spPr>
      </p:pic>
    </p:spTree>
    <p:extLst>
      <p:ext uri="{BB962C8B-B14F-4D97-AF65-F5344CB8AC3E}">
        <p14:creationId xmlns:p14="http://schemas.microsoft.com/office/powerpoint/2010/main" val="1576415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A8C805-F80F-48BE-72A3-F7E75445B171}"/>
              </a:ext>
            </a:extLst>
          </p:cNvPr>
          <p:cNvSpPr>
            <a:spLocks noGrp="1"/>
          </p:cNvSpPr>
          <p:nvPr>
            <p:ph type="title"/>
          </p:nvPr>
        </p:nvSpPr>
        <p:spPr/>
        <p:txBody>
          <a:bodyPr>
            <a:normAutofit fontScale="90000"/>
          </a:bodyPr>
          <a:lstStyle/>
          <a:p>
            <a:r>
              <a:rPr lang="en-IN" dirty="0"/>
              <a:t>Scatter plot of actual vs prediction</a:t>
            </a:r>
          </a:p>
        </p:txBody>
      </p:sp>
      <p:sp>
        <p:nvSpPr>
          <p:cNvPr id="7" name="Slide Number Placeholder 6">
            <a:extLst>
              <a:ext uri="{FF2B5EF4-FFF2-40B4-BE49-F238E27FC236}">
                <a16:creationId xmlns:a16="http://schemas.microsoft.com/office/drawing/2014/main" id="{1C570C31-68C6-7937-4237-EDAA75081AFF}"/>
              </a:ext>
            </a:extLst>
          </p:cNvPr>
          <p:cNvSpPr>
            <a:spLocks noGrp="1"/>
          </p:cNvSpPr>
          <p:nvPr>
            <p:ph type="sldNum" sz="quarter" idx="16"/>
          </p:nvPr>
        </p:nvSpPr>
        <p:spPr/>
        <p:txBody>
          <a:bodyPr/>
          <a:lstStyle/>
          <a:p>
            <a:fld id="{294A09A9-5501-47C1-A89A-A340965A2BE2}" type="slidenum">
              <a:rPr lang="en-US" smtClean="0"/>
              <a:pPr/>
              <a:t>16</a:t>
            </a:fld>
            <a:endParaRPr lang="en-US" dirty="0">
              <a:latin typeface="+mn-lt"/>
            </a:endParaRPr>
          </a:p>
        </p:txBody>
      </p:sp>
      <p:pic>
        <p:nvPicPr>
          <p:cNvPr id="8" name="Picture 7">
            <a:extLst>
              <a:ext uri="{FF2B5EF4-FFF2-40B4-BE49-F238E27FC236}">
                <a16:creationId xmlns:a16="http://schemas.microsoft.com/office/drawing/2014/main" id="{872DAE03-B3A4-3044-2507-CBB3317B02B1}"/>
              </a:ext>
            </a:extLst>
          </p:cNvPr>
          <p:cNvPicPr>
            <a:picLocks noChangeAspect="1"/>
          </p:cNvPicPr>
          <p:nvPr/>
        </p:nvPicPr>
        <p:blipFill rotWithShape="1">
          <a:blip r:embed="rId2">
            <a:extLst>
              <a:ext uri="{28A0092B-C50C-407E-A947-70E740481C1C}">
                <a14:useLocalDpi xmlns:a14="http://schemas.microsoft.com/office/drawing/2010/main" val="0"/>
              </a:ext>
            </a:extLst>
          </a:blip>
          <a:srcRect t="29454"/>
          <a:stretch/>
        </p:blipFill>
        <p:spPr>
          <a:xfrm>
            <a:off x="3286347" y="1765003"/>
            <a:ext cx="6974071" cy="4895196"/>
          </a:xfrm>
          <a:prstGeom prst="rect">
            <a:avLst/>
          </a:prstGeom>
        </p:spPr>
      </p:pic>
    </p:spTree>
    <p:extLst>
      <p:ext uri="{BB962C8B-B14F-4D97-AF65-F5344CB8AC3E}">
        <p14:creationId xmlns:p14="http://schemas.microsoft.com/office/powerpoint/2010/main" val="164357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32DBB-F295-F559-E45D-7CF4C54B1494}"/>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CE2EB24A-261F-2B4B-04FF-49685129D565}"/>
              </a:ext>
            </a:extLst>
          </p:cNvPr>
          <p:cNvSpPr>
            <a:spLocks noGrp="1"/>
          </p:cNvSpPr>
          <p:nvPr>
            <p:ph type="body" sz="quarter" idx="11"/>
          </p:nvPr>
        </p:nvSpPr>
        <p:spPr>
          <a:xfrm>
            <a:off x="878068" y="2129870"/>
            <a:ext cx="11239501" cy="3689574"/>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that we are dealing with (8 features excluding the target) are all important factors and have strong correlation with the target variable. So, we are not dropping any column since they are all important. Most people do not prefer to buy very cheap cars since the quality and condition of the car would also be quite bad. They neither want to buy expensive cars even though they are still in good conditions. Most people rather want to buy cars of moderate price which still looks good.</a:t>
            </a:r>
          </a:p>
          <a:p>
            <a:pPr algn="just"/>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Out of different brands, the most popular brand is Maruti. Since our target variable is continuous, we perform some checks on the accuracy score, but we find that our model works pretty well and does not overfit. Using XGB Regressor algorithm, we get an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R2 score of 87.83 %.</a:t>
            </a:r>
          </a:p>
          <a:p>
            <a:pPr algn="just"/>
            <a:endParaRPr lang="en-IN" dirty="0"/>
          </a:p>
        </p:txBody>
      </p:sp>
      <p:sp>
        <p:nvSpPr>
          <p:cNvPr id="7" name="Slide Number Placeholder 6">
            <a:extLst>
              <a:ext uri="{FF2B5EF4-FFF2-40B4-BE49-F238E27FC236}">
                <a16:creationId xmlns:a16="http://schemas.microsoft.com/office/drawing/2014/main" id="{DC4D662C-0539-8A2F-8E50-0327049AB56F}"/>
              </a:ext>
            </a:extLst>
          </p:cNvPr>
          <p:cNvSpPr>
            <a:spLocks noGrp="1"/>
          </p:cNvSpPr>
          <p:nvPr>
            <p:ph type="sldNum" sz="quarter" idx="16"/>
          </p:nvPr>
        </p:nvSpPr>
        <p:spPr/>
        <p:txBody>
          <a:bodyPr/>
          <a:lstStyle/>
          <a:p>
            <a:fld id="{294A09A9-5501-47C1-A89A-A340965A2BE2}" type="slidenum">
              <a:rPr lang="en-US" smtClean="0"/>
              <a:pPr/>
              <a:t>17</a:t>
            </a:fld>
            <a:endParaRPr lang="en-US" dirty="0">
              <a:latin typeface="+mn-lt"/>
            </a:endParaRPr>
          </a:p>
        </p:txBody>
      </p:sp>
    </p:spTree>
    <p:extLst>
      <p:ext uri="{BB962C8B-B14F-4D97-AF65-F5344CB8AC3E}">
        <p14:creationId xmlns:p14="http://schemas.microsoft.com/office/powerpoint/2010/main" val="353426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F697461-4E44-C56B-CEBF-11BAB3C5F238}"/>
              </a:ext>
            </a:extLst>
          </p:cNvPr>
          <p:cNvSpPr>
            <a:spLocks noGrp="1"/>
          </p:cNvSpPr>
          <p:nvPr>
            <p:ph type="title"/>
          </p:nvPr>
        </p:nvSpPr>
        <p:spPr/>
        <p:txBody>
          <a:bodyPr/>
          <a:lstStyle/>
          <a:p>
            <a:r>
              <a:rPr lang="en-IN" dirty="0"/>
              <a:t>Introduction</a:t>
            </a:r>
          </a:p>
        </p:txBody>
      </p:sp>
      <p:sp>
        <p:nvSpPr>
          <p:cNvPr id="17" name="Text Placeholder 16">
            <a:extLst>
              <a:ext uri="{FF2B5EF4-FFF2-40B4-BE49-F238E27FC236}">
                <a16:creationId xmlns:a16="http://schemas.microsoft.com/office/drawing/2014/main" id="{5FF1307E-FE86-F90F-501D-4E20244834C5}"/>
              </a:ext>
            </a:extLst>
          </p:cNvPr>
          <p:cNvSpPr>
            <a:spLocks noGrp="1"/>
          </p:cNvSpPr>
          <p:nvPr>
            <p:ph type="body" sz="quarter" idx="11"/>
          </p:nvPr>
        </p:nvSpPr>
        <p:spPr>
          <a:xfrm>
            <a:off x="952499" y="2289363"/>
            <a:ext cx="5044040" cy="3543546"/>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change in market due to covid 19 impact, our client is facing problems with their previous car price valuation machine learning models. So, they are looking for new machine learning models from new data. We have to make car price valuation model.</a:t>
            </a:r>
          </a:p>
          <a:p>
            <a:endParaRPr lang="en-IN" dirty="0"/>
          </a:p>
        </p:txBody>
      </p:sp>
      <p:sp>
        <p:nvSpPr>
          <p:cNvPr id="15" name="Slide Number Placeholder 14">
            <a:extLst>
              <a:ext uri="{FF2B5EF4-FFF2-40B4-BE49-F238E27FC236}">
                <a16:creationId xmlns:a16="http://schemas.microsoft.com/office/drawing/2014/main" id="{7AC5F290-D8B6-D800-4219-59F59655566A}"/>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pic>
        <p:nvPicPr>
          <p:cNvPr id="1030" name="Picture 6" descr="Buying A Used Car? These 8 Models May be Your Best Bet | PA Auto Sales">
            <a:extLst>
              <a:ext uri="{FF2B5EF4-FFF2-40B4-BE49-F238E27FC236}">
                <a16:creationId xmlns:a16="http://schemas.microsoft.com/office/drawing/2014/main" id="{49ED3DE8-4F4A-6C5B-4983-66655061F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914" y="1238250"/>
            <a:ext cx="6070586" cy="310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31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E49B86-5220-BF4F-2F6C-190767BD6EA9}"/>
              </a:ext>
            </a:extLst>
          </p:cNvPr>
          <p:cNvSpPr>
            <a:spLocks noGrp="1"/>
          </p:cNvSpPr>
          <p:nvPr>
            <p:ph type="title"/>
          </p:nvPr>
        </p:nvSpPr>
        <p:spPr/>
        <p:txBody>
          <a:bodyPr/>
          <a:lstStyle/>
          <a:p>
            <a:r>
              <a:rPr lang="en-IN" dirty="0"/>
              <a:t>Introduction</a:t>
            </a:r>
          </a:p>
        </p:txBody>
      </p:sp>
      <p:sp>
        <p:nvSpPr>
          <p:cNvPr id="4" name="Text Placeholder 3">
            <a:extLst>
              <a:ext uri="{FF2B5EF4-FFF2-40B4-BE49-F238E27FC236}">
                <a16:creationId xmlns:a16="http://schemas.microsoft.com/office/drawing/2014/main" id="{B0439DF3-FF81-4F8B-A2EA-B49072C53FF0}"/>
              </a:ext>
            </a:extLst>
          </p:cNvPr>
          <p:cNvSpPr>
            <a:spLocks noGrp="1"/>
          </p:cNvSpPr>
          <p:nvPr>
            <p:ph type="body" sz="quarter" idx="11"/>
          </p:nvPr>
        </p:nvSpPr>
        <p:spPr>
          <a:xfrm>
            <a:off x="952499" y="2289363"/>
            <a:ext cx="11033550" cy="84847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project, data is collected from different cities including Ahmedabad, Bangalore and Mumbai. We have over 5511 rows with 9 features including the target variable (Price). </a:t>
            </a:r>
          </a:p>
          <a:p>
            <a:endParaRPr lang="en-IN" dirty="0"/>
          </a:p>
        </p:txBody>
      </p:sp>
      <p:sp>
        <p:nvSpPr>
          <p:cNvPr id="7" name="Slide Number Placeholder 6">
            <a:extLst>
              <a:ext uri="{FF2B5EF4-FFF2-40B4-BE49-F238E27FC236}">
                <a16:creationId xmlns:a16="http://schemas.microsoft.com/office/drawing/2014/main" id="{0A5EABD0-61F1-3573-C62E-535A513DBB4E}"/>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pic>
        <p:nvPicPr>
          <p:cNvPr id="8" name="Picture 7">
            <a:extLst>
              <a:ext uri="{FF2B5EF4-FFF2-40B4-BE49-F238E27FC236}">
                <a16:creationId xmlns:a16="http://schemas.microsoft.com/office/drawing/2014/main" id="{A782F083-1AC9-AD06-A361-E6F634C91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744" y="3544854"/>
            <a:ext cx="9327305" cy="2191803"/>
          </a:xfrm>
          <a:prstGeom prst="rect">
            <a:avLst/>
          </a:prstGeom>
        </p:spPr>
      </p:pic>
    </p:spTree>
    <p:extLst>
      <p:ext uri="{BB962C8B-B14F-4D97-AF65-F5344CB8AC3E}">
        <p14:creationId xmlns:p14="http://schemas.microsoft.com/office/powerpoint/2010/main" val="235520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BE07A5-8BF5-3C38-5714-BDCF4D253D16}"/>
              </a:ext>
            </a:extLst>
          </p:cNvPr>
          <p:cNvSpPr>
            <a:spLocks noGrp="1"/>
          </p:cNvSpPr>
          <p:nvPr>
            <p:ph type="title"/>
          </p:nvPr>
        </p:nvSpPr>
        <p:spPr/>
        <p:txBody>
          <a:bodyPr>
            <a:normAutofit fontScale="90000"/>
          </a:bodyPr>
          <a:lstStyle/>
          <a:p>
            <a:r>
              <a:rPr lang="en-IN" dirty="0"/>
              <a:t>Exploratory Data Analysis</a:t>
            </a:r>
          </a:p>
        </p:txBody>
      </p:sp>
      <p:sp>
        <p:nvSpPr>
          <p:cNvPr id="4" name="Text Placeholder 3">
            <a:extLst>
              <a:ext uri="{FF2B5EF4-FFF2-40B4-BE49-F238E27FC236}">
                <a16:creationId xmlns:a16="http://schemas.microsoft.com/office/drawing/2014/main" id="{0F8A083E-724C-E05D-4E92-0C29564D20E2}"/>
              </a:ext>
            </a:extLst>
          </p:cNvPr>
          <p:cNvSpPr>
            <a:spLocks noGrp="1"/>
          </p:cNvSpPr>
          <p:nvPr>
            <p:ph type="body" sz="quarter" idx="11"/>
          </p:nvPr>
        </p:nvSpPr>
        <p:spPr>
          <a:xfrm>
            <a:off x="952499" y="2289363"/>
            <a:ext cx="11079080" cy="561045"/>
          </a:xfrm>
        </p:spPr>
        <p:txBody>
          <a:bodyPr/>
          <a:lstStyle/>
          <a:p>
            <a:r>
              <a:rPr lang="en-IN" dirty="0"/>
              <a:t>After dealing the null values, we can now visualize the data and understand them better. Here, Maruti has the highest sales followed by </a:t>
            </a:r>
            <a:r>
              <a:rPr lang="en-IN" dirty="0" err="1"/>
              <a:t>Hyndai</a:t>
            </a:r>
            <a:r>
              <a:rPr lang="en-IN" dirty="0"/>
              <a:t> and Honda.</a:t>
            </a:r>
          </a:p>
        </p:txBody>
      </p:sp>
      <p:sp>
        <p:nvSpPr>
          <p:cNvPr id="7" name="Slide Number Placeholder 6">
            <a:extLst>
              <a:ext uri="{FF2B5EF4-FFF2-40B4-BE49-F238E27FC236}">
                <a16:creationId xmlns:a16="http://schemas.microsoft.com/office/drawing/2014/main" id="{3BD0182F-C551-9185-625D-7D897208BC29}"/>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pic>
        <p:nvPicPr>
          <p:cNvPr id="8" name="Picture 7">
            <a:extLst>
              <a:ext uri="{FF2B5EF4-FFF2-40B4-BE49-F238E27FC236}">
                <a16:creationId xmlns:a16="http://schemas.microsoft.com/office/drawing/2014/main" id="{CA0DCAFA-B0D1-D1A0-CC6B-3AA07DCFA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697" y="2850408"/>
            <a:ext cx="13193205" cy="3223133"/>
          </a:xfrm>
          <a:prstGeom prst="rect">
            <a:avLst/>
          </a:prstGeom>
        </p:spPr>
      </p:pic>
    </p:spTree>
    <p:extLst>
      <p:ext uri="{BB962C8B-B14F-4D97-AF65-F5344CB8AC3E}">
        <p14:creationId xmlns:p14="http://schemas.microsoft.com/office/powerpoint/2010/main" val="335858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A36739-A6FD-A18F-E152-0B1EDBA4234E}"/>
              </a:ext>
            </a:extLst>
          </p:cNvPr>
          <p:cNvSpPr>
            <a:spLocks noGrp="1"/>
          </p:cNvSpPr>
          <p:nvPr>
            <p:ph type="title"/>
          </p:nvPr>
        </p:nvSpPr>
        <p:spPr/>
        <p:txBody>
          <a:bodyPr>
            <a:normAutofit fontScale="90000"/>
          </a:bodyPr>
          <a:lstStyle/>
          <a:p>
            <a:r>
              <a:rPr lang="en-IN" dirty="0"/>
              <a:t>Exploratory Data Analysis</a:t>
            </a:r>
          </a:p>
        </p:txBody>
      </p:sp>
      <p:sp>
        <p:nvSpPr>
          <p:cNvPr id="4" name="Text Placeholder 3">
            <a:extLst>
              <a:ext uri="{FF2B5EF4-FFF2-40B4-BE49-F238E27FC236}">
                <a16:creationId xmlns:a16="http://schemas.microsoft.com/office/drawing/2014/main" id="{521A5F55-F73F-A4AD-3D3F-899E401DC3BF}"/>
              </a:ext>
            </a:extLst>
          </p:cNvPr>
          <p:cNvSpPr>
            <a:spLocks noGrp="1"/>
          </p:cNvSpPr>
          <p:nvPr>
            <p:ph type="body" sz="quarter" idx="11"/>
          </p:nvPr>
        </p:nvSpPr>
        <p:spPr>
          <a:xfrm>
            <a:off x="952499" y="2289363"/>
            <a:ext cx="8297379" cy="819597"/>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Clearly, most people prefer to buy first-owner cars and hence this makes them more expensive than second owner cars.</a:t>
            </a:r>
          </a:p>
          <a:p>
            <a:endParaRPr lang="en-IN" dirty="0"/>
          </a:p>
        </p:txBody>
      </p:sp>
      <p:sp>
        <p:nvSpPr>
          <p:cNvPr id="7" name="Slide Number Placeholder 6">
            <a:extLst>
              <a:ext uri="{FF2B5EF4-FFF2-40B4-BE49-F238E27FC236}">
                <a16:creationId xmlns:a16="http://schemas.microsoft.com/office/drawing/2014/main" id="{F5892E22-38E4-1DEF-8C2C-36A7E0E8FD54}"/>
              </a:ext>
            </a:extLst>
          </p:cNvPr>
          <p:cNvSpPr>
            <a:spLocks noGrp="1"/>
          </p:cNvSpPr>
          <p:nvPr>
            <p:ph type="sldNum" sz="quarter" idx="16"/>
          </p:nvPr>
        </p:nvSpPr>
        <p:spPr/>
        <p:txBody>
          <a:bodyPr/>
          <a:lstStyle/>
          <a:p>
            <a:fld id="{294A09A9-5501-47C1-A89A-A340965A2BE2}" type="slidenum">
              <a:rPr lang="en-US" smtClean="0"/>
              <a:pPr/>
              <a:t>5</a:t>
            </a:fld>
            <a:endParaRPr lang="en-US" dirty="0">
              <a:latin typeface="+mn-lt"/>
            </a:endParaRPr>
          </a:p>
        </p:txBody>
      </p:sp>
      <p:pic>
        <p:nvPicPr>
          <p:cNvPr id="8" name="Picture 7">
            <a:extLst>
              <a:ext uri="{FF2B5EF4-FFF2-40B4-BE49-F238E27FC236}">
                <a16:creationId xmlns:a16="http://schemas.microsoft.com/office/drawing/2014/main" id="{E8831CEF-4B14-A7EB-0B94-05E9A2AB8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378" y="2885756"/>
            <a:ext cx="10356232" cy="2513963"/>
          </a:xfrm>
          <a:prstGeom prst="rect">
            <a:avLst/>
          </a:prstGeom>
        </p:spPr>
      </p:pic>
    </p:spTree>
    <p:extLst>
      <p:ext uri="{BB962C8B-B14F-4D97-AF65-F5344CB8AC3E}">
        <p14:creationId xmlns:p14="http://schemas.microsoft.com/office/powerpoint/2010/main" val="277205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3BB6E8-7FFA-793D-2912-15629CD5E6B6}"/>
              </a:ext>
            </a:extLst>
          </p:cNvPr>
          <p:cNvSpPr>
            <a:spLocks noGrp="1"/>
          </p:cNvSpPr>
          <p:nvPr>
            <p:ph type="title"/>
          </p:nvPr>
        </p:nvSpPr>
        <p:spPr/>
        <p:txBody>
          <a:bodyPr>
            <a:normAutofit fontScale="90000"/>
          </a:bodyPr>
          <a:lstStyle/>
          <a:p>
            <a:r>
              <a:rPr lang="en-IN" dirty="0"/>
              <a:t>Exploratory Data Analysis</a:t>
            </a:r>
          </a:p>
        </p:txBody>
      </p:sp>
      <p:sp>
        <p:nvSpPr>
          <p:cNvPr id="4" name="Text Placeholder 3">
            <a:extLst>
              <a:ext uri="{FF2B5EF4-FFF2-40B4-BE49-F238E27FC236}">
                <a16:creationId xmlns:a16="http://schemas.microsoft.com/office/drawing/2014/main" id="{DF8F7361-9A23-4948-3D01-C072AA297B65}"/>
              </a:ext>
            </a:extLst>
          </p:cNvPr>
          <p:cNvSpPr>
            <a:spLocks noGrp="1"/>
          </p:cNvSpPr>
          <p:nvPr>
            <p:ph type="body" sz="quarter" idx="11"/>
          </p:nvPr>
        </p:nvSpPr>
        <p:spPr>
          <a:xfrm>
            <a:off x="952499" y="2289363"/>
            <a:ext cx="10232057" cy="50196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Active insurance adds up value to the car and would be more expensive than ‘no insurance’ cars.</a:t>
            </a:r>
          </a:p>
          <a:p>
            <a:endParaRPr lang="en-IN" dirty="0"/>
          </a:p>
        </p:txBody>
      </p:sp>
      <p:sp>
        <p:nvSpPr>
          <p:cNvPr id="7" name="Slide Number Placeholder 6">
            <a:extLst>
              <a:ext uri="{FF2B5EF4-FFF2-40B4-BE49-F238E27FC236}">
                <a16:creationId xmlns:a16="http://schemas.microsoft.com/office/drawing/2014/main" id="{30680964-05E1-2F1E-54E2-DA0DC9FA1734}"/>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pic>
        <p:nvPicPr>
          <p:cNvPr id="8" name="Picture 7">
            <a:extLst>
              <a:ext uri="{FF2B5EF4-FFF2-40B4-BE49-F238E27FC236}">
                <a16:creationId xmlns:a16="http://schemas.microsoft.com/office/drawing/2014/main" id="{4314CA31-0588-5465-9BDF-2437377A24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479"/>
          <a:stretch/>
        </p:blipFill>
        <p:spPr bwMode="auto">
          <a:xfrm>
            <a:off x="1343692" y="2791325"/>
            <a:ext cx="9311473" cy="24707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894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9A2377-B3D4-BC6F-515C-7E6F329A2A75}"/>
              </a:ext>
            </a:extLst>
          </p:cNvPr>
          <p:cNvSpPr>
            <a:spLocks noGrp="1"/>
          </p:cNvSpPr>
          <p:nvPr>
            <p:ph type="title"/>
          </p:nvPr>
        </p:nvSpPr>
        <p:spPr/>
        <p:txBody>
          <a:bodyPr>
            <a:normAutofit fontScale="90000"/>
          </a:bodyPr>
          <a:lstStyle/>
          <a:p>
            <a:r>
              <a:rPr lang="en-IN" dirty="0"/>
              <a:t>Exploratory Data Analysis</a:t>
            </a:r>
          </a:p>
        </p:txBody>
      </p:sp>
      <p:sp>
        <p:nvSpPr>
          <p:cNvPr id="4" name="Text Placeholder 3">
            <a:extLst>
              <a:ext uri="{FF2B5EF4-FFF2-40B4-BE49-F238E27FC236}">
                <a16:creationId xmlns:a16="http://schemas.microsoft.com/office/drawing/2014/main" id="{BE92B425-9BD1-2F5B-E47F-9680213C248D}"/>
              </a:ext>
            </a:extLst>
          </p:cNvPr>
          <p:cNvSpPr>
            <a:spLocks noGrp="1"/>
          </p:cNvSpPr>
          <p:nvPr>
            <p:ph type="body" sz="quarter" idx="11"/>
          </p:nvPr>
        </p:nvSpPr>
        <p:spPr>
          <a:xfrm>
            <a:off x="971550" y="2125733"/>
            <a:ext cx="11220450" cy="858099"/>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2017 model has the highest sales. This could imply that years before 2017 would be too old for most customers; and years after 2017 are rather new, but would be expensive, and so most customers would not prefer them and so 2017 model cars could be the right year for the car model.</a:t>
            </a:r>
          </a:p>
          <a:p>
            <a:endParaRPr lang="en-IN" dirty="0"/>
          </a:p>
        </p:txBody>
      </p:sp>
      <p:sp>
        <p:nvSpPr>
          <p:cNvPr id="7" name="Slide Number Placeholder 6">
            <a:extLst>
              <a:ext uri="{FF2B5EF4-FFF2-40B4-BE49-F238E27FC236}">
                <a16:creationId xmlns:a16="http://schemas.microsoft.com/office/drawing/2014/main" id="{019505AE-CA97-BEC9-6160-0F6841E35B82}"/>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pic>
        <p:nvPicPr>
          <p:cNvPr id="8" name="Picture 7">
            <a:extLst>
              <a:ext uri="{FF2B5EF4-FFF2-40B4-BE49-F238E27FC236}">
                <a16:creationId xmlns:a16="http://schemas.microsoft.com/office/drawing/2014/main" id="{F078512D-7A29-29BF-127D-5BAE2E6C2C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3170" y="2983832"/>
            <a:ext cx="10468654" cy="2557432"/>
          </a:xfrm>
          <a:prstGeom prst="rect">
            <a:avLst/>
          </a:prstGeom>
        </p:spPr>
      </p:pic>
    </p:spTree>
    <p:extLst>
      <p:ext uri="{BB962C8B-B14F-4D97-AF65-F5344CB8AC3E}">
        <p14:creationId xmlns:p14="http://schemas.microsoft.com/office/powerpoint/2010/main" val="138674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C02EB-D06F-C3F5-5738-CE3BB6868F7B}"/>
              </a:ext>
            </a:extLst>
          </p:cNvPr>
          <p:cNvSpPr>
            <a:spLocks noGrp="1"/>
          </p:cNvSpPr>
          <p:nvPr>
            <p:ph type="title"/>
          </p:nvPr>
        </p:nvSpPr>
        <p:spPr/>
        <p:txBody>
          <a:bodyPr>
            <a:normAutofit fontScale="90000"/>
          </a:bodyPr>
          <a:lstStyle/>
          <a:p>
            <a:r>
              <a:rPr lang="en-IN" dirty="0"/>
              <a:t>Exploratory Data Analysis</a:t>
            </a:r>
          </a:p>
        </p:txBody>
      </p:sp>
      <p:sp>
        <p:nvSpPr>
          <p:cNvPr id="4" name="Text Placeholder 3">
            <a:extLst>
              <a:ext uri="{FF2B5EF4-FFF2-40B4-BE49-F238E27FC236}">
                <a16:creationId xmlns:a16="http://schemas.microsoft.com/office/drawing/2014/main" id="{2FD65663-C96F-3654-0AF5-82A1F4879753}"/>
              </a:ext>
            </a:extLst>
          </p:cNvPr>
          <p:cNvSpPr>
            <a:spLocks noGrp="1"/>
          </p:cNvSpPr>
          <p:nvPr>
            <p:ph type="body" sz="quarter" idx="11"/>
          </p:nvPr>
        </p:nvSpPr>
        <p:spPr>
          <a:xfrm>
            <a:off x="952499" y="2289363"/>
            <a:ext cx="11239501" cy="435549"/>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Petrol using cars has the highest sales followed by that of diesel. Petrol using cars are the most common used-cars and people also prefer them and hence price will be higher than the other fuel consuming cars.</a:t>
            </a:r>
          </a:p>
          <a:p>
            <a:endParaRPr lang="en-IN" dirty="0"/>
          </a:p>
        </p:txBody>
      </p:sp>
      <p:sp>
        <p:nvSpPr>
          <p:cNvPr id="7" name="Slide Number Placeholder 6">
            <a:extLst>
              <a:ext uri="{FF2B5EF4-FFF2-40B4-BE49-F238E27FC236}">
                <a16:creationId xmlns:a16="http://schemas.microsoft.com/office/drawing/2014/main" id="{F1087917-AE82-A1B8-1DF9-BDDFF7759CDC}"/>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pic>
        <p:nvPicPr>
          <p:cNvPr id="8" name="Picture 7">
            <a:extLst>
              <a:ext uri="{FF2B5EF4-FFF2-40B4-BE49-F238E27FC236}">
                <a16:creationId xmlns:a16="http://schemas.microsoft.com/office/drawing/2014/main" id="{3A932BE4-11DE-C00E-7762-AC607B213C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123" y="2835056"/>
            <a:ext cx="10756930" cy="2587336"/>
          </a:xfrm>
          <a:prstGeom prst="rect">
            <a:avLst/>
          </a:prstGeom>
        </p:spPr>
      </p:pic>
    </p:spTree>
    <p:extLst>
      <p:ext uri="{BB962C8B-B14F-4D97-AF65-F5344CB8AC3E}">
        <p14:creationId xmlns:p14="http://schemas.microsoft.com/office/powerpoint/2010/main" val="285689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2C41D9-1AD4-475A-574D-3B893CD633ED}"/>
              </a:ext>
            </a:extLst>
          </p:cNvPr>
          <p:cNvSpPr>
            <a:spLocks noGrp="1"/>
          </p:cNvSpPr>
          <p:nvPr>
            <p:ph type="title"/>
          </p:nvPr>
        </p:nvSpPr>
        <p:spPr/>
        <p:txBody>
          <a:bodyPr>
            <a:normAutofit fontScale="90000"/>
          </a:bodyPr>
          <a:lstStyle/>
          <a:p>
            <a:r>
              <a:rPr lang="en-IN" dirty="0"/>
              <a:t>Exploratory Data Analysis</a:t>
            </a:r>
          </a:p>
        </p:txBody>
      </p:sp>
      <p:sp>
        <p:nvSpPr>
          <p:cNvPr id="4" name="Text Placeholder 3">
            <a:extLst>
              <a:ext uri="{FF2B5EF4-FFF2-40B4-BE49-F238E27FC236}">
                <a16:creationId xmlns:a16="http://schemas.microsoft.com/office/drawing/2014/main" id="{018738BA-6E03-4DE7-D328-569F9A23C7CD}"/>
              </a:ext>
            </a:extLst>
          </p:cNvPr>
          <p:cNvSpPr>
            <a:spLocks noGrp="1"/>
          </p:cNvSpPr>
          <p:nvPr>
            <p:ph type="body" sz="quarter" idx="11"/>
          </p:nvPr>
        </p:nvSpPr>
        <p:spPr>
          <a:xfrm>
            <a:off x="952499" y="2289363"/>
            <a:ext cx="2147317" cy="2611821"/>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Now, plotting the distribution plot for the continuous data, we see that there is so much skewness in the data</a:t>
            </a:r>
            <a:endParaRPr lang="en-IN" dirty="0"/>
          </a:p>
        </p:txBody>
      </p:sp>
      <p:sp>
        <p:nvSpPr>
          <p:cNvPr id="7" name="Slide Number Placeholder 6">
            <a:extLst>
              <a:ext uri="{FF2B5EF4-FFF2-40B4-BE49-F238E27FC236}">
                <a16:creationId xmlns:a16="http://schemas.microsoft.com/office/drawing/2014/main" id="{3F5AD014-9278-E7CE-052C-878EC7B40AA4}"/>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pic>
        <p:nvPicPr>
          <p:cNvPr id="8" name="Picture 7">
            <a:extLst>
              <a:ext uri="{FF2B5EF4-FFF2-40B4-BE49-F238E27FC236}">
                <a16:creationId xmlns:a16="http://schemas.microsoft.com/office/drawing/2014/main" id="{8957AEA7-A835-6F8C-05D1-39C0AD468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828" y="1819147"/>
            <a:ext cx="7815708" cy="4939153"/>
          </a:xfrm>
          <a:prstGeom prst="rect">
            <a:avLst/>
          </a:prstGeom>
        </p:spPr>
      </p:pic>
    </p:spTree>
    <p:extLst>
      <p:ext uri="{BB962C8B-B14F-4D97-AF65-F5344CB8AC3E}">
        <p14:creationId xmlns:p14="http://schemas.microsoft.com/office/powerpoint/2010/main" val="327892710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28</TotalTime>
  <Words>719</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Franklin Gothic Demi</vt:lpstr>
      <vt:lpstr>Wingdings</vt:lpstr>
      <vt:lpstr>Theme1</vt:lpstr>
      <vt:lpstr>Car Price Prediction</vt:lpstr>
      <vt:lpstr>Introduction</vt:lpstr>
      <vt:lpstr>Introduction</vt:lpstr>
      <vt:lpstr>Exploratory Data Analysis</vt:lpstr>
      <vt:lpstr>Exploratory Data Analysis</vt:lpstr>
      <vt:lpstr>Exploratory Data Analysis</vt:lpstr>
      <vt:lpstr>Exploratory Data Analysis</vt:lpstr>
      <vt:lpstr>Exploratory Data Analysis</vt:lpstr>
      <vt:lpstr>Exploratory Data Analysis</vt:lpstr>
      <vt:lpstr>Data Preprocessing</vt:lpstr>
      <vt:lpstr>Data Preprocessing</vt:lpstr>
      <vt:lpstr>Model Building</vt:lpstr>
      <vt:lpstr>Cross Validation</vt:lpstr>
      <vt:lpstr>Regularization</vt:lpstr>
      <vt:lpstr>Saving the model</vt:lpstr>
      <vt:lpstr>Scatter plot of actual vs prediction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Lalbiak Zauva</dc:creator>
  <cp:lastModifiedBy>Lalbiak Zauva</cp:lastModifiedBy>
  <cp:revision>12</cp:revision>
  <dcterms:created xsi:type="dcterms:W3CDTF">2022-09-21T11:47:26Z</dcterms:created>
  <dcterms:modified xsi:type="dcterms:W3CDTF">2022-09-21T12:16:08Z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