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79" r:id="rId3"/>
    <p:sldId id="280" r:id="rId4"/>
    <p:sldId id="28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92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akemytrip.com/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Lalbiak Zauva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602210-B78A-2422-26A5-D4BEEDB9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A0417-A61C-E7C3-9903-66D3F36F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F18FB-1A20-3C7D-6686-9BEBF645F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2255520"/>
            <a:ext cx="8165591" cy="776438"/>
          </a:xfrm>
        </p:spPr>
        <p:txBody>
          <a:bodyPr/>
          <a:lstStyle/>
          <a:p>
            <a:r>
              <a:rPr lang="en-US" sz="2000" dirty="0"/>
              <a:t>We will check correlation between features and target and see which features are more important than the others.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953132-6758-21A8-8D9B-A956E969C7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45318" y="3131420"/>
            <a:ext cx="5645016" cy="3584615"/>
          </a:xfr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C75D0519-4B1C-FD85-85AA-DC180491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475487"/>
            <a:ext cx="8165592" cy="1680571"/>
          </a:xfrm>
        </p:spPr>
        <p:txBody>
          <a:bodyPr/>
          <a:lstStyle/>
          <a:p>
            <a:r>
              <a:rPr lang="en-IN" sz="3600" dirty="0"/>
              <a:t>Data pre-processing</a:t>
            </a:r>
            <a:br>
              <a:rPr lang="en-IN" sz="2400" dirty="0"/>
            </a:br>
            <a:br>
              <a:rPr lang="en-IN" sz="3600" dirty="0"/>
            </a:br>
            <a:r>
              <a:rPr lang="en-IN" sz="2400" dirty="0"/>
              <a:t>Checking correlation with target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7713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D1040-A30B-E873-EBC9-FDB1CA5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DDEFF-FF57-8330-0915-5278DC38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F7CB0-7668-D8CC-BF10-9704B12EC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247888" cy="3808396"/>
          </a:xfrm>
        </p:spPr>
        <p:txBody>
          <a:bodyPr/>
          <a:lstStyle/>
          <a:p>
            <a:r>
              <a:rPr lang="en-US" sz="2000" dirty="0"/>
              <a:t>Let’s use log transformation to remove the skewness in the data for continuous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Since data cleaning process is done and we have done the analysis, let’s build our machine learning model to predict the prices of flights.</a:t>
            </a: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560250-4C3D-1B43-E109-D0E2AE74DC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22765" y="3323303"/>
            <a:ext cx="7654717" cy="950313"/>
          </a:xfr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BD6F7FA-5BA2-315B-F9A1-9E0DDF82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475487"/>
            <a:ext cx="8165592" cy="1680571"/>
          </a:xfrm>
        </p:spPr>
        <p:txBody>
          <a:bodyPr/>
          <a:lstStyle/>
          <a:p>
            <a:r>
              <a:rPr lang="en-IN" sz="3600" dirty="0"/>
              <a:t>Data pre-processing</a:t>
            </a:r>
            <a:br>
              <a:rPr lang="en-IN" sz="2400" dirty="0"/>
            </a:br>
            <a:br>
              <a:rPr lang="en-IN" sz="3600" dirty="0"/>
            </a:br>
            <a:r>
              <a:rPr lang="en-IN" sz="2400" dirty="0"/>
              <a:t>removing skewness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637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CCD934-AD66-E62D-EFE0-24C5918C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38431-630D-61C5-0908-CBF20557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2A3DB8-385A-5708-2828-0B50FEC7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946" y="1108830"/>
            <a:ext cx="4820332" cy="700719"/>
          </a:xfrm>
        </p:spPr>
        <p:txBody>
          <a:bodyPr/>
          <a:lstStyle/>
          <a:p>
            <a:r>
              <a:rPr lang="en-IN" sz="3600" dirty="0"/>
              <a:t>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2785A-02F4-17D0-E246-1DAB5EEEF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247888" cy="4306380"/>
          </a:xfrm>
        </p:spPr>
        <p:txBody>
          <a:bodyPr/>
          <a:lstStyle/>
          <a:p>
            <a:r>
              <a:rPr lang="en-US" sz="2000" dirty="0"/>
              <a:t>First we need to import necessary libraries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We need to split the data into train and test data and then test for the best machine learning algorithm which gives the best accuracy. </a:t>
            </a: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3CB24D-650D-0E72-D0E7-D260412C0B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685032" y="2899664"/>
            <a:ext cx="8247888" cy="2332634"/>
          </a:xfrm>
        </p:spPr>
      </p:pic>
    </p:spTree>
    <p:extLst>
      <p:ext uri="{BB962C8B-B14F-4D97-AF65-F5344CB8AC3E}">
        <p14:creationId xmlns:p14="http://schemas.microsoft.com/office/powerpoint/2010/main" val="51862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C8BCD-6F0A-08A4-96B9-DACF282F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EF8A4-EE7B-A448-8AA0-35264ECA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4480C-4F69-1E69-F871-DB64D9CB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201" y="1243584"/>
            <a:ext cx="4820332" cy="768096"/>
          </a:xfrm>
        </p:spPr>
        <p:txBody>
          <a:bodyPr/>
          <a:lstStyle/>
          <a:p>
            <a:r>
              <a:rPr lang="en-IN" sz="3600" dirty="0"/>
              <a:t>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C1E5A7-A332-68D3-094E-4EC02DE6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247888" cy="4385912"/>
          </a:xfrm>
        </p:spPr>
        <p:txBody>
          <a:bodyPr/>
          <a:lstStyle/>
          <a:p>
            <a:r>
              <a:rPr lang="en-US" sz="2000" dirty="0"/>
              <a:t>Since ours is a regression problem, we will calculate the R2 score.</a:t>
            </a:r>
          </a:p>
          <a:p>
            <a:r>
              <a:rPr lang="en-US" sz="2000" dirty="0"/>
              <a:t>Out of different algorithms, </a:t>
            </a:r>
            <a:r>
              <a:rPr lang="en-US" sz="2000" dirty="0" err="1"/>
              <a:t>XBGRegressor</a:t>
            </a:r>
            <a:r>
              <a:rPr lang="en-US" sz="2000" dirty="0"/>
              <a:t> works best which gives an accuracy of 88.85 %.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After tuning the parameters, the accuracy slightly improved to 89.11 %. Here </a:t>
            </a:r>
            <a:r>
              <a:rPr lang="en-US" sz="2000" dirty="0" err="1"/>
              <a:t>RandomizedSearchCV</a:t>
            </a:r>
            <a:r>
              <a:rPr lang="en-US" sz="2000" dirty="0"/>
              <a:t> is used.</a:t>
            </a:r>
            <a:endParaRPr lang="en-IN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04A8CE-9662-D676-2ED6-76AF18E99A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65651" y="3535680"/>
            <a:ext cx="7709145" cy="1007444"/>
          </a:xfrm>
        </p:spPr>
      </p:pic>
    </p:spTree>
    <p:extLst>
      <p:ext uri="{BB962C8B-B14F-4D97-AF65-F5344CB8AC3E}">
        <p14:creationId xmlns:p14="http://schemas.microsoft.com/office/powerpoint/2010/main" val="234785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49B8C3-AD20-C5AD-569A-A01D56B9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60873-6891-4E2A-D73A-68E93DBF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D7E2D-764A-0725-4A6B-DA0708C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5628854" cy="671843"/>
          </a:xfrm>
        </p:spPr>
        <p:txBody>
          <a:bodyPr/>
          <a:lstStyle/>
          <a:p>
            <a:r>
              <a:rPr lang="en-IN" sz="3600" dirty="0"/>
              <a:t>Testing the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09A9F-0CAC-B1E6-65CE-D92D903F6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125342" cy="4306380"/>
          </a:xfrm>
        </p:spPr>
        <p:txBody>
          <a:bodyPr/>
          <a:lstStyle/>
          <a:p>
            <a:r>
              <a:rPr lang="en-US" sz="1800" dirty="0"/>
              <a:t>Now, we take one sample data and try to predict the price and then compare with the actual price and see how close we get.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49E5DD-9ACB-4B03-9205-E06112C86F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22192" y="3469396"/>
            <a:ext cx="7988182" cy="1708996"/>
          </a:xfrm>
        </p:spPr>
      </p:pic>
    </p:spTree>
    <p:extLst>
      <p:ext uri="{BB962C8B-B14F-4D97-AF65-F5344CB8AC3E}">
        <p14:creationId xmlns:p14="http://schemas.microsoft.com/office/powerpoint/2010/main" val="244966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98EA56-B6EF-3B91-FA88-F7BD0062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E1D8A-2BBC-812C-7D84-CC5CEFF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C789C-C1E3-5E77-0A78-81A1ADA0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6312248" cy="652593"/>
          </a:xfrm>
        </p:spPr>
        <p:txBody>
          <a:bodyPr/>
          <a:lstStyle/>
          <a:p>
            <a:r>
              <a:rPr lang="en-IN" sz="3600" dirty="0"/>
              <a:t>Predicted vs actual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E564E-005E-068F-DEAE-F3849388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247888" cy="853440"/>
          </a:xfrm>
        </p:spPr>
        <p:txBody>
          <a:bodyPr/>
          <a:lstStyle/>
          <a:p>
            <a:r>
              <a:rPr lang="en-US" sz="2000" dirty="0"/>
              <a:t>A scatterplot of predicted and actual price is plotted.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3EE752-D0CE-01CC-E75D-C73339692E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87152" y="3265122"/>
            <a:ext cx="5211880" cy="3393404"/>
          </a:xfrm>
        </p:spPr>
      </p:pic>
    </p:spTree>
    <p:extLst>
      <p:ext uri="{BB962C8B-B14F-4D97-AF65-F5344CB8AC3E}">
        <p14:creationId xmlns:p14="http://schemas.microsoft.com/office/powerpoint/2010/main" val="366244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134" y="2317919"/>
            <a:ext cx="7096225" cy="29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now know that flight prices depends on various factors, and they changes frequently.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route also plays an important role in the price of the flight. Longer routes costs higher than shorter routes.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I have collected only 1213 records, the model could perform much better if there are more data to train 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range of the month from which the data is collected could be increased, and also more cities could be added given the time.</a:t>
            </a:r>
            <a:endParaRPr lang="en-IN" sz="20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4BC1E27-0DFD-063F-F52A-B0728263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01" y="1705596"/>
            <a:ext cx="8165592" cy="768096"/>
          </a:xfrm>
        </p:spPr>
        <p:txBody>
          <a:bodyPr/>
          <a:lstStyle/>
          <a:p>
            <a:r>
              <a:rPr lang="en-IN" sz="2400" dirty="0"/>
              <a:t>Conclusion &amp; 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Lalbiak Zauva</a:t>
            </a:r>
          </a:p>
          <a:p>
            <a:r>
              <a:rPr lang="en-US" dirty="0"/>
              <a:t>bbiakzauva@gmail.com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statement​</a:t>
            </a:r>
          </a:p>
          <a:p>
            <a:r>
              <a:rPr lang="en-US" dirty="0"/>
              <a:t>Data Analysis (EDA)</a:t>
            </a:r>
          </a:p>
          <a:p>
            <a:r>
              <a:rPr lang="en-US" dirty="0"/>
              <a:t>​Data preprocessing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​Conclusion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276856"/>
            <a:ext cx="7479792" cy="76809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Flight ticket prices can be something hard to guess, today we might see a price, check out the price of the same flight tomorrow, it will be a different story. </a:t>
            </a:r>
          </a:p>
          <a:p>
            <a:endParaRPr lang="en-US" sz="1800" dirty="0"/>
          </a:p>
          <a:p>
            <a:r>
              <a:rPr lang="en-US" sz="1800" dirty="0"/>
              <a:t>We might have often heard </a:t>
            </a:r>
            <a:r>
              <a:rPr lang="en-US" sz="1800" dirty="0" err="1"/>
              <a:t>travellers</a:t>
            </a:r>
            <a:r>
              <a:rPr lang="en-US" sz="1800" dirty="0"/>
              <a:t> saying that flight ticket prices are so unpredictable. Here I have scraped prices of flight tickets for various airlines during 30th September till 8th October 2022 and between various cities.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EE24AD-8A4C-1482-A721-CDD17157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2255520"/>
            <a:ext cx="8165591" cy="2143225"/>
          </a:xfrm>
        </p:spPr>
        <p:txBody>
          <a:bodyPr/>
          <a:lstStyle/>
          <a:p>
            <a:r>
              <a:rPr lang="en-US" sz="1800" dirty="0"/>
              <a:t>Data is collected by a method of web scraping using selenium from the website 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>
                <a:hlinkClick r:id="rId2"/>
              </a:rPr>
              <a:t>https://www.makemytrip.com/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US" sz="2000" dirty="0"/>
              <a:t>Total number of rows 	      = 1213 </a:t>
            </a:r>
          </a:p>
          <a:p>
            <a:r>
              <a:rPr lang="en-US" sz="2000" dirty="0"/>
              <a:t>Total number of columns = 11</a:t>
            </a:r>
            <a:endParaRPr lang="en-IN" sz="1800" dirty="0"/>
          </a:p>
          <a:p>
            <a:endParaRPr lang="en-IN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C689F1-FC5F-F6D6-3C1F-125786CC7F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47110" y="4345807"/>
            <a:ext cx="8506006" cy="1591803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9326EE04-98B2-FE42-8F4F-A594E7C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9F4309-B334-433F-3E40-DD2E5091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1E13D-D81F-C94D-1024-9707A0F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1818A-1CF1-DFAF-94AC-3A313F0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1027" y="2500965"/>
            <a:ext cx="8401893" cy="4275220"/>
          </a:xfrm>
        </p:spPr>
        <p:txBody>
          <a:bodyPr/>
          <a:lstStyle/>
          <a:p>
            <a:r>
              <a:rPr lang="en-US" sz="2000" dirty="0"/>
              <a:t>There are no null values, so we need not fill them. </a:t>
            </a:r>
          </a:p>
          <a:p>
            <a:r>
              <a:rPr lang="en-US" sz="2000" dirty="0"/>
              <a:t>There are 8 columns which are of obj data type; while there are 3 columns which are of int64 data type. </a:t>
            </a:r>
          </a:p>
          <a:p>
            <a:r>
              <a:rPr lang="en-US" sz="2000" dirty="0"/>
              <a:t>Using .describe() function, the data looks fine in terms of skewness but there might be some skewness, so we need to be sure about this and deal it later. </a:t>
            </a:r>
          </a:p>
          <a:p>
            <a:r>
              <a:rPr lang="en-US" sz="2000" dirty="0"/>
              <a:t>A scatter plot is used to see the relation between each feature and the target.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517F7AFC-B7A1-28DB-9A4A-39C3612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/>
          <a:lstStyle/>
          <a:p>
            <a:r>
              <a:rPr lang="en-IN" sz="3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7533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CE2BAE-79E6-21CA-C984-F51D4EA0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37554-BD68-6B24-D9AE-1D68943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496B65D-C5AA-94BB-A2B8-58EE642C9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576" r="11576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D0B73-9F54-062D-6262-BD15520CF3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Airline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A2C89FE-348D-1B07-8BDB-1E6C665C2CB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1929" r="11929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A4DD23-CE9B-934B-6CEB-73A6A82EAA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Airline code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5C50418-575F-17FB-F0F1-CEC034B3845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l="9702" r="9702"/>
          <a:stretch>
            <a:fillRect/>
          </a:stretch>
        </p:blipFill>
        <p:spPr>
          <a:xfrm>
            <a:off x="6275816" y="2393215"/>
            <a:ext cx="2597509" cy="2596896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FD5D50-3306-4198-F89C-596158CBD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Source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599EBB0-C047-FD84-D076-D3CC4C8BDB5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l="10982" r="10982"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31CEAE8-3940-9FF5-D179-8C28E7F6E2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dirty="0"/>
              <a:t>Destination</a:t>
            </a:r>
          </a:p>
        </p:txBody>
      </p:sp>
      <p:sp>
        <p:nvSpPr>
          <p:cNvPr id="28" name="Title 10">
            <a:extLst>
              <a:ext uri="{FF2B5EF4-FFF2-40B4-BE49-F238E27FC236}">
                <a16:creationId xmlns:a16="http://schemas.microsoft.com/office/drawing/2014/main" id="{4C1ADB33-D09A-ECFC-B284-A1A8437D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61" y="1180570"/>
            <a:ext cx="8165592" cy="768096"/>
          </a:xfrm>
        </p:spPr>
        <p:txBody>
          <a:bodyPr/>
          <a:lstStyle/>
          <a:p>
            <a:r>
              <a:rPr lang="en-IN" sz="3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7675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78FAEB-3D0A-1002-782D-2DD23DCA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9CADE-39F6-93D7-FF88-7B8C6E9F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D518C-EC98-1339-FE96-5D3430F4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247888" cy="2590801"/>
          </a:xfrm>
        </p:spPr>
        <p:txBody>
          <a:bodyPr/>
          <a:lstStyle/>
          <a:p>
            <a:r>
              <a:rPr lang="en-US" sz="2000" dirty="0"/>
              <a:t>Flights which offer lower prices are chosen by passengers more frequently.</a:t>
            </a:r>
          </a:p>
          <a:p>
            <a:r>
              <a:rPr lang="en-US" sz="2000" dirty="0"/>
              <a:t>If source is Delhi, then price is cheap and this may be the reason there are so many flights for passengers since people are attracted by cheaper prices.</a:t>
            </a:r>
          </a:p>
          <a:p>
            <a:r>
              <a:rPr lang="en-US" sz="2000" dirty="0"/>
              <a:t>Flight duration which are longer tend to have higher price.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CC00C7D5-A248-BF13-0743-7F05A087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1180570"/>
            <a:ext cx="8165592" cy="768096"/>
          </a:xfrm>
        </p:spPr>
        <p:txBody>
          <a:bodyPr/>
          <a:lstStyle/>
          <a:p>
            <a:r>
              <a:rPr lang="en-IN" sz="3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1914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4AF044-5386-F8EA-61A0-3BB05A0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2BCE9-6AD0-D00B-CCD8-741A3C0C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0C6280-E05A-C457-A75E-8D1DF6B3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475487"/>
            <a:ext cx="8165592" cy="1680571"/>
          </a:xfrm>
        </p:spPr>
        <p:txBody>
          <a:bodyPr/>
          <a:lstStyle/>
          <a:p>
            <a:r>
              <a:rPr lang="en-IN" sz="3600" dirty="0"/>
              <a:t>Data pre-processing</a:t>
            </a:r>
            <a:br>
              <a:rPr lang="en-IN" sz="2400" dirty="0"/>
            </a:br>
            <a:br>
              <a:rPr lang="en-IN" sz="3600" dirty="0"/>
            </a:br>
            <a:r>
              <a:rPr lang="en-IN" sz="2400" dirty="0"/>
              <a:t>Encoding the data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78354-A40B-9D8C-2148-C03815A27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723146"/>
            <a:ext cx="8247888" cy="1173480"/>
          </a:xfrm>
        </p:spPr>
        <p:txBody>
          <a:bodyPr/>
          <a:lstStyle/>
          <a:p>
            <a:r>
              <a:rPr lang="en-US" sz="2000" dirty="0"/>
              <a:t>The categorical columns needs encoding since machine only understand numbers and not object data type. So, they are encoded using Ordinal Encoder.</a:t>
            </a: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41F618-6201-3A86-D9F8-4F012A5472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88676" y="4390695"/>
            <a:ext cx="7922895" cy="2171205"/>
          </a:xfrm>
        </p:spPr>
      </p:pic>
    </p:spTree>
    <p:extLst>
      <p:ext uri="{BB962C8B-B14F-4D97-AF65-F5344CB8AC3E}">
        <p14:creationId xmlns:p14="http://schemas.microsoft.com/office/powerpoint/2010/main" val="66346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B2FF2-AA6A-558F-BE06-07C81B86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C5D12-5429-5A9C-A506-1201F345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42FF16-9FA6-EE67-C5C7-E874D54F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8165592" cy="1594585"/>
          </a:xfrm>
        </p:spPr>
        <p:txBody>
          <a:bodyPr/>
          <a:lstStyle/>
          <a:p>
            <a:r>
              <a:rPr lang="en-US" sz="2000" dirty="0"/>
              <a:t>We now will check for multicollinearity which means that if there are correlation between the features, we will remove one of them.</a:t>
            </a:r>
          </a:p>
          <a:p>
            <a:r>
              <a:rPr lang="en-US" sz="2000" dirty="0"/>
              <a:t>It seems like there is no multicollinearity. </a:t>
            </a:r>
            <a:endParaRPr lang="en-IN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D4102C-8865-0DD7-4F91-E703F06D59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767328" y="3985471"/>
            <a:ext cx="8165592" cy="2727361"/>
          </a:xfr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82BAE32-C181-DC1A-7207-5F776ACC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475487"/>
            <a:ext cx="8165592" cy="1680571"/>
          </a:xfrm>
        </p:spPr>
        <p:txBody>
          <a:bodyPr/>
          <a:lstStyle/>
          <a:p>
            <a:r>
              <a:rPr lang="en-IN" sz="3600" dirty="0"/>
              <a:t>Data pre-processing</a:t>
            </a:r>
            <a:br>
              <a:rPr lang="en-IN" sz="2400" dirty="0"/>
            </a:br>
            <a:br>
              <a:rPr lang="en-IN" sz="3600" dirty="0"/>
            </a:br>
            <a:r>
              <a:rPr lang="en-IN" sz="2400" dirty="0"/>
              <a:t>Checking multicollinearity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6248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{DFEA3F88-2D08-47BB-9320-1476378B3539}tf78438558_win32</Template>
  <TotalTime>39</TotalTime>
  <Words>716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Sabon Next LT</vt:lpstr>
      <vt:lpstr>Office Theme</vt:lpstr>
      <vt:lpstr>Flight price prediction </vt:lpstr>
      <vt:lpstr>AGENDA</vt:lpstr>
      <vt:lpstr>Problem statement</vt:lpstr>
      <vt:lpstr>Exploratory data analysis</vt:lpstr>
      <vt:lpstr>Exploratory data analysis</vt:lpstr>
      <vt:lpstr>Exploratory data analysis</vt:lpstr>
      <vt:lpstr>Exploratory data analysis</vt:lpstr>
      <vt:lpstr>Data pre-processing  Encoding the data</vt:lpstr>
      <vt:lpstr>Data pre-processing  Checking multicollinearity</vt:lpstr>
      <vt:lpstr>Data pre-processing  Checking correlation with target</vt:lpstr>
      <vt:lpstr>Data pre-processing  removing skewness</vt:lpstr>
      <vt:lpstr>Model building</vt:lpstr>
      <vt:lpstr>Model building</vt:lpstr>
      <vt:lpstr>Testing the model</vt:lpstr>
      <vt:lpstr>Predicted vs actual</vt:lpstr>
      <vt:lpstr>Conclusion &amp; further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</dc:title>
  <dc:subject/>
  <dc:creator>Lalbiak Zauva</dc:creator>
  <cp:lastModifiedBy>Lalbiak Zauva</cp:lastModifiedBy>
  <cp:revision>4</cp:revision>
  <dcterms:created xsi:type="dcterms:W3CDTF">2022-10-04T16:25:06Z</dcterms:created>
  <dcterms:modified xsi:type="dcterms:W3CDTF">2022-10-04T17:04:08Z</dcterms:modified>
</cp:coreProperties>
</file>