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76" r:id="rId6"/>
    <p:sldId id="286" r:id="rId7"/>
    <p:sldId id="309" r:id="rId8"/>
    <p:sldId id="288" r:id="rId9"/>
    <p:sldId id="289" r:id="rId10"/>
    <p:sldId id="290" r:id="rId11"/>
    <p:sldId id="291" r:id="rId12"/>
    <p:sldId id="292" r:id="rId13"/>
    <p:sldId id="293" r:id="rId14"/>
    <p:sldId id="294" r:id="rId15"/>
    <p:sldId id="295" r:id="rId16"/>
    <p:sldId id="296" r:id="rId17"/>
    <p:sldId id="297" r:id="rId18"/>
    <p:sldId id="299" r:id="rId19"/>
    <p:sldId id="300" r:id="rId20"/>
    <p:sldId id="301" r:id="rId21"/>
    <p:sldId id="303" r:id="rId22"/>
    <p:sldId id="304" r:id="rId23"/>
    <p:sldId id="305" r:id="rId24"/>
    <p:sldId id="306" r:id="rId25"/>
    <p:sldId id="307" r:id="rId26"/>
    <p:sldId id="302"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6" d="100"/>
          <a:sy n="66" d="100"/>
        </p:scale>
        <p:origin x="668" y="4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8/20/2022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8/20/2022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8/20/2022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551194"/>
          </a:xfrm>
        </p:spPr>
        <p:txBody>
          <a:bodyPr lIns="0" tIns="0" rIns="0" bIns="0" anchor="t">
            <a:spAutoFit/>
          </a:bodyPr>
          <a:lstStyle/>
          <a:p>
            <a:r>
              <a:rPr lang="en-US" sz="4800" dirty="0">
                <a:solidFill>
                  <a:schemeClr val="bg1"/>
                </a:solidFill>
              </a:rPr>
              <a:t>Customer retention case study</a:t>
            </a:r>
            <a:br>
              <a:rPr lang="en-US" dirty="0">
                <a:solidFill>
                  <a:schemeClr val="bg1"/>
                </a:solidFill>
              </a:rPr>
            </a:br>
            <a:r>
              <a:rPr lang="en-US" sz="4000" dirty="0">
                <a:solidFill>
                  <a:schemeClr val="accent4"/>
                </a:solidFill>
              </a:rPr>
              <a:t>Presentation</a:t>
            </a:r>
            <a:br>
              <a:rPr lang="en-US" sz="4000" dirty="0">
                <a:solidFill>
                  <a:schemeClr val="accent4"/>
                </a:solidFill>
              </a:rPr>
            </a:br>
            <a:r>
              <a:rPr lang="en-US" sz="2400" dirty="0">
                <a:solidFill>
                  <a:schemeClr val="accent2">
                    <a:lumMod val="60000"/>
                    <a:lumOff val="40000"/>
                  </a:schemeClr>
                </a:solidFill>
              </a:rPr>
              <a:t>Lalbiak Zauva</a:t>
            </a:r>
            <a:endParaRPr lang="en-US" dirty="0">
              <a:solidFill>
                <a:schemeClr val="accent2">
                  <a:lumMod val="60000"/>
                  <a:lumOff val="40000"/>
                </a:schemeClr>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E490E2C-ACDA-72BB-7950-FF8227F6B18F}"/>
              </a:ext>
            </a:extLst>
          </p:cNvPr>
          <p:cNvSpPr txBox="1">
            <a:spLocks/>
          </p:cNvSpPr>
          <p:nvPr/>
        </p:nvSpPr>
        <p:spPr>
          <a:xfrm>
            <a:off x="838199" y="1353988"/>
            <a:ext cx="5447097" cy="49024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4. How customers react once they visit the store</a:t>
            </a:r>
          </a:p>
          <a:p>
            <a:pPr marL="342900" indent="-342900" algn="just">
              <a:lnSpc>
                <a:spcPct val="107000"/>
              </a:lnSpc>
              <a:spcAft>
                <a:spcPts val="800"/>
              </a:spcAft>
              <a:buAutoNum type="alphaLcParen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Time of exploration before making any purchase:</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half of them use more than 15 mins </a:t>
            </a: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Around 1/10th of them use less than 5 mins. </a:t>
            </a:r>
          </a:p>
          <a:p>
            <a:pPr marL="0" lvl="0" indent="0" algn="just">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Preferred payment option: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than half of them prefer Credit/Debit card payments.</a:t>
            </a: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Around 1/4th of them prefer Cash on Delivery. </a:t>
            </a:r>
          </a:p>
        </p:txBody>
      </p:sp>
      <p:sp>
        <p:nvSpPr>
          <p:cNvPr id="3" name="Title 1">
            <a:extLst>
              <a:ext uri="{FF2B5EF4-FFF2-40B4-BE49-F238E27FC236}">
                <a16:creationId xmlns:a16="http://schemas.microsoft.com/office/drawing/2014/main" id="{EAA42BFD-C55C-B19C-AAF4-E1C2D82C13DA}"/>
              </a:ext>
            </a:extLst>
          </p:cNvPr>
          <p:cNvSpPr txBox="1">
            <a:spLocks/>
          </p:cNvSpPr>
          <p:nvPr/>
        </p:nvSpPr>
        <p:spPr>
          <a:xfrm>
            <a:off x="838200" y="336551"/>
            <a:ext cx="9999846" cy="45272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EDA and Visualizations</a:t>
            </a:r>
            <a:endParaRPr lang="en-IN" dirty="0"/>
          </a:p>
        </p:txBody>
      </p:sp>
      <p:pic>
        <p:nvPicPr>
          <p:cNvPr id="7" name="Picture 6">
            <a:extLst>
              <a:ext uri="{FF2B5EF4-FFF2-40B4-BE49-F238E27FC236}">
                <a16:creationId xmlns:a16="http://schemas.microsoft.com/office/drawing/2014/main" id="{CEE05561-0962-5DA9-35FE-F8ED2B03A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604" y="0"/>
            <a:ext cx="3810196" cy="2838596"/>
          </a:xfrm>
          <a:prstGeom prst="rect">
            <a:avLst/>
          </a:prstGeom>
        </p:spPr>
      </p:pic>
      <p:pic>
        <p:nvPicPr>
          <p:cNvPr id="9" name="Picture 8">
            <a:extLst>
              <a:ext uri="{FF2B5EF4-FFF2-40B4-BE49-F238E27FC236}">
                <a16:creationId xmlns:a16="http://schemas.microsoft.com/office/drawing/2014/main" id="{FF3ECA9F-E6DF-6F4B-BBB7-26E8056BD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296" y="2968753"/>
            <a:ext cx="5906704" cy="3626634"/>
          </a:xfrm>
          <a:prstGeom prst="rect">
            <a:avLst/>
          </a:prstGeom>
        </p:spPr>
      </p:pic>
      <p:sp>
        <p:nvSpPr>
          <p:cNvPr id="10" name="Rectangle 9">
            <a:extLst>
              <a:ext uri="{FF2B5EF4-FFF2-40B4-BE49-F238E27FC236}">
                <a16:creationId xmlns:a16="http://schemas.microsoft.com/office/drawing/2014/main" id="{BF1B1510-C8F4-900D-3064-A3E1B2D439DC}"/>
              </a:ext>
            </a:extLst>
          </p:cNvPr>
          <p:cNvSpPr/>
          <p:nvPr/>
        </p:nvSpPr>
        <p:spPr>
          <a:xfrm>
            <a:off x="10722580" y="101247"/>
            <a:ext cx="52610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a:t>
            </a:r>
          </a:p>
        </p:txBody>
      </p:sp>
      <p:sp>
        <p:nvSpPr>
          <p:cNvPr id="11" name="Rectangle 10">
            <a:extLst>
              <a:ext uri="{FF2B5EF4-FFF2-40B4-BE49-F238E27FC236}">
                <a16:creationId xmlns:a16="http://schemas.microsoft.com/office/drawing/2014/main" id="{876831F4-FF54-3A54-B419-C61B2947C6A1}"/>
              </a:ext>
            </a:extLst>
          </p:cNvPr>
          <p:cNvSpPr/>
          <p:nvPr/>
        </p:nvSpPr>
        <p:spPr>
          <a:xfrm>
            <a:off x="10389723" y="3516620"/>
            <a:ext cx="57259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3893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742B18-CEBA-6825-3DB0-0EAF58FD5283}"/>
              </a:ext>
            </a:extLst>
          </p:cNvPr>
          <p:cNvSpPr txBox="1">
            <a:spLocks/>
          </p:cNvSpPr>
          <p:nvPr/>
        </p:nvSpPr>
        <p:spPr>
          <a:xfrm>
            <a:off x="365761" y="1078029"/>
            <a:ext cx="5819039" cy="26950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IN" sz="1900" b="1" dirty="0">
                <a:effectLst/>
                <a:latin typeface="Calibri" panose="020F0502020204030204" pitchFamily="34" charset="0"/>
                <a:ea typeface="Calibri" panose="020F0502020204030204" pitchFamily="34" charset="0"/>
                <a:cs typeface="Times New Roman" panose="02020603050405020304" pitchFamily="18" charset="0"/>
              </a:rPr>
              <a:t>c) How frequently do you abandon (selecting items and leaving without making payment) your shopping cart?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Only 17 % of them never abandon their selection.</a:t>
            </a:r>
          </a:p>
          <a:p>
            <a:pPr marL="342900" indent="-342900" algn="just">
              <a:lnSpc>
                <a:spcPct val="107000"/>
              </a:lnSpc>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Half of the </a:t>
            </a:r>
            <a:r>
              <a:rPr lang="en-IN" sz="1800" dirty="0">
                <a:effectLst/>
                <a:latin typeface="Calibri" panose="020F0502020204030204" pitchFamily="34" charset="0"/>
                <a:ea typeface="Calibri" panose="020F0502020204030204" pitchFamily="34" charset="0"/>
                <a:cs typeface="Times New Roman" panose="02020603050405020304" pitchFamily="18" charset="0"/>
              </a:rPr>
              <a:t> customers sometimes abandon it since they have a better alternative, or unavailability of promo code, change in price, lack of trust and no preferred payment options.</a:t>
            </a:r>
          </a:p>
        </p:txBody>
      </p:sp>
      <p:sp>
        <p:nvSpPr>
          <p:cNvPr id="5" name="Title 1">
            <a:extLst>
              <a:ext uri="{FF2B5EF4-FFF2-40B4-BE49-F238E27FC236}">
                <a16:creationId xmlns:a16="http://schemas.microsoft.com/office/drawing/2014/main" id="{F1B48B12-32CF-0D16-0C93-33B7E23A4CBC}"/>
              </a:ext>
            </a:extLst>
          </p:cNvPr>
          <p:cNvSpPr txBox="1">
            <a:spLocks/>
          </p:cNvSpPr>
          <p:nvPr/>
        </p:nvSpPr>
        <p:spPr>
          <a:xfrm>
            <a:off x="838200" y="336551"/>
            <a:ext cx="9999846" cy="45272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EDA and Visualizations</a:t>
            </a:r>
            <a:endParaRPr lang="en-IN" dirty="0"/>
          </a:p>
        </p:txBody>
      </p:sp>
      <p:pic>
        <p:nvPicPr>
          <p:cNvPr id="9" name="Picture 8">
            <a:extLst>
              <a:ext uri="{FF2B5EF4-FFF2-40B4-BE49-F238E27FC236}">
                <a16:creationId xmlns:a16="http://schemas.microsoft.com/office/drawing/2014/main" id="{A9E2E380-A972-CA12-8B87-EAD70226B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016" y="0"/>
            <a:ext cx="4390578" cy="3578115"/>
          </a:xfrm>
          <a:prstGeom prst="rect">
            <a:avLst/>
          </a:prstGeom>
        </p:spPr>
      </p:pic>
      <p:pic>
        <p:nvPicPr>
          <p:cNvPr id="11" name="Picture 10">
            <a:extLst>
              <a:ext uri="{FF2B5EF4-FFF2-40B4-BE49-F238E27FC236}">
                <a16:creationId xmlns:a16="http://schemas.microsoft.com/office/drawing/2014/main" id="{810EEF1F-32F1-9525-EF71-CA4A7B35A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406" y="3429000"/>
            <a:ext cx="6403286" cy="3429000"/>
          </a:xfrm>
          <a:prstGeom prst="rect">
            <a:avLst/>
          </a:prstGeom>
        </p:spPr>
      </p:pic>
      <p:sp>
        <p:nvSpPr>
          <p:cNvPr id="12" name="Rectangle 11">
            <a:extLst>
              <a:ext uri="{FF2B5EF4-FFF2-40B4-BE49-F238E27FC236}">
                <a16:creationId xmlns:a16="http://schemas.microsoft.com/office/drawing/2014/main" id="{42194A61-DD40-9568-F7D4-BE8D3CFFD70E}"/>
              </a:ext>
            </a:extLst>
          </p:cNvPr>
          <p:cNvSpPr/>
          <p:nvPr/>
        </p:nvSpPr>
        <p:spPr>
          <a:xfrm>
            <a:off x="10509487" y="562912"/>
            <a:ext cx="4315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
        <p:nvSpPr>
          <p:cNvPr id="13" name="Rectangle 12">
            <a:extLst>
              <a:ext uri="{FF2B5EF4-FFF2-40B4-BE49-F238E27FC236}">
                <a16:creationId xmlns:a16="http://schemas.microsoft.com/office/drawing/2014/main" id="{CA605BF5-D2E9-95AF-03F5-C749CB72E340}"/>
              </a:ext>
            </a:extLst>
          </p:cNvPr>
          <p:cNvSpPr/>
          <p:nvPr/>
        </p:nvSpPr>
        <p:spPr>
          <a:xfrm>
            <a:off x="5621571" y="3773103"/>
            <a:ext cx="54213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660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FCE2EE7-8387-7E85-F434-34D2735431EA}"/>
              </a:ext>
            </a:extLst>
          </p:cNvPr>
          <p:cNvSpPr txBox="1">
            <a:spLocks/>
          </p:cNvSpPr>
          <p:nvPr/>
        </p:nvSpPr>
        <p:spPr>
          <a:xfrm>
            <a:off x="317636" y="596765"/>
            <a:ext cx="6102416" cy="34939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  Quality and accessibility of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80% of them agree that suggested items should be there for better comparison with other items, and 2/3</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them agree that the contents should be easily understandable and should be user friendly.</a:t>
            </a:r>
          </a:p>
          <a:p>
            <a:pPr marL="34290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80% of them agree that there should be complete info on seller and product details.</a:t>
            </a:r>
          </a:p>
          <a:p>
            <a:pPr marL="34290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Around 90% agrees that easily accessible application attracts them and gives them satisfaction while shopping online.</a:t>
            </a:r>
          </a:p>
        </p:txBody>
      </p:sp>
      <p:sp>
        <p:nvSpPr>
          <p:cNvPr id="3" name="Title 1">
            <a:extLst>
              <a:ext uri="{FF2B5EF4-FFF2-40B4-BE49-F238E27FC236}">
                <a16:creationId xmlns:a16="http://schemas.microsoft.com/office/drawing/2014/main" id="{0ABE82C0-4E4B-A9A0-1AB9-C035878F897C}"/>
              </a:ext>
            </a:extLst>
          </p:cNvPr>
          <p:cNvSpPr txBox="1">
            <a:spLocks/>
          </p:cNvSpPr>
          <p:nvPr/>
        </p:nvSpPr>
        <p:spPr>
          <a:xfrm>
            <a:off x="828575" y="115171"/>
            <a:ext cx="9999846" cy="45272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 and Visualizations</a:t>
            </a:r>
            <a:endParaRPr lang="en-IN" dirty="0"/>
          </a:p>
        </p:txBody>
      </p:sp>
      <p:pic>
        <p:nvPicPr>
          <p:cNvPr id="7" name="Picture 6">
            <a:extLst>
              <a:ext uri="{FF2B5EF4-FFF2-40B4-BE49-F238E27FC236}">
                <a16:creationId xmlns:a16="http://schemas.microsoft.com/office/drawing/2014/main" id="{EECA4926-8D8E-27D1-B677-F7BC820CF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064" y="132010"/>
            <a:ext cx="4533361" cy="3296990"/>
          </a:xfrm>
          <a:prstGeom prst="rect">
            <a:avLst/>
          </a:prstGeom>
        </p:spPr>
      </p:pic>
      <p:pic>
        <p:nvPicPr>
          <p:cNvPr id="9" name="Picture 8">
            <a:extLst>
              <a:ext uri="{FF2B5EF4-FFF2-40B4-BE49-F238E27FC236}">
                <a16:creationId xmlns:a16="http://schemas.microsoft.com/office/drawing/2014/main" id="{3771E5C9-E6DB-DC7F-CC16-07A5B3B21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1" y="4015878"/>
            <a:ext cx="4826476" cy="2820410"/>
          </a:xfrm>
          <a:prstGeom prst="rect">
            <a:avLst/>
          </a:prstGeom>
        </p:spPr>
      </p:pic>
      <p:pic>
        <p:nvPicPr>
          <p:cNvPr id="11" name="Picture 10">
            <a:extLst>
              <a:ext uri="{FF2B5EF4-FFF2-40B4-BE49-F238E27FC236}">
                <a16:creationId xmlns:a16="http://schemas.microsoft.com/office/drawing/2014/main" id="{F9000992-D740-299F-AE55-A9A23345D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3519" y="3652946"/>
            <a:ext cx="3946519" cy="3183342"/>
          </a:xfrm>
          <a:prstGeom prst="rect">
            <a:avLst/>
          </a:prstGeom>
        </p:spPr>
      </p:pic>
      <p:sp>
        <p:nvSpPr>
          <p:cNvPr id="12" name="Rectangle 11">
            <a:extLst>
              <a:ext uri="{FF2B5EF4-FFF2-40B4-BE49-F238E27FC236}">
                <a16:creationId xmlns:a16="http://schemas.microsoft.com/office/drawing/2014/main" id="{EA6080CA-2B60-6DFD-7824-E88DDC1A4421}"/>
              </a:ext>
            </a:extLst>
          </p:cNvPr>
          <p:cNvSpPr/>
          <p:nvPr/>
        </p:nvSpPr>
        <p:spPr>
          <a:xfrm>
            <a:off x="10530038" y="493642"/>
            <a:ext cx="4315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
        <p:nvSpPr>
          <p:cNvPr id="13" name="Rectangle 12">
            <a:extLst>
              <a:ext uri="{FF2B5EF4-FFF2-40B4-BE49-F238E27FC236}">
                <a16:creationId xmlns:a16="http://schemas.microsoft.com/office/drawing/2014/main" id="{C33B7019-D676-51F5-7616-148AF28FAD54}"/>
              </a:ext>
            </a:extLst>
          </p:cNvPr>
          <p:cNvSpPr/>
          <p:nvPr/>
        </p:nvSpPr>
        <p:spPr>
          <a:xfrm>
            <a:off x="4180212" y="4090737"/>
            <a:ext cx="54213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sp>
        <p:nvSpPr>
          <p:cNvPr id="14" name="Rectangle 13">
            <a:extLst>
              <a:ext uri="{FF2B5EF4-FFF2-40B4-BE49-F238E27FC236}">
                <a16:creationId xmlns:a16="http://schemas.microsoft.com/office/drawing/2014/main" id="{F97D3CC6-F988-F001-FB92-1FD79FAE3B7A}"/>
              </a:ext>
            </a:extLst>
          </p:cNvPr>
          <p:cNvSpPr/>
          <p:nvPr/>
        </p:nvSpPr>
        <p:spPr>
          <a:xfrm>
            <a:off x="9819011" y="4031378"/>
            <a:ext cx="54213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4564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D68659A-3BD1-68E7-27CF-DCBE39A588A0}"/>
              </a:ext>
            </a:extLst>
          </p:cNvPr>
          <p:cNvSpPr txBox="1">
            <a:spLocks/>
          </p:cNvSpPr>
          <p:nvPr/>
        </p:nvSpPr>
        <p:spPr>
          <a:xfrm>
            <a:off x="57756" y="1155031"/>
            <a:ext cx="6096993" cy="4841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5. Service quality towards customers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 Privacy: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Around 90% of them want to maintain their privacy.</a:t>
            </a: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Availability: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than half of them agrees to a better responsiveness and availability of several communications like email, twitter, phone, etc.</a:t>
            </a:r>
          </a:p>
        </p:txBody>
      </p:sp>
      <p:sp>
        <p:nvSpPr>
          <p:cNvPr id="3" name="Title 1">
            <a:extLst>
              <a:ext uri="{FF2B5EF4-FFF2-40B4-BE49-F238E27FC236}">
                <a16:creationId xmlns:a16="http://schemas.microsoft.com/office/drawing/2014/main" id="{CFDB4A89-636C-C740-7581-66B0F0D1D1E0}"/>
              </a:ext>
            </a:extLst>
          </p:cNvPr>
          <p:cNvSpPr txBox="1">
            <a:spLocks/>
          </p:cNvSpPr>
          <p:nvPr/>
        </p:nvSpPr>
        <p:spPr>
          <a:xfrm>
            <a:off x="270309" y="259551"/>
            <a:ext cx="5091628" cy="51046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 and Visualizations</a:t>
            </a:r>
            <a:endParaRPr lang="en-IN" dirty="0"/>
          </a:p>
        </p:txBody>
      </p:sp>
      <p:pic>
        <p:nvPicPr>
          <p:cNvPr id="11" name="Picture 10">
            <a:extLst>
              <a:ext uri="{FF2B5EF4-FFF2-40B4-BE49-F238E27FC236}">
                <a16:creationId xmlns:a16="http://schemas.microsoft.com/office/drawing/2014/main" id="{449381A3-D6A6-811F-A6C6-E4FC6EE74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579" y="35776"/>
            <a:ext cx="4161636" cy="3105166"/>
          </a:xfrm>
          <a:prstGeom prst="rect">
            <a:avLst/>
          </a:prstGeom>
        </p:spPr>
      </p:pic>
      <p:sp>
        <p:nvSpPr>
          <p:cNvPr id="7" name="Rectangle 6">
            <a:extLst>
              <a:ext uri="{FF2B5EF4-FFF2-40B4-BE49-F238E27FC236}">
                <a16:creationId xmlns:a16="http://schemas.microsoft.com/office/drawing/2014/main" id="{DBD853B9-2261-A338-3CA9-A33770AD14AA}"/>
              </a:ext>
            </a:extLst>
          </p:cNvPr>
          <p:cNvSpPr/>
          <p:nvPr/>
        </p:nvSpPr>
        <p:spPr>
          <a:xfrm>
            <a:off x="10376877" y="134771"/>
            <a:ext cx="52610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3" name="Picture 12">
            <a:extLst>
              <a:ext uri="{FF2B5EF4-FFF2-40B4-BE49-F238E27FC236}">
                <a16:creationId xmlns:a16="http://schemas.microsoft.com/office/drawing/2014/main" id="{EE1C8782-626B-193C-1471-06BD50235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7916" y="3429000"/>
            <a:ext cx="4049027" cy="3105166"/>
          </a:xfrm>
          <a:prstGeom prst="rect">
            <a:avLst/>
          </a:prstGeom>
        </p:spPr>
      </p:pic>
      <p:sp>
        <p:nvSpPr>
          <p:cNvPr id="9" name="Rectangle 8">
            <a:extLst>
              <a:ext uri="{FF2B5EF4-FFF2-40B4-BE49-F238E27FC236}">
                <a16:creationId xmlns:a16="http://schemas.microsoft.com/office/drawing/2014/main" id="{CE75285A-448B-62D0-04BE-2B48B7DFD413}"/>
              </a:ext>
            </a:extLst>
          </p:cNvPr>
          <p:cNvSpPr/>
          <p:nvPr/>
        </p:nvSpPr>
        <p:spPr>
          <a:xfrm>
            <a:off x="10556914" y="3855618"/>
            <a:ext cx="57259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t>
            </a:r>
          </a:p>
        </p:txBody>
      </p:sp>
    </p:spTree>
    <p:extLst>
      <p:ext uri="{BB962C8B-B14F-4D97-AF65-F5344CB8AC3E}">
        <p14:creationId xmlns:p14="http://schemas.microsoft.com/office/powerpoint/2010/main" val="93239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C251CFF-39E1-3A84-3E84-ADFFABCF0BFC}"/>
              </a:ext>
            </a:extLst>
          </p:cNvPr>
          <p:cNvSpPr txBox="1">
            <a:spLocks/>
          </p:cNvSpPr>
          <p:nvPr/>
        </p:nvSpPr>
        <p:spPr>
          <a:xfrm>
            <a:off x="57756" y="770020"/>
            <a:ext cx="6189040" cy="60879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 Return/replacement policy: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than 90% of them expects proper return/replacement policy since customers cannot feel or touch the product they are purchasing.</a:t>
            </a:r>
          </a:p>
          <a:p>
            <a:pPr marL="0" indent="0" algn="just">
              <a:lnSpc>
                <a:spcPct val="107000"/>
              </a:lnSpc>
              <a:spcAft>
                <a:spcPts val="800"/>
              </a:spcAft>
              <a:buNone/>
            </a:pPr>
            <a:r>
              <a:rPr lang="en-IN" sz="2600" b="1" dirty="0">
                <a:effectLst/>
                <a:latin typeface="Calibri" panose="020F0502020204030204" pitchFamily="34" charset="0"/>
                <a:ea typeface="Calibri" panose="020F0502020204030204" pitchFamily="34" charset="0"/>
                <a:cs typeface="Times New Roman" panose="02020603050405020304" pitchFamily="18" charset="0"/>
              </a:rPr>
              <a:t>6. Benefits of online shopping</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 Monetary benefits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than 2/3rd of them agrees that online shopping gives monetary benefits and better discounts</a:t>
            </a: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7B4C6978-36AA-B75F-176C-E2543938FE92}"/>
              </a:ext>
            </a:extLst>
          </p:cNvPr>
          <p:cNvSpPr txBox="1">
            <a:spLocks/>
          </p:cNvSpPr>
          <p:nvPr/>
        </p:nvSpPr>
        <p:spPr>
          <a:xfrm>
            <a:off x="270309" y="259551"/>
            <a:ext cx="5091628" cy="51046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 and Visualizations</a:t>
            </a:r>
            <a:endParaRPr lang="en-IN" dirty="0"/>
          </a:p>
        </p:txBody>
      </p:sp>
      <p:sp>
        <p:nvSpPr>
          <p:cNvPr id="5" name="Rectangle 4">
            <a:extLst>
              <a:ext uri="{FF2B5EF4-FFF2-40B4-BE49-F238E27FC236}">
                <a16:creationId xmlns:a16="http://schemas.microsoft.com/office/drawing/2014/main" id="{972C1158-F1B5-7B88-F279-DA67B92AA188}"/>
              </a:ext>
            </a:extLst>
          </p:cNvPr>
          <p:cNvSpPr/>
          <p:nvPr/>
        </p:nvSpPr>
        <p:spPr>
          <a:xfrm>
            <a:off x="10393708" y="134771"/>
            <a:ext cx="49244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t>
            </a:r>
          </a:p>
        </p:txBody>
      </p:sp>
      <p:pic>
        <p:nvPicPr>
          <p:cNvPr id="9" name="Picture 8">
            <a:extLst>
              <a:ext uri="{FF2B5EF4-FFF2-40B4-BE49-F238E27FC236}">
                <a16:creationId xmlns:a16="http://schemas.microsoft.com/office/drawing/2014/main" id="{B9F2682F-12F2-6DAC-C888-873F063E9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528" y="259551"/>
            <a:ext cx="3867349" cy="2673487"/>
          </a:xfrm>
          <a:prstGeom prst="rect">
            <a:avLst/>
          </a:prstGeom>
        </p:spPr>
      </p:pic>
      <p:sp>
        <p:nvSpPr>
          <p:cNvPr id="7" name="Rectangle 6">
            <a:extLst>
              <a:ext uri="{FF2B5EF4-FFF2-40B4-BE49-F238E27FC236}">
                <a16:creationId xmlns:a16="http://schemas.microsoft.com/office/drawing/2014/main" id="{7D53E365-30AD-B282-3CDB-45C0EF5491C6}"/>
              </a:ext>
            </a:extLst>
          </p:cNvPr>
          <p:cNvSpPr/>
          <p:nvPr/>
        </p:nvSpPr>
        <p:spPr>
          <a:xfrm>
            <a:off x="10639930" y="3725003"/>
            <a:ext cx="1317313" cy="923331"/>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3" name="Picture 12">
            <a:extLst>
              <a:ext uri="{FF2B5EF4-FFF2-40B4-BE49-F238E27FC236}">
                <a16:creationId xmlns:a16="http://schemas.microsoft.com/office/drawing/2014/main" id="{B1BB5F59-3020-AFBC-8E1E-749F7D786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888" y="3480232"/>
            <a:ext cx="5156361" cy="3377767"/>
          </a:xfrm>
          <a:prstGeom prst="rect">
            <a:avLst/>
          </a:prstGeom>
        </p:spPr>
      </p:pic>
    </p:spTree>
    <p:extLst>
      <p:ext uri="{BB962C8B-B14F-4D97-AF65-F5344CB8AC3E}">
        <p14:creationId xmlns:p14="http://schemas.microsoft.com/office/powerpoint/2010/main" val="318123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A30E973-9764-F0A5-E717-447F95DF2EC6}"/>
              </a:ext>
            </a:extLst>
          </p:cNvPr>
          <p:cNvSpPr txBox="1">
            <a:spLocks/>
          </p:cNvSpPr>
          <p:nvPr/>
        </p:nvSpPr>
        <p:spPr>
          <a:xfrm>
            <a:off x="57756" y="770020"/>
            <a:ext cx="6189040" cy="60879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710FA55F-01DF-05D6-E4E0-EBFE536034E2}"/>
              </a:ext>
            </a:extLst>
          </p:cNvPr>
          <p:cNvSpPr txBox="1">
            <a:spLocks/>
          </p:cNvSpPr>
          <p:nvPr/>
        </p:nvSpPr>
        <p:spPr>
          <a:xfrm>
            <a:off x="270309" y="259551"/>
            <a:ext cx="5091628" cy="51046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 and Visualizations</a:t>
            </a:r>
            <a:endParaRPr lang="en-IN" dirty="0"/>
          </a:p>
        </p:txBody>
      </p:sp>
      <p:sp>
        <p:nvSpPr>
          <p:cNvPr id="9" name="TextBox 8">
            <a:extLst>
              <a:ext uri="{FF2B5EF4-FFF2-40B4-BE49-F238E27FC236}">
                <a16:creationId xmlns:a16="http://schemas.microsoft.com/office/drawing/2014/main" id="{C7B8C731-3E39-C963-7C7C-9BC8AC4FD002}"/>
              </a:ext>
            </a:extLst>
          </p:cNvPr>
          <p:cNvSpPr txBox="1"/>
          <p:nvPr/>
        </p:nvSpPr>
        <p:spPr>
          <a:xfrm>
            <a:off x="157608" y="876314"/>
            <a:ext cx="6351920" cy="2951642"/>
          </a:xfrm>
          <a:prstGeom prst="rect">
            <a:avLst/>
          </a:prstGeom>
          <a:noFill/>
        </p:spPr>
        <p:txBody>
          <a:bodyPr wrap="square">
            <a:spAutoFit/>
          </a:bodyPr>
          <a:lstStyle/>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Emotional benefits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than half of them agrees that they enjoyed online shopping.</a:t>
            </a:r>
          </a:p>
          <a:p>
            <a:pPr marL="34290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than 80% of them agrees that it is convenient and flexible since you can choose item easily and compare them with other products.</a:t>
            </a:r>
          </a:p>
          <a:p>
            <a:pPr marL="34290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Around 80% of them agrees that net benefit from online shopping leads to their satisfaction.</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292A64E-10AA-BC9F-A1B5-0AA9C906E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527" y="259552"/>
            <a:ext cx="4395895" cy="2985890"/>
          </a:xfrm>
          <a:prstGeom prst="rect">
            <a:avLst/>
          </a:prstGeom>
        </p:spPr>
      </p:pic>
      <p:sp>
        <p:nvSpPr>
          <p:cNvPr id="12" name="Rectangle 11">
            <a:extLst>
              <a:ext uri="{FF2B5EF4-FFF2-40B4-BE49-F238E27FC236}">
                <a16:creationId xmlns:a16="http://schemas.microsoft.com/office/drawing/2014/main" id="{278CCFFD-F83F-1B82-AEA1-3A784BC42E92}"/>
              </a:ext>
            </a:extLst>
          </p:cNvPr>
          <p:cNvSpPr/>
          <p:nvPr/>
        </p:nvSpPr>
        <p:spPr>
          <a:xfrm>
            <a:off x="10952389" y="414649"/>
            <a:ext cx="4315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endParaRPr lang="en-IN" sz="5400" b="0" cap="none" spc="0" dirty="0">
              <a:ln w="0"/>
              <a:solidFill>
                <a:schemeClr val="tx1"/>
              </a:solidFill>
              <a:effectLst>
                <a:outerShdw blurRad="38100" dist="19050" dir="2700000" algn="tl" rotWithShape="0">
                  <a:schemeClr val="dk1">
                    <a:alpha val="40000"/>
                  </a:schemeClr>
                </a:outerShdw>
              </a:effectLst>
            </a:endParaRPr>
          </a:p>
        </p:txBody>
      </p:sp>
      <p:pic>
        <p:nvPicPr>
          <p:cNvPr id="14" name="Picture 13">
            <a:extLst>
              <a:ext uri="{FF2B5EF4-FFF2-40B4-BE49-F238E27FC236}">
                <a16:creationId xmlns:a16="http://schemas.microsoft.com/office/drawing/2014/main" id="{8CBD110B-ECBD-6638-A654-85BAA8B37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08" y="3429000"/>
            <a:ext cx="3810803" cy="3352916"/>
          </a:xfrm>
          <a:prstGeom prst="rect">
            <a:avLst/>
          </a:prstGeom>
        </p:spPr>
      </p:pic>
      <p:sp>
        <p:nvSpPr>
          <p:cNvPr id="15" name="Rectangle 14">
            <a:extLst>
              <a:ext uri="{FF2B5EF4-FFF2-40B4-BE49-F238E27FC236}">
                <a16:creationId xmlns:a16="http://schemas.microsoft.com/office/drawing/2014/main" id="{68BB6903-253E-42FA-C031-7DCD12D1EFDE}"/>
              </a:ext>
            </a:extLst>
          </p:cNvPr>
          <p:cNvSpPr/>
          <p:nvPr/>
        </p:nvSpPr>
        <p:spPr>
          <a:xfrm>
            <a:off x="3333568" y="3621853"/>
            <a:ext cx="54213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pic>
        <p:nvPicPr>
          <p:cNvPr id="17" name="Picture 16">
            <a:extLst>
              <a:ext uri="{FF2B5EF4-FFF2-40B4-BE49-F238E27FC236}">
                <a16:creationId xmlns:a16="http://schemas.microsoft.com/office/drawing/2014/main" id="{1A405D8A-862E-32B7-4092-F85E04536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383" y="3429000"/>
            <a:ext cx="4269766" cy="3411172"/>
          </a:xfrm>
          <a:prstGeom prst="rect">
            <a:avLst/>
          </a:prstGeom>
        </p:spPr>
      </p:pic>
      <p:sp>
        <p:nvSpPr>
          <p:cNvPr id="18" name="Rectangle 17">
            <a:extLst>
              <a:ext uri="{FF2B5EF4-FFF2-40B4-BE49-F238E27FC236}">
                <a16:creationId xmlns:a16="http://schemas.microsoft.com/office/drawing/2014/main" id="{93BC2251-54AB-7710-55D7-9ACD317967D8}"/>
              </a:ext>
            </a:extLst>
          </p:cNvPr>
          <p:cNvSpPr/>
          <p:nvPr/>
        </p:nvSpPr>
        <p:spPr>
          <a:xfrm>
            <a:off x="9395905" y="3621853"/>
            <a:ext cx="54213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8591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74D4E06-C426-7459-FDB4-AEE7F4E49F0A}"/>
              </a:ext>
            </a:extLst>
          </p:cNvPr>
          <p:cNvSpPr txBox="1">
            <a:spLocks/>
          </p:cNvSpPr>
          <p:nvPr/>
        </p:nvSpPr>
        <p:spPr>
          <a:xfrm>
            <a:off x="57757" y="847023"/>
            <a:ext cx="6038244" cy="57029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7. Influence of retailers on customers: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 Popularity and accessibility: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Amazon gained the most popularity among all other retailers followed by Flipkart, Myntra and Snapdeal.</a:t>
            </a:r>
          </a:p>
          <a:p>
            <a:pPr marL="34290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than 90% of them find Amazon to be the easiest to use, most appealing, wild variety of product and detailed information on the product followed by Flipkart and Myntra.</a:t>
            </a:r>
          </a:p>
        </p:txBody>
      </p:sp>
      <p:sp>
        <p:nvSpPr>
          <p:cNvPr id="3" name="Title 1">
            <a:extLst>
              <a:ext uri="{FF2B5EF4-FFF2-40B4-BE49-F238E27FC236}">
                <a16:creationId xmlns:a16="http://schemas.microsoft.com/office/drawing/2014/main" id="{B2665576-CBB2-25A8-4BCF-0BF822FC6DD0}"/>
              </a:ext>
            </a:extLst>
          </p:cNvPr>
          <p:cNvSpPr txBox="1">
            <a:spLocks/>
          </p:cNvSpPr>
          <p:nvPr/>
        </p:nvSpPr>
        <p:spPr>
          <a:xfrm>
            <a:off x="270309" y="259551"/>
            <a:ext cx="5091628" cy="51046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 and Visualizations</a:t>
            </a:r>
            <a:endParaRPr lang="en-IN" dirty="0"/>
          </a:p>
        </p:txBody>
      </p:sp>
      <p:pic>
        <p:nvPicPr>
          <p:cNvPr id="9" name="Picture 8">
            <a:extLst>
              <a:ext uri="{FF2B5EF4-FFF2-40B4-BE49-F238E27FC236}">
                <a16:creationId xmlns:a16="http://schemas.microsoft.com/office/drawing/2014/main" id="{36165B34-86C0-0686-AD90-BDDBC6976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7" y="3935697"/>
            <a:ext cx="8044768" cy="2922302"/>
          </a:xfrm>
          <a:prstGeom prst="rect">
            <a:avLst/>
          </a:prstGeom>
        </p:spPr>
      </p:pic>
      <p:sp>
        <p:nvSpPr>
          <p:cNvPr id="5" name="Rectangle 4">
            <a:extLst>
              <a:ext uri="{FF2B5EF4-FFF2-40B4-BE49-F238E27FC236}">
                <a16:creationId xmlns:a16="http://schemas.microsoft.com/office/drawing/2014/main" id="{F2E01BAA-5664-4BAE-3E1A-8288A5EF7DC7}"/>
              </a:ext>
            </a:extLst>
          </p:cNvPr>
          <p:cNvSpPr/>
          <p:nvPr/>
        </p:nvSpPr>
        <p:spPr>
          <a:xfrm>
            <a:off x="5999750" y="4158131"/>
            <a:ext cx="4315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pic>
        <p:nvPicPr>
          <p:cNvPr id="11" name="Picture 10">
            <a:extLst>
              <a:ext uri="{FF2B5EF4-FFF2-40B4-BE49-F238E27FC236}">
                <a16:creationId xmlns:a16="http://schemas.microsoft.com/office/drawing/2014/main" id="{1424E904-E6EC-04B4-6E9B-F8180350B317}"/>
              </a:ext>
            </a:extLst>
          </p:cNvPr>
          <p:cNvPicPr>
            <a:picLocks noChangeAspect="1"/>
          </p:cNvPicPr>
          <p:nvPr/>
        </p:nvPicPr>
        <p:blipFill rotWithShape="1">
          <a:blip r:embed="rId3">
            <a:extLst>
              <a:ext uri="{28A0092B-C50C-407E-A947-70E740481C1C}">
                <a14:useLocalDpi xmlns:a14="http://schemas.microsoft.com/office/drawing/2010/main" val="0"/>
              </a:ext>
            </a:extLst>
          </a:blip>
          <a:srcRect l="1" r="18365"/>
          <a:stretch/>
        </p:blipFill>
        <p:spPr>
          <a:xfrm>
            <a:off x="6065127" y="514785"/>
            <a:ext cx="5921941" cy="2876698"/>
          </a:xfrm>
          <a:prstGeom prst="rect">
            <a:avLst/>
          </a:prstGeom>
        </p:spPr>
      </p:pic>
      <p:sp>
        <p:nvSpPr>
          <p:cNvPr id="7" name="Rectangle 6">
            <a:extLst>
              <a:ext uri="{FF2B5EF4-FFF2-40B4-BE49-F238E27FC236}">
                <a16:creationId xmlns:a16="http://schemas.microsoft.com/office/drawing/2014/main" id="{09C7C77A-D8F9-3F57-C199-8E7647C6B567}"/>
              </a:ext>
            </a:extLst>
          </p:cNvPr>
          <p:cNvSpPr/>
          <p:nvPr/>
        </p:nvSpPr>
        <p:spPr>
          <a:xfrm>
            <a:off x="10370012" y="0"/>
            <a:ext cx="54213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662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9735BD-6B97-C50F-9957-9CCC51AEBCD9}"/>
              </a:ext>
            </a:extLst>
          </p:cNvPr>
          <p:cNvSpPr txBox="1">
            <a:spLocks/>
          </p:cNvSpPr>
          <p:nvPr/>
        </p:nvSpPr>
        <p:spPr>
          <a:xfrm>
            <a:off x="234757" y="1393256"/>
            <a:ext cx="6179415" cy="40714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Reliability and delivery: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customers find Amazon to be the most reliable retailer followed by Flipkart, Myntra, Paytm and Snapdeal</a:t>
            </a:r>
          </a:p>
          <a:p>
            <a:pPr marL="342900" lvl="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Speed of delivery is the fastest for Amazon according to most customers.</a:t>
            </a:r>
          </a:p>
        </p:txBody>
      </p:sp>
      <p:sp>
        <p:nvSpPr>
          <p:cNvPr id="3" name="Title 1">
            <a:extLst>
              <a:ext uri="{FF2B5EF4-FFF2-40B4-BE49-F238E27FC236}">
                <a16:creationId xmlns:a16="http://schemas.microsoft.com/office/drawing/2014/main" id="{122883AB-18E1-AD3E-F6D0-8DCA59C95C93}"/>
              </a:ext>
            </a:extLst>
          </p:cNvPr>
          <p:cNvSpPr txBox="1">
            <a:spLocks/>
          </p:cNvSpPr>
          <p:nvPr/>
        </p:nvSpPr>
        <p:spPr>
          <a:xfrm>
            <a:off x="270309" y="259551"/>
            <a:ext cx="5091628" cy="51046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 and Visualizations</a:t>
            </a:r>
            <a:endParaRPr lang="en-IN" dirty="0"/>
          </a:p>
        </p:txBody>
      </p:sp>
      <p:pic>
        <p:nvPicPr>
          <p:cNvPr id="9" name="Picture 8">
            <a:extLst>
              <a:ext uri="{FF2B5EF4-FFF2-40B4-BE49-F238E27FC236}">
                <a16:creationId xmlns:a16="http://schemas.microsoft.com/office/drawing/2014/main" id="{A4F098B0-0F78-8FE8-5F9A-CE65CB7CF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8999"/>
            <a:ext cx="7799398" cy="3241308"/>
          </a:xfrm>
          <a:prstGeom prst="rect">
            <a:avLst/>
          </a:prstGeom>
        </p:spPr>
      </p:pic>
      <p:sp>
        <p:nvSpPr>
          <p:cNvPr id="4" name="Rectangle 3">
            <a:extLst>
              <a:ext uri="{FF2B5EF4-FFF2-40B4-BE49-F238E27FC236}">
                <a16:creationId xmlns:a16="http://schemas.microsoft.com/office/drawing/2014/main" id="{0101CD3A-5385-69F5-4306-3AE00BA2C7F8}"/>
              </a:ext>
            </a:extLst>
          </p:cNvPr>
          <p:cNvSpPr/>
          <p:nvPr/>
        </p:nvSpPr>
        <p:spPr>
          <a:xfrm>
            <a:off x="5361937" y="3428999"/>
            <a:ext cx="4315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pic>
        <p:nvPicPr>
          <p:cNvPr id="11" name="Picture 10">
            <a:extLst>
              <a:ext uri="{FF2B5EF4-FFF2-40B4-BE49-F238E27FC236}">
                <a16:creationId xmlns:a16="http://schemas.microsoft.com/office/drawing/2014/main" id="{132A87F7-0A39-07E1-25DB-8811D2F63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945" y="1083820"/>
            <a:ext cx="5874052" cy="2806844"/>
          </a:xfrm>
          <a:prstGeom prst="rect">
            <a:avLst/>
          </a:prstGeom>
        </p:spPr>
      </p:pic>
      <p:sp>
        <p:nvSpPr>
          <p:cNvPr id="6" name="Rectangle 5">
            <a:extLst>
              <a:ext uri="{FF2B5EF4-FFF2-40B4-BE49-F238E27FC236}">
                <a16:creationId xmlns:a16="http://schemas.microsoft.com/office/drawing/2014/main" id="{29FC5BD8-B8CF-9BBE-FC8B-D66D9F4F22D3}"/>
              </a:ext>
            </a:extLst>
          </p:cNvPr>
          <p:cNvSpPr/>
          <p:nvPr/>
        </p:nvSpPr>
        <p:spPr>
          <a:xfrm>
            <a:off x="10351172" y="1065082"/>
            <a:ext cx="1317313" cy="923331"/>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243882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6824-A3AA-42A4-9C68-67126F3192AD}"/>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CE52984A-9485-9930-7642-4E49925C58FA}"/>
              </a:ext>
            </a:extLst>
          </p:cNvPr>
          <p:cNvSpPr>
            <a:spLocks noGrp="1"/>
          </p:cNvSpPr>
          <p:nvPr>
            <p:ph idx="1"/>
          </p:nvPr>
        </p:nvSpPr>
        <p:spPr/>
        <p:txBody>
          <a:bodyPr>
            <a:normAutofit lnSpcReduction="10000"/>
          </a:bodyPr>
          <a:lstStyle/>
          <a:p>
            <a:pPr marL="514350" indent="-514350">
              <a:buAutoNum type="arabicPeriod"/>
            </a:pPr>
            <a:r>
              <a:rPr lang="en-US" dirty="0">
                <a:latin typeface="Calibri" panose="020F0502020204030204" pitchFamily="34" charset="0"/>
                <a:cs typeface="Calibri" panose="020F0502020204030204" pitchFamily="34" charset="0"/>
              </a:rPr>
              <a:t>Personal Information</a:t>
            </a:r>
          </a:p>
          <a:p>
            <a:pPr marL="0" indent="0">
              <a:buNone/>
            </a:pPr>
            <a:r>
              <a:rPr lang="en-US" sz="2400" dirty="0">
                <a:latin typeface="Calibri" panose="020F0502020204030204" pitchFamily="34" charset="0"/>
                <a:cs typeface="Calibri" panose="020F0502020204030204" pitchFamily="34" charset="0"/>
              </a:rPr>
              <a:t>a) Age:</a:t>
            </a:r>
            <a:endParaRPr lang="en-IN" sz="2400" dirty="0">
              <a:latin typeface="Calibri" panose="020F0502020204030204" pitchFamily="34" charset="0"/>
              <a:cs typeface="Calibri" panose="020F0502020204030204" pitchFamily="34" charset="0"/>
            </a:endParaRPr>
          </a:p>
          <a:p>
            <a:pPr lvl="1" algn="just">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Most of the customers fall in the age group of 20 to 50 years.</a:t>
            </a:r>
          </a:p>
          <a:p>
            <a:pPr lvl="1" algn="just">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We can see that this age group contributes more than 85% of the total customers. </a:t>
            </a:r>
          </a:p>
          <a:p>
            <a:pPr lvl="1" algn="just">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So, should focus on the needs and interests of these age group more.</a:t>
            </a:r>
          </a:p>
          <a:p>
            <a:pPr lvl="1"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But need to keep in mind that company needs to attract kids and elder people if expansion of marketing is the goal while retaining the 20-50 age group people.</a:t>
            </a:r>
          </a:p>
          <a:p>
            <a:pPr marL="0" indent="0" algn="just">
              <a:lnSpc>
                <a:spcPct val="107000"/>
              </a:lnSpc>
              <a:spcAft>
                <a:spcPts val="800"/>
              </a:spcAft>
              <a:buNone/>
            </a:pPr>
            <a:r>
              <a:rPr lang="en-IN" sz="2400" dirty="0">
                <a:latin typeface="Calibri" panose="020F0502020204030204" pitchFamily="34" charset="0"/>
                <a:ea typeface="Calibri" panose="020F0502020204030204" pitchFamily="34" charset="0"/>
                <a:cs typeface="Times New Roman" panose="02020603050405020304" pitchFamily="18" charset="0"/>
              </a:rPr>
              <a:t>b) Gender:</a:t>
            </a:r>
          </a:p>
          <a:p>
            <a:pPr lvl="1"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Around 2/3rd of the customers are female customers which shows that women are more involved in online shopping.</a:t>
            </a:r>
          </a:p>
          <a:p>
            <a:pPr marL="0" indent="0" algn="just">
              <a:lnSpc>
                <a:spcPct val="107000"/>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2600357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1A5C-C365-F791-308E-2C530AF245DB}"/>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06F3F183-494C-9BB6-86D0-627D7C2E6709}"/>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2. Customer activities while shopping online:</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 Duration of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16% of the customers needs to be activated and motivated to continue shopping online since they have been using online shopping for less than a year. They need retention and activation.</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Number of purchases made in the past year:</a:t>
            </a:r>
          </a:p>
          <a:p>
            <a:pPr lvl="1"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Only 2.2% of them have made online purchase of more than 42 times. Need more number of customers. Some discounts or promo code or maybe some extra credit could attract customers to make more number of purchases.</a:t>
            </a:r>
          </a:p>
          <a:p>
            <a:pPr lvl="1"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half of the customers have made purchase less than 10 times only which needs to be handled and needs activation.</a:t>
            </a:r>
          </a:p>
          <a:p>
            <a:pPr lvl="1"/>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982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Problem statement</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Analysis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Conclusion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20125"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EDA and visualizations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Steps and assumptions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How to improve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9A81-F9E1-A485-9A04-9263BE09DA2F}"/>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01623C6E-0A0E-FDB8-51E5-DF7BCF388ADD}"/>
              </a:ext>
            </a:extLst>
          </p:cNvPr>
          <p:cNvSpPr>
            <a:spLocks noGrp="1"/>
          </p:cNvSpPr>
          <p:nvPr>
            <p:ph idx="1"/>
          </p:nvPr>
        </p:nvSpPr>
        <p:spPr>
          <a:xfrm>
            <a:off x="838199" y="1825624"/>
            <a:ext cx="10615863" cy="5032375"/>
          </a:xfrm>
        </p:spPr>
        <p:txBody>
          <a:bodyPr>
            <a:normAutofit/>
          </a:bodyPr>
          <a:lstStyle/>
          <a:p>
            <a:pPr marL="0" indent="0" algn="just">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3. How customers reach online shopping platforms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 Device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N</a:t>
            </a:r>
            <a:r>
              <a:rPr lang="en-IN" sz="1800" dirty="0">
                <a:effectLst/>
                <a:latin typeface="Calibri" panose="020F0502020204030204" pitchFamily="34" charset="0"/>
                <a:ea typeface="Calibri" panose="020F0502020204030204" pitchFamily="34" charset="0"/>
                <a:cs typeface="Times New Roman" panose="02020603050405020304" pitchFamily="18" charset="0"/>
              </a:rPr>
              <a:t>eed to have a better UI, easy to access the items from the online shop for smartphones and laptop so that customers are attracted by the platform.</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Screen size:</a:t>
            </a:r>
          </a:p>
          <a:p>
            <a:pPr lvl="1" algn="just">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o retain customers, need a more compact but at the same time easy to access for even smaller screen size since only 1/3rd of them has a bigger screen sized laptop.</a:t>
            </a:r>
          </a:p>
          <a:p>
            <a:pPr lvl="1"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Or maybe if there could be a different UI for smartphone and PC so that according to the device they used, they can access the online items with comfort and ease.</a:t>
            </a:r>
          </a:p>
          <a:p>
            <a:pPr marL="0" indent="0" algn="just">
              <a:lnSpc>
                <a:spcPct val="107000"/>
              </a:lnSpc>
              <a:spcAft>
                <a:spcPts val="800"/>
              </a:spcAft>
              <a:buFont typeface="Arial" panose="020B0604020202020204" pitchFamily="34" charse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 Operation system (OS) of the device used</a:t>
            </a:r>
            <a:r>
              <a:rPr lang="en-IN" sz="1800" b="1" dirty="0">
                <a:latin typeface="Calibri" panose="020F0502020204030204" pitchFamily="34"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online app should be compatible and easily available and free for all OS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63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BC3107-9894-0CC0-A710-F86D6BDCDD1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a:t>
            </a:r>
            <a:endParaRPr lang="en-IN" dirty="0"/>
          </a:p>
        </p:txBody>
      </p:sp>
      <p:sp>
        <p:nvSpPr>
          <p:cNvPr id="5" name="Content Placeholder 2">
            <a:extLst>
              <a:ext uri="{FF2B5EF4-FFF2-40B4-BE49-F238E27FC236}">
                <a16:creationId xmlns:a16="http://schemas.microsoft.com/office/drawing/2014/main" id="{312CEEA4-E53C-E1DF-A6E1-7BA50687370D}"/>
              </a:ext>
            </a:extLst>
          </p:cNvPr>
          <p:cNvSpPr txBox="1">
            <a:spLocks/>
          </p:cNvSpPr>
          <p:nvPr/>
        </p:nvSpPr>
        <p:spPr>
          <a:xfrm>
            <a:off x="838200" y="1825625"/>
            <a:ext cx="10515600" cy="49313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b="1" dirty="0">
                <a:latin typeface="Calibri" panose="020F0502020204030204" pitchFamily="34" charset="0"/>
                <a:ea typeface="Calibri" panose="020F0502020204030204" pitchFamily="34" charset="0"/>
                <a:cs typeface="Times New Roman" panose="02020603050405020304" pitchFamily="18" charset="0"/>
              </a:rPr>
              <a:t>d)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Channel followed for the first time</a:t>
            </a:r>
            <a:r>
              <a:rPr lang="en-IN" sz="1800" b="1" dirty="0">
                <a:latin typeface="Calibri" panose="020F0502020204030204" pitchFamily="34" charset="0"/>
                <a:ea typeface="Calibri" panose="020F0502020204030204" pitchFamily="34" charset="0"/>
                <a:cs typeface="Times New Roman" panose="02020603050405020304" pitchFamily="18" charset="0"/>
              </a:rPr>
              <a:t>:</a:t>
            </a:r>
          </a:p>
          <a:p>
            <a:pPr lvl="1"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most customers, if their interested item popped up in the search engine, then it is likely that they would just click the first appearing store.</a:t>
            </a:r>
          </a:p>
          <a:p>
            <a:pPr lvl="1"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So, first time users may not know popular online store at first.</a:t>
            </a:r>
          </a:p>
          <a:p>
            <a:pPr lvl="1"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Need more attention on this and need better advertisements so that e-com company would attract first time users</a:t>
            </a:r>
            <a:r>
              <a:rPr lang="en-IN" sz="1800" dirty="0">
                <a:latin typeface="Calibri" panose="020F0502020204030204" pitchFamily="34" charset="0"/>
                <a:ea typeface="Calibri" panose="020F0502020204030204" pitchFamily="34" charset="0"/>
                <a:cs typeface="Times New Roman" panose="02020603050405020304" pitchFamily="18" charset="0"/>
              </a:rPr>
              <a:t>.</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4. How customers react once they visit the store</a:t>
            </a:r>
          </a:p>
          <a:p>
            <a:pPr marL="0" indent="0" algn="just">
              <a:lnSpc>
                <a:spcPct val="107000"/>
              </a:lnSpc>
              <a:spcAft>
                <a:spcPts val="800"/>
              </a:spcAft>
              <a:buNone/>
            </a:pPr>
            <a:r>
              <a:rPr lang="en-IN" sz="1800" b="1" dirty="0">
                <a:latin typeface="Calibri" panose="020F0502020204030204" pitchFamily="34" charset="0"/>
                <a:ea typeface="Calibri" panose="020F0502020204030204" pitchFamily="34" charset="0"/>
                <a:cs typeface="Times New Roman" panose="02020603050405020304" pitchFamily="18"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Time of exploration before making any purchase: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Around 1/10th of them use less than 5 mins. This could mean that they did not find what they are looking for and not interested to hang around in the app.</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Need more variety of items and even discounts attract people because they would try to find most discounted item</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1"/>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435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1A55-B9D6-7379-7175-F364856752E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a:t>
            </a:r>
            <a:endParaRPr lang="en-IN" dirty="0"/>
          </a:p>
        </p:txBody>
      </p:sp>
      <p:sp>
        <p:nvSpPr>
          <p:cNvPr id="3" name="Content Placeholder 2">
            <a:extLst>
              <a:ext uri="{FF2B5EF4-FFF2-40B4-BE49-F238E27FC236}">
                <a16:creationId xmlns:a16="http://schemas.microsoft.com/office/drawing/2014/main" id="{5BFCDE8D-4C96-78F8-0239-E1B604DC55D8}"/>
              </a:ext>
            </a:extLst>
          </p:cNvPr>
          <p:cNvSpPr txBox="1">
            <a:spLocks/>
          </p:cNvSpPr>
          <p:nvPr/>
        </p:nvSpPr>
        <p:spPr>
          <a:xfrm>
            <a:off x="838200" y="1825625"/>
            <a:ext cx="10515600" cy="49313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Preferred payment option: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Need more security of payments and customer care in this regard especially if money is involved.</a:t>
            </a: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 How frequently do you abandon (selecting items and leaving without making payment) your shopping cart?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customers sometimes abandon it since they have a better alternative, or unavailability of promo code, change in price, lack of trust and no preferred payment options.</a:t>
            </a:r>
          </a:p>
          <a:p>
            <a:pPr lvl="1"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400" b="1" dirty="0">
                <a:latin typeface="Calibri" panose="020F0502020204030204" pitchFamily="34" charset="0"/>
                <a:ea typeface="Calibri" panose="020F0502020204030204" pitchFamily="34" charset="0"/>
                <a:cs typeface="Times New Roman" panose="02020603050405020304" pitchFamily="18" charset="0"/>
              </a:rPr>
              <a:t>4</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Service quality towards customers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Return/replacement policy: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More than 90% of them expects proper return/replacement policy since customers cannot feel or touch the product they are purchasing.</a:t>
            </a:r>
          </a:p>
          <a:p>
            <a:pPr marL="0" indent="0">
              <a:buFont typeface="Arial" panose="020B0604020202020204" pitchFamily="34" charset="0"/>
              <a:buNone/>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751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1811-D4CC-B9B3-72D1-3A143AD46C6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5B29C4E-615F-3E41-0E1C-ED9E7722BA1E}"/>
              </a:ext>
            </a:extLst>
          </p:cNvPr>
          <p:cNvSpPr>
            <a:spLocks noGrp="1"/>
          </p:cNvSpPr>
          <p:nvPr>
            <p:ph idx="1"/>
          </p:nvPr>
        </p:nvSpPr>
        <p:spPr>
          <a:xfrm>
            <a:off x="838200" y="1825624"/>
            <a:ext cx="10515600" cy="5032375"/>
          </a:xfrm>
        </p:spPr>
        <p:txBody>
          <a:bodyPr>
            <a:normAutofit/>
          </a:bodyPr>
          <a:lstStyle/>
          <a:p>
            <a:pPr marL="342900" lvl="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Majority of the customers are in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group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20 to 50 years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they pay importance on how easy the app is to access and also the user friendliness plays an important role too. </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cost and offers available </a:t>
            </a:r>
            <a:r>
              <a:rPr lang="en-IN" sz="1800" dirty="0">
                <a:effectLst/>
                <a:latin typeface="Calibri" panose="020F0502020204030204" pitchFamily="34" charset="0"/>
                <a:ea typeface="Calibri" panose="020F0502020204030204" pitchFamily="34" charset="0"/>
                <a:cs typeface="Times New Roman" panose="02020603050405020304" pitchFamily="18" charset="0"/>
              </a:rPr>
              <a:t>also plays important role since to attract more customers, e-com companies need to step up and compete against offline market and offer what offline market cannot offer.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Speedy delivery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also an important factor.</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reason why most customers abandon their shopping cart is because they see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better alternative, better offer from other platforms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also because of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unavailability of their preferred payment option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Customers also consider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reliability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retailer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Since all purchases are made online, customers feel that if they can’t touch or feel the product, they need assurance that the item they ordered reaches their expectation. And if not, they would like to return or replace and this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return/replacement policy </a:t>
            </a:r>
            <a:r>
              <a:rPr lang="en-IN" sz="1800" dirty="0">
                <a:effectLst/>
                <a:latin typeface="Calibri" panose="020F0502020204030204" pitchFamily="34" charset="0"/>
                <a:ea typeface="Calibri" panose="020F0502020204030204" pitchFamily="34" charset="0"/>
                <a:cs typeface="Times New Roman" panose="02020603050405020304" pitchFamily="18" charset="0"/>
              </a:rPr>
              <a:t>also plays an important role in choosing the retailer.</a:t>
            </a:r>
          </a:p>
          <a:p>
            <a:pPr marL="342900" lvl="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Of all the online e-commerce company,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Amazon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most trusted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most of the customers who are being surveyed would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recommend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Amazon</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their friend, followed by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Flipkart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9464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932F08-3882-457D-9CBF-753DF10CCEEB}"/>
              </a:ext>
            </a:extLst>
          </p:cNvPr>
          <p:cNvSpPr>
            <a:spLocks noGrp="1"/>
          </p:cNvSpPr>
          <p:nvPr>
            <p:ph type="title"/>
          </p:nvPr>
        </p:nvSpPr>
        <p:spPr/>
        <p:txBody>
          <a:bodyPr/>
          <a:lstStyle/>
          <a:p>
            <a:r>
              <a:rPr lang="en-US" dirty="0"/>
              <a:t>Problem statement</a:t>
            </a:r>
            <a:endParaRPr lang="en-IN" dirty="0"/>
          </a:p>
        </p:txBody>
      </p:sp>
      <p:sp>
        <p:nvSpPr>
          <p:cNvPr id="6" name="Content Placeholder 5">
            <a:extLst>
              <a:ext uri="{FF2B5EF4-FFF2-40B4-BE49-F238E27FC236}">
                <a16:creationId xmlns:a16="http://schemas.microsoft.com/office/drawing/2014/main" id="{821F6FFF-0951-0A87-70F9-4A8F3E491EA9}"/>
              </a:ext>
            </a:extLst>
          </p:cNvPr>
          <p:cNvSpPr>
            <a:spLocks noGrp="1"/>
          </p:cNvSpPr>
          <p:nvPr>
            <p:ph idx="1"/>
          </p:nvPr>
        </p:nvSpPr>
        <p:spPr/>
        <p:txBody>
          <a:bodyPr>
            <a:normAutofit fontScale="92500"/>
          </a:bodyPr>
          <a:lstStyle/>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a:t>
            </a:r>
          </a:p>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comprehensive review of the literature, theories and models have been carried out to propose the models for customer activation and customer retention. </a:t>
            </a:r>
          </a:p>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Five major factors that contributed to the success of an e-commerce store have been identified as: service quality, system quality, information quality, trust and net benefit. </a:t>
            </a:r>
          </a:p>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research furthermore investigated the factors that influence the online customers repeat purchase intention. The combination of both utilitarian value and hedonistic values are needed to affect the repeat purchase intention (loyalty) positively. </a:t>
            </a:r>
          </a:p>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Results indicate the e-retail success factors, which are very much critical for customer satisfaction.</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855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45C3-7936-711E-8DD6-73124E28C15B}"/>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FF5A1311-0129-9759-5096-2FB2C727B534}"/>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Some features of the dataset represents the same output and hence not all the features are visualized and analyzed.</a:t>
            </a:r>
          </a:p>
          <a:p>
            <a:r>
              <a:rPr lang="en-US" sz="2000" dirty="0">
                <a:latin typeface="Calibri" panose="020F0502020204030204" pitchFamily="34" charset="0"/>
                <a:cs typeface="Calibri" panose="020F0502020204030204" pitchFamily="34" charset="0"/>
              </a:rPr>
              <a:t>Only those features which can uniquely represent the outcome are considered, analyzed and visualized accordingly.</a:t>
            </a:r>
          </a:p>
          <a:p>
            <a:r>
              <a:rPr lang="en-US" sz="2000" dirty="0">
                <a:latin typeface="Calibri" panose="020F0502020204030204" pitchFamily="34" charset="0"/>
                <a:cs typeface="Calibri" panose="020F0502020204030204" pitchFamily="34" charset="0"/>
              </a:rPr>
              <a:t>Pie chart is used to visualize how important is the feature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868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0245-1F78-C354-B4F0-C4C5B41D56DA}"/>
              </a:ext>
            </a:extLst>
          </p:cNvPr>
          <p:cNvSpPr>
            <a:spLocks noGrp="1"/>
          </p:cNvSpPr>
          <p:nvPr>
            <p:ph type="title"/>
          </p:nvPr>
        </p:nvSpPr>
        <p:spPr>
          <a:xfrm>
            <a:off x="838200" y="365125"/>
            <a:ext cx="10971998" cy="578151"/>
          </a:xfrm>
        </p:spPr>
        <p:txBody>
          <a:bodyPr>
            <a:normAutofit fontScale="90000"/>
          </a:bodyPr>
          <a:lstStyle/>
          <a:p>
            <a:r>
              <a:rPr lang="en-US" dirty="0"/>
              <a:t>EDA and Visualizations</a:t>
            </a:r>
            <a:endParaRPr lang="en-IN" dirty="0"/>
          </a:p>
        </p:txBody>
      </p:sp>
      <p:sp>
        <p:nvSpPr>
          <p:cNvPr id="3" name="Content Placeholder 2">
            <a:extLst>
              <a:ext uri="{FF2B5EF4-FFF2-40B4-BE49-F238E27FC236}">
                <a16:creationId xmlns:a16="http://schemas.microsoft.com/office/drawing/2014/main" id="{ABD19895-6617-1905-F481-03E8EFEB2641}"/>
              </a:ext>
            </a:extLst>
          </p:cNvPr>
          <p:cNvSpPr>
            <a:spLocks noGrp="1"/>
          </p:cNvSpPr>
          <p:nvPr>
            <p:ph sz="half" idx="1"/>
          </p:nvPr>
        </p:nvSpPr>
        <p:spPr>
          <a:xfrm>
            <a:off x="838200" y="1247474"/>
            <a:ext cx="5181600" cy="4351338"/>
          </a:xfrm>
        </p:spPr>
        <p:txBody>
          <a:bodyPr>
            <a:normAutofit/>
          </a:bodyPr>
          <a:lstStyle/>
          <a:p>
            <a:pPr marL="342900" indent="-342900" algn="just">
              <a:lnSpc>
                <a:spcPct val="107000"/>
              </a:lnSpc>
              <a:spcAft>
                <a:spcPts val="800"/>
              </a:spcAft>
              <a:buAutoNum type="arabicPeriod"/>
            </a:pPr>
            <a:r>
              <a:rPr lang="en-IN" sz="2400" b="1" dirty="0">
                <a:effectLst/>
                <a:latin typeface="Calibri" panose="020F0502020204030204" pitchFamily="34" charset="0"/>
                <a:ea typeface="Calibri" panose="020F0502020204030204" pitchFamily="34" charset="0"/>
                <a:cs typeface="Times New Roman" panose="02020603050405020304" pitchFamily="18" charset="0"/>
              </a:rPr>
              <a:t>Personal information</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 Gender:</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Around 2/3rd of the customers are female customers.</a:t>
            </a: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customers fall in the age group of 20 to 50 years.</a:t>
            </a: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this age group contributes more than 85% of the total customers. </a:t>
            </a:r>
          </a:p>
          <a:p>
            <a:endParaRPr lang="en-IN" sz="1800" dirty="0"/>
          </a:p>
        </p:txBody>
      </p:sp>
      <p:pic>
        <p:nvPicPr>
          <p:cNvPr id="6" name="Content Placeholder 5">
            <a:extLst>
              <a:ext uri="{FF2B5EF4-FFF2-40B4-BE49-F238E27FC236}">
                <a16:creationId xmlns:a16="http://schemas.microsoft.com/office/drawing/2014/main" id="{DA6D2872-B0EA-F978-8636-254D8D9F8B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6837" y="401629"/>
            <a:ext cx="3347184" cy="3254848"/>
          </a:xfrm>
        </p:spPr>
      </p:pic>
      <p:pic>
        <p:nvPicPr>
          <p:cNvPr id="8" name="Picture 7">
            <a:extLst>
              <a:ext uri="{FF2B5EF4-FFF2-40B4-BE49-F238E27FC236}">
                <a16:creationId xmlns:a16="http://schemas.microsoft.com/office/drawing/2014/main" id="{6EFC1912-B301-DA75-BE3E-8B03C6937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988" y="3668578"/>
            <a:ext cx="5056578" cy="3189422"/>
          </a:xfrm>
          <a:prstGeom prst="rect">
            <a:avLst/>
          </a:prstGeom>
        </p:spPr>
      </p:pic>
      <p:sp>
        <p:nvSpPr>
          <p:cNvPr id="9" name="Rectangle 8">
            <a:extLst>
              <a:ext uri="{FF2B5EF4-FFF2-40B4-BE49-F238E27FC236}">
                <a16:creationId xmlns:a16="http://schemas.microsoft.com/office/drawing/2014/main" id="{B97E7B99-7717-2BCC-9BB5-12216FFA1B4E}"/>
              </a:ext>
            </a:extLst>
          </p:cNvPr>
          <p:cNvSpPr/>
          <p:nvPr/>
        </p:nvSpPr>
        <p:spPr>
          <a:xfrm>
            <a:off x="9812989" y="401629"/>
            <a:ext cx="516488" cy="923330"/>
          </a:xfrm>
          <a:prstGeom prst="rect">
            <a:avLst/>
          </a:prstGeom>
          <a:noFill/>
        </p:spPr>
        <p:txBody>
          <a:bodyPr wrap="none" lIns="91440" tIns="45720" rIns="91440" bIns="45720">
            <a:spAutoFit/>
          </a:bodyPr>
          <a:lstStyle/>
          <a:p>
            <a:pPr algn="ctr"/>
            <a:r>
              <a:rPr lang="en-IN" sz="5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a:t>
            </a:r>
            <a:endParaRPr lang="en-IN"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E04968A8-CF96-D424-2436-37FF99ED5A18}"/>
              </a:ext>
            </a:extLst>
          </p:cNvPr>
          <p:cNvSpPr/>
          <p:nvPr/>
        </p:nvSpPr>
        <p:spPr>
          <a:xfrm>
            <a:off x="11046640" y="3884373"/>
            <a:ext cx="5485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b</a:t>
            </a: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6929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DC943-CFE2-FA03-2845-22C6DC9EAC03}"/>
              </a:ext>
            </a:extLst>
          </p:cNvPr>
          <p:cNvSpPr>
            <a:spLocks noGrp="1"/>
          </p:cNvSpPr>
          <p:nvPr>
            <p:ph sz="half" idx="1"/>
          </p:nvPr>
        </p:nvSpPr>
        <p:spPr>
          <a:xfrm>
            <a:off x="838199" y="1353988"/>
            <a:ext cx="5447097" cy="4902434"/>
          </a:xfrm>
        </p:spPr>
        <p:txBody>
          <a:bodyPr>
            <a:normAutofit/>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 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Delhi shows the highest number of customers followed by Greater Noida, Noida and Bangalore.</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2. Customer activities while shopping online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 Duration of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1/3rd of the total customers have been using online shopping for more than 4 years.</a:t>
            </a: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About 40% of them have been shopping online for 2 to 4 years.</a:t>
            </a: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7" name="Content Placeholder 6">
            <a:extLst>
              <a:ext uri="{FF2B5EF4-FFF2-40B4-BE49-F238E27FC236}">
                <a16:creationId xmlns:a16="http://schemas.microsoft.com/office/drawing/2014/main" id="{345A7A26-032C-43B5-7F4D-31BAE031849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1749" y="85977"/>
            <a:ext cx="4249553" cy="3178355"/>
          </a:xfrm>
        </p:spPr>
      </p:pic>
      <p:sp>
        <p:nvSpPr>
          <p:cNvPr id="5" name="Title 1">
            <a:extLst>
              <a:ext uri="{FF2B5EF4-FFF2-40B4-BE49-F238E27FC236}">
                <a16:creationId xmlns:a16="http://schemas.microsoft.com/office/drawing/2014/main" id="{B2ACB39D-FD21-AE0C-0CAA-A35A62B089EE}"/>
              </a:ext>
            </a:extLst>
          </p:cNvPr>
          <p:cNvSpPr>
            <a:spLocks noGrp="1"/>
          </p:cNvSpPr>
          <p:nvPr>
            <p:ph type="title"/>
          </p:nvPr>
        </p:nvSpPr>
        <p:spPr>
          <a:xfrm>
            <a:off x="838200" y="336551"/>
            <a:ext cx="9999846" cy="452722"/>
          </a:xfrm>
        </p:spPr>
        <p:txBody>
          <a:bodyPr>
            <a:normAutofit fontScale="90000"/>
          </a:bodyPr>
          <a:lstStyle/>
          <a:p>
            <a:r>
              <a:rPr lang="en-US" dirty="0"/>
              <a:t>EDA and Visualizations</a:t>
            </a:r>
            <a:endParaRPr lang="en-IN" dirty="0"/>
          </a:p>
        </p:txBody>
      </p:sp>
      <p:pic>
        <p:nvPicPr>
          <p:cNvPr id="9" name="Picture 8">
            <a:extLst>
              <a:ext uri="{FF2B5EF4-FFF2-40B4-BE49-F238E27FC236}">
                <a16:creationId xmlns:a16="http://schemas.microsoft.com/office/drawing/2014/main" id="{0EC6D720-10C6-B3DB-9978-139F26679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058" y="3604809"/>
            <a:ext cx="4084244" cy="3091350"/>
          </a:xfrm>
          <a:prstGeom prst="rect">
            <a:avLst/>
          </a:prstGeom>
        </p:spPr>
      </p:pic>
      <p:sp>
        <p:nvSpPr>
          <p:cNvPr id="10" name="Rectangle 9">
            <a:extLst>
              <a:ext uri="{FF2B5EF4-FFF2-40B4-BE49-F238E27FC236}">
                <a16:creationId xmlns:a16="http://schemas.microsoft.com/office/drawing/2014/main" id="{73434C9C-8B19-F23F-EF4B-AE9D60E2160C}"/>
              </a:ext>
            </a:extLst>
          </p:cNvPr>
          <p:cNvSpPr/>
          <p:nvPr/>
        </p:nvSpPr>
        <p:spPr>
          <a:xfrm>
            <a:off x="10533287" y="161841"/>
            <a:ext cx="478015" cy="923330"/>
          </a:xfrm>
          <a:prstGeom prst="rect">
            <a:avLst/>
          </a:prstGeom>
          <a:noFill/>
        </p:spPr>
        <p:txBody>
          <a:bodyPr wrap="none" lIns="91440" tIns="45720" rIns="91440" bIns="45720">
            <a:spAutoFit/>
          </a:bodyPr>
          <a:lstStyle/>
          <a:p>
            <a:pPr algn="ctr"/>
            <a:r>
              <a:rPr lang="en-IN" sz="5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a:t>
            </a:r>
            <a:endParaRPr lang="en-IN"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EA86EAAD-1852-0703-7FE0-7B7E8BD18522}"/>
              </a:ext>
            </a:extLst>
          </p:cNvPr>
          <p:cNvSpPr/>
          <p:nvPr/>
        </p:nvSpPr>
        <p:spPr>
          <a:xfrm>
            <a:off x="10772294" y="3698855"/>
            <a:ext cx="10374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a:t>
            </a:r>
          </a:p>
        </p:txBody>
      </p:sp>
    </p:spTree>
    <p:extLst>
      <p:ext uri="{BB962C8B-B14F-4D97-AF65-F5344CB8AC3E}">
        <p14:creationId xmlns:p14="http://schemas.microsoft.com/office/powerpoint/2010/main" val="366100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527173C0-AD66-697D-397A-1A5C0F9D1B49}"/>
              </a:ext>
            </a:extLst>
          </p:cNvPr>
          <p:cNvSpPr txBox="1">
            <a:spLocks/>
          </p:cNvSpPr>
          <p:nvPr/>
        </p:nvSpPr>
        <p:spPr>
          <a:xfrm>
            <a:off x="838199" y="1353988"/>
            <a:ext cx="5447097" cy="49024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Number of purchases made in the past year:</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Only 2.2% of them have made online purchase of more than 42 times. </a:t>
            </a:r>
          </a:p>
          <a:p>
            <a:pPr marL="514350" indent="-28575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half of the customers have made purchase less than 10 times.</a:t>
            </a:r>
          </a:p>
        </p:txBody>
      </p:sp>
      <p:sp>
        <p:nvSpPr>
          <p:cNvPr id="11" name="Title 1">
            <a:extLst>
              <a:ext uri="{FF2B5EF4-FFF2-40B4-BE49-F238E27FC236}">
                <a16:creationId xmlns:a16="http://schemas.microsoft.com/office/drawing/2014/main" id="{5C19C608-618D-D826-80CB-4EA75BA7E31A}"/>
              </a:ext>
            </a:extLst>
          </p:cNvPr>
          <p:cNvSpPr txBox="1">
            <a:spLocks/>
          </p:cNvSpPr>
          <p:nvPr/>
        </p:nvSpPr>
        <p:spPr>
          <a:xfrm>
            <a:off x="838200" y="336551"/>
            <a:ext cx="9999846" cy="45272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EDA and Visualizations</a:t>
            </a:r>
            <a:endParaRPr lang="en-IN" dirty="0"/>
          </a:p>
        </p:txBody>
      </p:sp>
      <p:pic>
        <p:nvPicPr>
          <p:cNvPr id="14" name="Picture 13">
            <a:extLst>
              <a:ext uri="{FF2B5EF4-FFF2-40B4-BE49-F238E27FC236}">
                <a16:creationId xmlns:a16="http://schemas.microsoft.com/office/drawing/2014/main" id="{76CE12D6-73B3-151C-3F6D-0FFB52246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295" y="1234439"/>
            <a:ext cx="5840034" cy="3876575"/>
          </a:xfrm>
          <a:prstGeom prst="rect">
            <a:avLst/>
          </a:prstGeom>
        </p:spPr>
      </p:pic>
    </p:spTree>
    <p:extLst>
      <p:ext uri="{BB962C8B-B14F-4D97-AF65-F5344CB8AC3E}">
        <p14:creationId xmlns:p14="http://schemas.microsoft.com/office/powerpoint/2010/main" val="428823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5A2FC40-D409-0027-D85F-946644768082}"/>
              </a:ext>
            </a:extLst>
          </p:cNvPr>
          <p:cNvSpPr txBox="1">
            <a:spLocks/>
          </p:cNvSpPr>
          <p:nvPr/>
        </p:nvSpPr>
        <p:spPr>
          <a:xfrm>
            <a:off x="838199" y="1353988"/>
            <a:ext cx="5447097" cy="49024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3. How customers reach online shopping platforms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 Device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About half of the customers use smartphones.</a:t>
            </a: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1/3</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them use laptop</a:t>
            </a:r>
          </a:p>
          <a:p>
            <a:pPr mar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 Screen size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1/3rd of the customers uses a screen size of 5.5inch which is a typical size for any smartphone.</a:t>
            </a:r>
          </a:p>
        </p:txBody>
      </p:sp>
      <p:sp>
        <p:nvSpPr>
          <p:cNvPr id="4" name="Title 1">
            <a:extLst>
              <a:ext uri="{FF2B5EF4-FFF2-40B4-BE49-F238E27FC236}">
                <a16:creationId xmlns:a16="http://schemas.microsoft.com/office/drawing/2014/main" id="{C1F8E80A-E57C-5401-C9E3-959E78273DEC}"/>
              </a:ext>
            </a:extLst>
          </p:cNvPr>
          <p:cNvSpPr txBox="1">
            <a:spLocks/>
          </p:cNvSpPr>
          <p:nvPr/>
        </p:nvSpPr>
        <p:spPr>
          <a:xfrm>
            <a:off x="838200" y="336551"/>
            <a:ext cx="9999846" cy="45272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EDA and Visualizations</a:t>
            </a:r>
            <a:endParaRPr lang="en-IN" dirty="0"/>
          </a:p>
        </p:txBody>
      </p:sp>
      <p:pic>
        <p:nvPicPr>
          <p:cNvPr id="7" name="Picture 6">
            <a:extLst>
              <a:ext uri="{FF2B5EF4-FFF2-40B4-BE49-F238E27FC236}">
                <a16:creationId xmlns:a16="http://schemas.microsoft.com/office/drawing/2014/main" id="{A31EB8A2-7F17-F2CF-92A2-D6390E9A3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579" y="336551"/>
            <a:ext cx="3718206" cy="3333564"/>
          </a:xfrm>
          <a:prstGeom prst="rect">
            <a:avLst/>
          </a:prstGeom>
        </p:spPr>
      </p:pic>
      <p:pic>
        <p:nvPicPr>
          <p:cNvPr id="9" name="Picture 8">
            <a:extLst>
              <a:ext uri="{FF2B5EF4-FFF2-40B4-BE49-F238E27FC236}">
                <a16:creationId xmlns:a16="http://schemas.microsoft.com/office/drawing/2014/main" id="{42A6FC98-4FB3-00C9-9D33-F9865DF8A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729" y="3695554"/>
            <a:ext cx="3640306" cy="3115261"/>
          </a:xfrm>
          <a:prstGeom prst="rect">
            <a:avLst/>
          </a:prstGeom>
        </p:spPr>
      </p:pic>
      <p:sp>
        <p:nvSpPr>
          <p:cNvPr id="10" name="Rectangle 9">
            <a:extLst>
              <a:ext uri="{FF2B5EF4-FFF2-40B4-BE49-F238E27FC236}">
                <a16:creationId xmlns:a16="http://schemas.microsoft.com/office/drawing/2014/main" id="{B249CF3D-5C28-37D4-C6B5-3AAF3F1E4BF8}"/>
              </a:ext>
            </a:extLst>
          </p:cNvPr>
          <p:cNvSpPr/>
          <p:nvPr/>
        </p:nvSpPr>
        <p:spPr>
          <a:xfrm>
            <a:off x="9846757" y="353047"/>
            <a:ext cx="52610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D16968DE-4735-890F-65A1-26C900A756B6}"/>
              </a:ext>
            </a:extLst>
          </p:cNvPr>
          <p:cNvSpPr/>
          <p:nvPr/>
        </p:nvSpPr>
        <p:spPr>
          <a:xfrm>
            <a:off x="9975913" y="3883920"/>
            <a:ext cx="572593"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t>
            </a:r>
          </a:p>
        </p:txBody>
      </p:sp>
    </p:spTree>
    <p:extLst>
      <p:ext uri="{BB962C8B-B14F-4D97-AF65-F5344CB8AC3E}">
        <p14:creationId xmlns:p14="http://schemas.microsoft.com/office/powerpoint/2010/main" val="2839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D618E3B-15E2-D7CD-2C4B-54E8719BBA31}"/>
              </a:ext>
            </a:extLst>
          </p:cNvPr>
          <p:cNvSpPr txBox="1">
            <a:spLocks/>
          </p:cNvSpPr>
          <p:nvPr/>
        </p:nvSpPr>
        <p:spPr>
          <a:xfrm>
            <a:off x="838199" y="1353988"/>
            <a:ext cx="5447097" cy="49024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 Operation system (OS) of the device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half of the customers used Windows, almost 1/3rd of them used android while almost 1/4th of them use iOS/Mac</a:t>
            </a:r>
          </a:p>
          <a:p>
            <a:pPr marL="0" lvl="0" indent="0" algn="just">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 Browser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80% of customers use chrome browser and access the store from the website.</a:t>
            </a:r>
          </a:p>
          <a:p>
            <a:pPr marL="0" lvl="0" indent="0"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 Channel followed for the first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85 % of them just use search engine and not a particular online store.</a:t>
            </a:r>
          </a:p>
        </p:txBody>
      </p:sp>
      <p:sp>
        <p:nvSpPr>
          <p:cNvPr id="5" name="Title 1">
            <a:extLst>
              <a:ext uri="{FF2B5EF4-FFF2-40B4-BE49-F238E27FC236}">
                <a16:creationId xmlns:a16="http://schemas.microsoft.com/office/drawing/2014/main" id="{0757ECF9-942C-CA1F-B60B-0862DE45D69E}"/>
              </a:ext>
            </a:extLst>
          </p:cNvPr>
          <p:cNvSpPr txBox="1">
            <a:spLocks/>
          </p:cNvSpPr>
          <p:nvPr/>
        </p:nvSpPr>
        <p:spPr>
          <a:xfrm>
            <a:off x="838200" y="336551"/>
            <a:ext cx="9999846" cy="45272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EDA and Visualizations</a:t>
            </a:r>
            <a:endParaRPr lang="en-IN" dirty="0"/>
          </a:p>
        </p:txBody>
      </p:sp>
      <p:pic>
        <p:nvPicPr>
          <p:cNvPr id="9" name="Picture 8">
            <a:extLst>
              <a:ext uri="{FF2B5EF4-FFF2-40B4-BE49-F238E27FC236}">
                <a16:creationId xmlns:a16="http://schemas.microsoft.com/office/drawing/2014/main" id="{708D6AEC-1395-7E00-8F6B-35C0AF85D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296" y="20416"/>
            <a:ext cx="4109988" cy="3634095"/>
          </a:xfrm>
          <a:prstGeom prst="rect">
            <a:avLst/>
          </a:prstGeom>
        </p:spPr>
      </p:pic>
      <p:pic>
        <p:nvPicPr>
          <p:cNvPr id="11" name="Picture 10">
            <a:extLst>
              <a:ext uri="{FF2B5EF4-FFF2-40B4-BE49-F238E27FC236}">
                <a16:creationId xmlns:a16="http://schemas.microsoft.com/office/drawing/2014/main" id="{06FE5E78-F66A-E428-85C3-1F1F8D5C9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058" y="3745384"/>
            <a:ext cx="4747049" cy="3041798"/>
          </a:xfrm>
          <a:prstGeom prst="rect">
            <a:avLst/>
          </a:prstGeom>
        </p:spPr>
      </p:pic>
      <p:sp>
        <p:nvSpPr>
          <p:cNvPr id="12" name="Rectangle 11">
            <a:extLst>
              <a:ext uri="{FF2B5EF4-FFF2-40B4-BE49-F238E27FC236}">
                <a16:creationId xmlns:a16="http://schemas.microsoft.com/office/drawing/2014/main" id="{75EEBAD4-6E94-91C7-A6B5-6390B4D22D33}"/>
              </a:ext>
            </a:extLst>
          </p:cNvPr>
          <p:cNvSpPr/>
          <p:nvPr/>
        </p:nvSpPr>
        <p:spPr>
          <a:xfrm>
            <a:off x="10124222" y="185634"/>
            <a:ext cx="4924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t>
            </a:r>
          </a:p>
        </p:txBody>
      </p:sp>
      <p:sp>
        <p:nvSpPr>
          <p:cNvPr id="13" name="Rectangle 12">
            <a:extLst>
              <a:ext uri="{FF2B5EF4-FFF2-40B4-BE49-F238E27FC236}">
                <a16:creationId xmlns:a16="http://schemas.microsoft.com/office/drawing/2014/main" id="{62B2FC80-99E7-BC0A-01EC-8897B45A74B9}"/>
              </a:ext>
            </a:extLst>
          </p:cNvPr>
          <p:cNvSpPr/>
          <p:nvPr/>
        </p:nvSpPr>
        <p:spPr>
          <a:xfrm>
            <a:off x="10506053" y="3745384"/>
            <a:ext cx="57259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05451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150</TotalTime>
  <Words>1894</Words>
  <Application>Microsoft Office PowerPoint</Application>
  <PresentationFormat>Widescreen</PresentationFormat>
  <Paragraphs>178</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Segoe UI Light</vt:lpstr>
      <vt:lpstr>Office Theme</vt:lpstr>
      <vt:lpstr>Customer retention case study Presentation Lalbiak Zauva</vt:lpstr>
      <vt:lpstr>Project analysis slide 2</vt:lpstr>
      <vt:lpstr>Problem statement</vt:lpstr>
      <vt:lpstr>Assumptions</vt:lpstr>
      <vt:lpstr>EDA and Visualizations</vt:lpstr>
      <vt:lpstr>EDA and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Analysis</vt:lpstr>
      <vt:lpstr>Analysis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Lalbiak Zauva</dc:creator>
  <cp:lastModifiedBy>Lalbiak Zauva</cp:lastModifiedBy>
  <cp:revision>23</cp:revision>
  <dcterms:created xsi:type="dcterms:W3CDTF">2022-08-20T15:56:09Z</dcterms:created>
  <dcterms:modified xsi:type="dcterms:W3CDTF">2022-08-20T18:26:42Z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